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01" r:id="rId2"/>
    <p:sldId id="297" r:id="rId3"/>
    <p:sldId id="303" r:id="rId4"/>
    <p:sldId id="30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65DDA-9E49-C74B-BAE0-7AABCB12928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A485-7AAC-D042-BCD7-5613B55C1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5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RD: relative</a:t>
            </a:r>
            <a:r>
              <a:rPr lang="en-US" baseline="0" dirty="0" smtClean="0"/>
              <a:t> demand with plant N and leaf C storage pools</a:t>
            </a:r>
          </a:p>
          <a:p>
            <a:r>
              <a:rPr lang="en-US" baseline="0" dirty="0" smtClean="0"/>
              <a:t>ECA: equilibrium chemistry approximation with plant N pools, and trait </a:t>
            </a:r>
            <a:r>
              <a:rPr lang="en-US" baseline="0" dirty="0" err="1" smtClean="0"/>
              <a:t>platificity</a:t>
            </a:r>
            <a:r>
              <a:rPr lang="en-US" baseline="0" dirty="0" smtClean="0"/>
              <a:t> in roots and leaves</a:t>
            </a:r>
          </a:p>
          <a:p>
            <a:r>
              <a:rPr lang="en-US" baseline="0" dirty="0" smtClean="0"/>
              <a:t>Differences: how nutrient competition is represented; how nutrients control photosynthesis; how C, N, and P storage pools are represented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A485-7AAC-D042-BCD7-5613B55C13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5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RD: relative</a:t>
            </a:r>
            <a:r>
              <a:rPr lang="en-US" baseline="0" dirty="0" smtClean="0"/>
              <a:t> demand with plant N and leaf C storage pools</a:t>
            </a:r>
          </a:p>
          <a:p>
            <a:r>
              <a:rPr lang="en-US" baseline="0" dirty="0" smtClean="0"/>
              <a:t>ECA: equilibrium chemistry approximation with plant N pools, and trait </a:t>
            </a:r>
            <a:r>
              <a:rPr lang="en-US" baseline="0" dirty="0" err="1" smtClean="0"/>
              <a:t>platificity</a:t>
            </a:r>
            <a:r>
              <a:rPr lang="en-US" baseline="0" dirty="0" smtClean="0"/>
              <a:t> in roots and leaves</a:t>
            </a:r>
          </a:p>
          <a:p>
            <a:r>
              <a:rPr lang="en-US" baseline="0" dirty="0" smtClean="0"/>
              <a:t>Differences: how nutrient competition is represented; how nutrients control photosynthesis; how C, N, and P storage pools are represented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A485-7AAC-D042-BCD7-5613B55C13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5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RD: relative</a:t>
            </a:r>
            <a:r>
              <a:rPr lang="en-US" baseline="0" dirty="0" smtClean="0"/>
              <a:t> demand with plant N and leaf C storage pools</a:t>
            </a:r>
          </a:p>
          <a:p>
            <a:r>
              <a:rPr lang="en-US" baseline="0" dirty="0" smtClean="0"/>
              <a:t>ECA: equilibrium chemistry approximation with plant N pools, and trait </a:t>
            </a:r>
            <a:r>
              <a:rPr lang="en-US" baseline="0" dirty="0" err="1" smtClean="0"/>
              <a:t>platificity</a:t>
            </a:r>
            <a:r>
              <a:rPr lang="en-US" baseline="0" dirty="0" smtClean="0"/>
              <a:t> in roots and leaves</a:t>
            </a:r>
          </a:p>
          <a:p>
            <a:r>
              <a:rPr lang="en-US" baseline="0" dirty="0" smtClean="0"/>
              <a:t>Differences: how nutrient competition is represented; how nutrients control photosynthesis; how C, N, and P storage pools are represented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5A485-7AAC-D042-BCD7-5613B55C13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5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11/8/16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11/8/16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79"/>
            <a:ext cx="8229600" cy="598847"/>
          </a:xfrm>
        </p:spPr>
        <p:txBody>
          <a:bodyPr/>
          <a:lstStyle/>
          <a:p>
            <a:r>
              <a:rPr lang="en-US" dirty="0" smtClean="0"/>
              <a:t>Biogeochemistry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02" y="926928"/>
            <a:ext cx="8322198" cy="3685178"/>
          </a:xfrm>
        </p:spPr>
        <p:txBody>
          <a:bodyPr/>
          <a:lstStyle/>
          <a:p>
            <a:r>
              <a:rPr lang="en-US" b="1" dirty="0"/>
              <a:t>Question:</a:t>
            </a:r>
            <a:r>
              <a:rPr lang="en-US" dirty="0"/>
              <a:t> </a:t>
            </a:r>
            <a:r>
              <a:rPr lang="en-US" sz="2000" dirty="0" smtClean="0"/>
              <a:t>What are the </a:t>
            </a:r>
            <a:r>
              <a:rPr lang="en-US" sz="2000" dirty="0"/>
              <a:t>nitrogen (N) and phosphorus (P) effects on C-Climate and C-concentration feedbacks </a:t>
            </a:r>
            <a:r>
              <a:rPr lang="en-US" sz="2000" dirty="0" smtClean="0"/>
              <a:t>(</a:t>
            </a:r>
            <a:r>
              <a:rPr lang="en-US" sz="2000" i="1" dirty="0" smtClean="0"/>
              <a:t>gamma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i="1" dirty="0" smtClean="0"/>
              <a:t>beta</a:t>
            </a:r>
            <a:r>
              <a:rPr lang="en-US" sz="2000" dirty="0" smtClean="0"/>
              <a:t>) </a:t>
            </a:r>
            <a:r>
              <a:rPr lang="en-US" sz="2000" dirty="0"/>
              <a:t>in the presence of Land Use and N and P deposition trajectories</a:t>
            </a:r>
            <a:r>
              <a:rPr lang="en-US" sz="2000" dirty="0" smtClean="0"/>
              <a:t>?</a:t>
            </a:r>
            <a:endParaRPr lang="en-US" dirty="0" smtClean="0"/>
          </a:p>
          <a:p>
            <a:r>
              <a:rPr lang="en-US" b="1" dirty="0" smtClean="0"/>
              <a:t>Hypothesis: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285" y="4428851"/>
            <a:ext cx="2134185" cy="164653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2" descr="C:\Users\ipt\Documents\ornl\ERKP848 - ACME\presentations\for TES PI 2016\new P 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45" y="4410971"/>
            <a:ext cx="1305731" cy="166442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2549" y="4086207"/>
            <a:ext cx="3870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Equilibrium Chemistry Approximation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0478" y="4086207"/>
            <a:ext cx="1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Relative Demand</a:t>
            </a:r>
            <a:endParaRPr lang="en-US" sz="1600" b="1" dirty="0"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40541" y="2652814"/>
            <a:ext cx="6129323" cy="919072"/>
            <a:chOff x="2557477" y="2460646"/>
            <a:chExt cx="6129323" cy="919072"/>
          </a:xfrm>
        </p:grpSpPr>
        <p:sp>
          <p:nvSpPr>
            <p:cNvPr id="5" name="TextBox 4"/>
            <p:cNvSpPr txBox="1"/>
            <p:nvPr/>
          </p:nvSpPr>
          <p:spPr>
            <a:xfrm>
              <a:off x="2781990" y="3010386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CO2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76743" y="2793029"/>
              <a:ext cx="2032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Nutrient dynamics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7477" y="2460646"/>
              <a:ext cx="967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Climate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56377" y="2743018"/>
              <a:ext cx="94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Carbon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208745" y="3010386"/>
              <a:ext cx="1047632" cy="14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387012" y="2616667"/>
              <a:ext cx="629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N, 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21027" y="3010386"/>
              <a:ext cx="121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limitations</a:t>
              </a:r>
            </a:p>
          </p:txBody>
        </p:sp>
        <p:cxnSp>
          <p:nvCxnSpPr>
            <p:cNvPr id="18" name="Straight Arrow Connector 17"/>
            <p:cNvCxnSpPr>
              <a:stCxn id="11" idx="3"/>
              <a:endCxn id="10" idx="1"/>
            </p:cNvCxnSpPr>
            <p:nvPr/>
          </p:nvCxnSpPr>
          <p:spPr>
            <a:xfrm>
              <a:off x="3524584" y="2645312"/>
              <a:ext cx="652159" cy="3323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524584" y="2971092"/>
              <a:ext cx="652159" cy="2822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 rot="10800000" flipV="1">
              <a:off x="3111637" y="3164217"/>
              <a:ext cx="4655417" cy="178207"/>
            </a:xfrm>
            <a:prstGeom prst="bentConnector4">
              <a:avLst>
                <a:gd name="adj1" fmla="val 228"/>
                <a:gd name="adj2" fmla="val 22827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10800000">
              <a:off x="3111637" y="2514657"/>
              <a:ext cx="4655417" cy="178207"/>
            </a:xfrm>
            <a:prstGeom prst="bentConnector4">
              <a:avLst>
                <a:gd name="adj1" fmla="val 228"/>
                <a:gd name="adj2" fmla="val 22827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8686800" y="2460646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18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796"/>
            <a:ext cx="8229600" cy="598847"/>
          </a:xfrm>
        </p:spPr>
        <p:txBody>
          <a:bodyPr/>
          <a:lstStyle/>
          <a:p>
            <a:r>
              <a:rPr lang="en-US" dirty="0" smtClean="0"/>
              <a:t>Biogeochemistry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55" y="1008239"/>
            <a:ext cx="8538809" cy="4582913"/>
          </a:xfrm>
        </p:spPr>
        <p:txBody>
          <a:bodyPr/>
          <a:lstStyle/>
          <a:p>
            <a:r>
              <a:rPr lang="en-US" sz="3200" b="1" dirty="0" smtClean="0"/>
              <a:t>Experimental design:</a:t>
            </a:r>
          </a:p>
          <a:p>
            <a:pPr lvl="1"/>
            <a:r>
              <a:rPr lang="en-US" sz="2600" dirty="0" smtClean="0"/>
              <a:t>Follow C4MIP protocol with C-only, CN, and CNP, for each competition parameterization (RD and ECA) </a:t>
            </a:r>
            <a:endParaRPr lang="en-US" sz="2600" dirty="0" smtClean="0"/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Controls: </a:t>
            </a:r>
            <a:r>
              <a:rPr lang="en-US" sz="2200" i="1" dirty="0">
                <a:solidFill>
                  <a:srgbClr val="000000"/>
                </a:solidFill>
              </a:rPr>
              <a:t>C1</a:t>
            </a:r>
            <a:r>
              <a:rPr lang="en-US" sz="2200" dirty="0">
                <a:solidFill>
                  <a:srgbClr val="000000"/>
                </a:solidFill>
              </a:rPr>
              <a:t>: (no down-regulation), </a:t>
            </a:r>
            <a:r>
              <a:rPr lang="en-US" sz="2200" i="1" dirty="0">
                <a:solidFill>
                  <a:srgbClr val="000000"/>
                </a:solidFill>
              </a:rPr>
              <a:t>C2</a:t>
            </a:r>
            <a:r>
              <a:rPr lang="en-US" sz="2200" dirty="0">
                <a:solidFill>
                  <a:srgbClr val="000000"/>
                </a:solidFill>
              </a:rPr>
              <a:t> (fixed </a:t>
            </a:r>
            <a:r>
              <a:rPr lang="en-US" sz="2200" dirty="0" err="1">
                <a:solidFill>
                  <a:srgbClr val="000000"/>
                </a:solidFill>
              </a:rPr>
              <a:t>pft</a:t>
            </a:r>
            <a:r>
              <a:rPr lang="en-US" sz="2200" dirty="0">
                <a:solidFill>
                  <a:srgbClr val="000000"/>
                </a:solidFill>
              </a:rPr>
              <a:t>-specific </a:t>
            </a:r>
            <a:r>
              <a:rPr lang="en-US" sz="2200" dirty="0" err="1">
                <a:solidFill>
                  <a:srgbClr val="000000"/>
                </a:solidFill>
              </a:rPr>
              <a:t>vcmax</a:t>
            </a:r>
            <a:r>
              <a:rPr lang="en-US" sz="2200" dirty="0">
                <a:solidFill>
                  <a:srgbClr val="000000"/>
                </a:solidFill>
              </a:rPr>
              <a:t> down-regulation to match </a:t>
            </a:r>
            <a:r>
              <a:rPr lang="en-US" sz="2200" dirty="0" err="1">
                <a:solidFill>
                  <a:srgbClr val="000000"/>
                </a:solidFill>
              </a:rPr>
              <a:t>pft</a:t>
            </a:r>
            <a:r>
              <a:rPr lang="en-US" sz="2200" dirty="0">
                <a:solidFill>
                  <a:srgbClr val="000000"/>
                </a:solidFill>
              </a:rPr>
              <a:t>-integrated PI NPP as the mean of </a:t>
            </a:r>
            <a:r>
              <a:rPr lang="en-US" sz="2200" i="1" dirty="0">
                <a:solidFill>
                  <a:srgbClr val="000000"/>
                </a:solidFill>
              </a:rPr>
              <a:t>C3</a:t>
            </a:r>
            <a:r>
              <a:rPr lang="en-US" sz="2200" dirty="0">
                <a:solidFill>
                  <a:srgbClr val="000000"/>
                </a:solidFill>
              </a:rPr>
              <a:t> and </a:t>
            </a:r>
            <a:r>
              <a:rPr lang="en-US" sz="2200" i="1" dirty="0">
                <a:solidFill>
                  <a:srgbClr val="000000"/>
                </a:solidFill>
              </a:rPr>
              <a:t>C5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lang="en-US" sz="2200" i="1" dirty="0">
                <a:solidFill>
                  <a:srgbClr val="000000"/>
                </a:solidFill>
              </a:rPr>
              <a:t>C3</a:t>
            </a:r>
            <a:r>
              <a:rPr lang="en-US" sz="2200" dirty="0">
                <a:solidFill>
                  <a:srgbClr val="000000"/>
                </a:solidFill>
              </a:rPr>
              <a:t>: RD-CN; </a:t>
            </a:r>
            <a:r>
              <a:rPr lang="en-US" sz="2200" i="1" dirty="0">
                <a:solidFill>
                  <a:srgbClr val="000000"/>
                </a:solidFill>
              </a:rPr>
              <a:t>C4</a:t>
            </a:r>
            <a:r>
              <a:rPr lang="en-US" sz="2200" dirty="0">
                <a:solidFill>
                  <a:srgbClr val="000000"/>
                </a:solidFill>
              </a:rPr>
              <a:t>: RD-CNP</a:t>
            </a:r>
          </a:p>
          <a:p>
            <a:pPr lvl="2"/>
            <a:r>
              <a:rPr lang="en-US" sz="2200" i="1" dirty="0">
                <a:solidFill>
                  <a:srgbClr val="000000"/>
                </a:solidFill>
              </a:rPr>
              <a:t>C5</a:t>
            </a:r>
            <a:r>
              <a:rPr lang="en-US" sz="2200" dirty="0">
                <a:solidFill>
                  <a:srgbClr val="000000"/>
                </a:solidFill>
              </a:rPr>
              <a:t>: ECA-CN; </a:t>
            </a:r>
            <a:r>
              <a:rPr lang="en-US" sz="2200" i="1" dirty="0">
                <a:solidFill>
                  <a:srgbClr val="000000"/>
                </a:solidFill>
              </a:rPr>
              <a:t>C6</a:t>
            </a:r>
            <a:r>
              <a:rPr lang="en-US" sz="2200" dirty="0">
                <a:solidFill>
                  <a:srgbClr val="000000"/>
                </a:solidFill>
              </a:rPr>
              <a:t>: ECA-CNP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For each C: control, BGC coupled, </a:t>
            </a:r>
            <a:r>
              <a:rPr lang="en-US" sz="2200" dirty="0" err="1">
                <a:solidFill>
                  <a:srgbClr val="000000"/>
                </a:solidFill>
              </a:rPr>
              <a:t>radiatively</a:t>
            </a:r>
            <a:r>
              <a:rPr lang="en-US" sz="2200" dirty="0">
                <a:solidFill>
                  <a:srgbClr val="000000"/>
                </a:solidFill>
              </a:rPr>
              <a:t> coupled and fully coupled for 1850 – 2100 (historical + RCP8.5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  <a:endParaRPr lang="en-US" sz="2200" dirty="0" smtClean="0"/>
          </a:p>
          <a:p>
            <a:pPr lvl="1"/>
            <a:r>
              <a:rPr lang="en-US" sz="2600" dirty="0" smtClean="0"/>
              <a:t>6 LR configurations </a:t>
            </a:r>
            <a:r>
              <a:rPr lang="en-US" sz="2600" dirty="0" smtClean="0"/>
              <a:t>x 4 scenarios x 250 </a:t>
            </a:r>
            <a:r>
              <a:rPr lang="en-US" sz="2600" dirty="0" err="1" smtClean="0"/>
              <a:t>yrs</a:t>
            </a:r>
            <a:r>
              <a:rPr lang="en-US" sz="2600" dirty="0" smtClean="0"/>
              <a:t> = 6,000 </a:t>
            </a:r>
            <a:r>
              <a:rPr lang="en-US" sz="2600" dirty="0" err="1" smtClean="0"/>
              <a:t>yrs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65088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796"/>
            <a:ext cx="8229600" cy="598847"/>
          </a:xfrm>
        </p:spPr>
        <p:txBody>
          <a:bodyPr/>
          <a:lstStyle/>
          <a:p>
            <a:r>
              <a:rPr lang="en-US" dirty="0" smtClean="0"/>
              <a:t>Biogeochemistry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55" y="942771"/>
            <a:ext cx="8591183" cy="5119766"/>
          </a:xfrm>
        </p:spPr>
        <p:txBody>
          <a:bodyPr/>
          <a:lstStyle/>
          <a:p>
            <a:r>
              <a:rPr lang="en-US" sz="3200" b="1" dirty="0" smtClean="0"/>
              <a:t>Simulation plan:</a:t>
            </a:r>
            <a:endParaRPr lang="en-US" sz="3200" b="1" dirty="0" smtClean="0"/>
          </a:p>
          <a:p>
            <a:pPr lvl="1"/>
            <a:r>
              <a:rPr lang="en-US" sz="2800" dirty="0"/>
              <a:t>Model configurations </a:t>
            </a:r>
          </a:p>
          <a:p>
            <a:pPr lvl="2"/>
            <a:r>
              <a:rPr lang="en-US" sz="2200" dirty="0"/>
              <a:t>LR configuration + BGC in atmosphere, land, and ocean</a:t>
            </a:r>
          </a:p>
          <a:p>
            <a:pPr lvl="2"/>
            <a:r>
              <a:rPr lang="en-US" sz="2200" dirty="0"/>
              <a:t>CPU requirement ~ 2 x water cycle LR ~ </a:t>
            </a:r>
            <a:r>
              <a:rPr lang="en-US" sz="2200" dirty="0" smtClean="0"/>
              <a:t>10M </a:t>
            </a:r>
            <a:r>
              <a:rPr lang="en-US" sz="2200" dirty="0"/>
              <a:t>core-</a:t>
            </a:r>
            <a:r>
              <a:rPr lang="en-US" sz="2200" dirty="0" smtClean="0"/>
              <a:t>hours</a:t>
            </a:r>
            <a:r>
              <a:rPr lang="en-US" sz="2200" dirty="0"/>
              <a:t> </a:t>
            </a:r>
            <a:r>
              <a:rPr lang="en-US" sz="2200" dirty="0" smtClean="0"/>
              <a:t>per 100 years</a:t>
            </a:r>
            <a:endParaRPr lang="en-US" sz="2200" dirty="0"/>
          </a:p>
          <a:p>
            <a:pPr lvl="1"/>
            <a:r>
              <a:rPr lang="en-US" sz="2800" dirty="0" smtClean="0"/>
              <a:t>Model </a:t>
            </a:r>
            <a:r>
              <a:rPr lang="en-US" sz="2800" dirty="0" err="1" smtClean="0"/>
              <a:t>spinup</a:t>
            </a:r>
            <a:endParaRPr lang="en-US" sz="2800" dirty="0" smtClean="0"/>
          </a:p>
          <a:p>
            <a:pPr lvl="2"/>
            <a:r>
              <a:rPr lang="en-US" sz="2200" dirty="0" smtClean="0">
                <a:solidFill>
                  <a:srgbClr val="000000"/>
                </a:solidFill>
              </a:rPr>
              <a:t>Offline ALM </a:t>
            </a:r>
            <a:r>
              <a:rPr lang="en-US" sz="2200" dirty="0" err="1" smtClean="0">
                <a:solidFill>
                  <a:srgbClr val="000000"/>
                </a:solidFill>
              </a:rPr>
              <a:t>spinup</a:t>
            </a:r>
            <a:endParaRPr lang="en-US" sz="2200" dirty="0">
              <a:solidFill>
                <a:srgbClr val="000000"/>
              </a:solidFill>
            </a:endParaRPr>
          </a:p>
          <a:p>
            <a:pPr lvl="2"/>
            <a:r>
              <a:rPr lang="en-US" sz="2200" dirty="0" smtClean="0">
                <a:solidFill>
                  <a:srgbClr val="000000"/>
                </a:solidFill>
              </a:rPr>
              <a:t>Coupled model </a:t>
            </a:r>
            <a:r>
              <a:rPr lang="en-US" sz="2200" dirty="0" err="1" smtClean="0">
                <a:solidFill>
                  <a:srgbClr val="000000"/>
                </a:solidFill>
              </a:rPr>
              <a:t>spinup</a:t>
            </a:r>
            <a:endParaRPr lang="en-US" sz="2200" dirty="0">
              <a:solidFill>
                <a:srgbClr val="000000"/>
              </a:solidFill>
            </a:endParaRPr>
          </a:p>
          <a:p>
            <a:pPr lvl="1"/>
            <a:r>
              <a:rPr lang="en-US" sz="2800" dirty="0" smtClean="0"/>
              <a:t>Computing strategy</a:t>
            </a:r>
          </a:p>
          <a:p>
            <a:pPr lvl="2"/>
            <a:r>
              <a:rPr lang="en-US" sz="2200" dirty="0" smtClean="0"/>
              <a:t>Cori and Edison: support DECK and water cycle experiments</a:t>
            </a:r>
            <a:endParaRPr lang="en-US" sz="2200" dirty="0" smtClean="0"/>
          </a:p>
          <a:p>
            <a:pPr lvl="2"/>
            <a:r>
              <a:rPr lang="en-US" sz="2200" dirty="0" smtClean="0"/>
              <a:t>On Titan and Mira: bundling is need for throughput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3885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and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Compsets</a:t>
            </a:r>
            <a:endParaRPr lang="en-US" sz="2800" dirty="0" smtClean="0"/>
          </a:p>
          <a:p>
            <a:r>
              <a:rPr lang="en-US" sz="2800" smtClean="0"/>
              <a:t>Input data</a:t>
            </a:r>
            <a:endParaRPr lang="en-US" sz="2800" dirty="0" smtClean="0"/>
          </a:p>
          <a:p>
            <a:r>
              <a:rPr lang="en-US" sz="2800" dirty="0" smtClean="0"/>
              <a:t>Computational resources planning and monitoring</a:t>
            </a:r>
          </a:p>
          <a:p>
            <a:r>
              <a:rPr lang="en-US" sz="2800" dirty="0" smtClean="0"/>
              <a:t>Diagnostic suites</a:t>
            </a:r>
          </a:p>
          <a:p>
            <a:r>
              <a:rPr lang="en-US" sz="2800" dirty="0" smtClean="0"/>
              <a:t>Output variables and frequency</a:t>
            </a:r>
          </a:p>
          <a:p>
            <a:r>
              <a:rPr lang="en-US" sz="2800" dirty="0" err="1" smtClean="0"/>
              <a:t>Postprocessing</a:t>
            </a:r>
            <a:endParaRPr lang="en-US" sz="2800" dirty="0" smtClean="0"/>
          </a:p>
          <a:p>
            <a:r>
              <a:rPr lang="en-US" sz="2800" dirty="0" smtClean="0"/>
              <a:t>Tools to run and monitor simulations</a:t>
            </a:r>
          </a:p>
        </p:txBody>
      </p:sp>
    </p:spTree>
    <p:extLst>
      <p:ext uri="{BB962C8B-B14F-4D97-AF65-F5344CB8AC3E}">
        <p14:creationId xmlns:p14="http://schemas.microsoft.com/office/powerpoint/2010/main" val="128134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6960</TotalTime>
  <Words>430</Words>
  <Application>Microsoft Macintosh PowerPoint</Application>
  <PresentationFormat>On-screen Show (4:3)</PresentationFormat>
  <Paragraphs>52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Biogeochemistry experiments</vt:lpstr>
      <vt:lpstr>Biogeochemistry experiments</vt:lpstr>
      <vt:lpstr>Biogeochemistry experiments</vt:lpstr>
      <vt:lpstr>Resources and planning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L. Ruby Leung</cp:lastModifiedBy>
  <cp:revision>184</cp:revision>
  <dcterms:created xsi:type="dcterms:W3CDTF">2014-12-04T00:15:55Z</dcterms:created>
  <dcterms:modified xsi:type="dcterms:W3CDTF">2016-11-09T14:00:44Z</dcterms:modified>
</cp:coreProperties>
</file>