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336" r:id="rId2"/>
    <p:sldId id="364" r:id="rId3"/>
    <p:sldId id="363" r:id="rId4"/>
    <p:sldId id="365"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liam Collin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787" autoAdjust="0"/>
  </p:normalViewPr>
  <p:slideViewPr>
    <p:cSldViewPr>
      <p:cViewPr varScale="1">
        <p:scale>
          <a:sx n="88" d="100"/>
          <a:sy n="88" d="100"/>
        </p:scale>
        <p:origin x="-1072" y="-104"/>
      </p:cViewPr>
      <p:guideLst>
        <p:guide orient="horz" pos="2112"/>
        <p:guide pos="2112"/>
      </p:guideLst>
    </p:cSldViewPr>
  </p:slideViewPr>
  <p:notesTextViewPr>
    <p:cViewPr>
      <p:scale>
        <a:sx n="1" d="1"/>
        <a:sy n="1" d="1"/>
      </p:scale>
      <p:origin x="0" y="0"/>
    </p:cViewPr>
  </p:notesTextViewPr>
  <p:sorterViewPr>
    <p:cViewPr>
      <p:scale>
        <a:sx n="59" d="100"/>
        <a:sy n="59" d="100"/>
      </p:scale>
      <p:origin x="0" y="0"/>
    </p:cViewPr>
  </p:sorterViewPr>
  <p:notesViewPr>
    <p:cSldViewPr snapToGrid="0" snapToObjects="1">
      <p:cViewPr varScale="1">
        <p:scale>
          <a:sx n="231" d="100"/>
          <a:sy n="231" d="100"/>
        </p:scale>
        <p:origin x="-220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644BB7-3858-4493-BC26-D4C2B65C7E04}" type="datetimeFigureOut">
              <a:rPr lang="en-US" smtClean="0"/>
              <a:t>11/10/16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B36286-04A3-4725-BA44-052D5C24B43C}" type="slidenum">
              <a:rPr lang="en-US" smtClean="0"/>
              <a:t>‹#›</a:t>
            </a:fld>
            <a:endParaRPr lang="en-US" dirty="0"/>
          </a:p>
        </p:txBody>
      </p:sp>
    </p:spTree>
    <p:extLst>
      <p:ext uri="{BB962C8B-B14F-4D97-AF65-F5344CB8AC3E}">
        <p14:creationId xmlns:p14="http://schemas.microsoft.com/office/powerpoint/2010/main" val="117659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36286-04A3-4725-BA44-052D5C24B43C}" type="slidenum">
              <a:rPr lang="en-US" smtClean="0"/>
              <a:t>1</a:t>
            </a:fld>
            <a:endParaRPr lang="en-US" dirty="0"/>
          </a:p>
        </p:txBody>
      </p:sp>
    </p:spTree>
    <p:extLst>
      <p:ext uri="{BB962C8B-B14F-4D97-AF65-F5344CB8AC3E}">
        <p14:creationId xmlns:p14="http://schemas.microsoft.com/office/powerpoint/2010/main" val="100258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36286-04A3-4725-BA44-052D5C24B43C}" type="slidenum">
              <a:rPr lang="en-US" smtClean="0"/>
              <a:t>2</a:t>
            </a:fld>
            <a:endParaRPr lang="en-US" dirty="0"/>
          </a:p>
        </p:txBody>
      </p:sp>
    </p:spTree>
    <p:extLst>
      <p:ext uri="{BB962C8B-B14F-4D97-AF65-F5344CB8AC3E}">
        <p14:creationId xmlns:p14="http://schemas.microsoft.com/office/powerpoint/2010/main" val="100258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36286-04A3-4725-BA44-052D5C24B43C}" type="slidenum">
              <a:rPr lang="en-US" smtClean="0"/>
              <a:t>3</a:t>
            </a:fld>
            <a:endParaRPr lang="en-US" dirty="0"/>
          </a:p>
        </p:txBody>
      </p:sp>
    </p:spTree>
    <p:extLst>
      <p:ext uri="{BB962C8B-B14F-4D97-AF65-F5344CB8AC3E}">
        <p14:creationId xmlns:p14="http://schemas.microsoft.com/office/powerpoint/2010/main" val="100258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36286-04A3-4725-BA44-052D5C24B43C}" type="slidenum">
              <a:rPr lang="en-US" smtClean="0"/>
              <a:t>4</a:t>
            </a:fld>
            <a:endParaRPr lang="en-US" dirty="0"/>
          </a:p>
        </p:txBody>
      </p:sp>
    </p:spTree>
    <p:extLst>
      <p:ext uri="{BB962C8B-B14F-4D97-AF65-F5344CB8AC3E}">
        <p14:creationId xmlns:p14="http://schemas.microsoft.com/office/powerpoint/2010/main" val="100258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6FE439-E6F2-4C81-8470-EE41DA809B8C}" type="datetimeFigureOut">
              <a:rPr lang="en-US" smtClean="0"/>
              <a:pPr/>
              <a:t>11/10/16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67A0AC-41EC-4DC9-A4BB-B842AD2B73D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67755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FE439-E6F2-4C81-8470-EE41DA809B8C}" type="datetimeFigureOut">
              <a:rPr lang="en-US" smtClean="0"/>
              <a:pPr/>
              <a:t>11/10/16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67A0AC-41EC-4DC9-A4BB-B842AD2B73D5}" type="slidenum">
              <a:rPr lang="en-US" smtClean="0"/>
              <a:pPr/>
              <a:t>‹#›</a:t>
            </a:fld>
            <a:endParaRPr lang="en-US" dirty="0"/>
          </a:p>
        </p:txBody>
      </p:sp>
    </p:spTree>
    <p:extLst>
      <p:ext uri="{BB962C8B-B14F-4D97-AF65-F5344CB8AC3E}">
        <p14:creationId xmlns:p14="http://schemas.microsoft.com/office/powerpoint/2010/main" val="2739509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FE439-E6F2-4C81-8470-EE41DA809B8C}" type="datetimeFigureOut">
              <a:rPr lang="en-US" smtClean="0"/>
              <a:pPr/>
              <a:t>11/10/16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67A0AC-41EC-4DC9-A4BB-B842AD2B73D5}" type="slidenum">
              <a:rPr lang="en-US" smtClean="0"/>
              <a:pPr/>
              <a:t>‹#›</a:t>
            </a:fld>
            <a:endParaRPr lang="en-US" dirty="0"/>
          </a:p>
        </p:txBody>
      </p:sp>
    </p:spTree>
    <p:extLst>
      <p:ext uri="{BB962C8B-B14F-4D97-AF65-F5344CB8AC3E}">
        <p14:creationId xmlns:p14="http://schemas.microsoft.com/office/powerpoint/2010/main" val="2279330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FE439-E6F2-4C81-8470-EE41DA809B8C}" type="datetimeFigureOut">
              <a:rPr lang="en-US" smtClean="0"/>
              <a:pPr/>
              <a:t>11/10/16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67A0AC-41EC-4DC9-A4BB-B842AD2B73D5}" type="slidenum">
              <a:rPr lang="en-US" smtClean="0"/>
              <a:pPr/>
              <a:t>‹#›</a:t>
            </a:fld>
            <a:endParaRPr lang="en-US" dirty="0"/>
          </a:p>
        </p:txBody>
      </p:sp>
    </p:spTree>
    <p:extLst>
      <p:ext uri="{BB962C8B-B14F-4D97-AF65-F5344CB8AC3E}">
        <p14:creationId xmlns:p14="http://schemas.microsoft.com/office/powerpoint/2010/main" val="2061017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FE439-E6F2-4C81-8470-EE41DA809B8C}" type="datetimeFigureOut">
              <a:rPr lang="en-US" smtClean="0"/>
              <a:pPr/>
              <a:t>11/10/16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67A0AC-41EC-4DC9-A4BB-B842AD2B73D5}" type="slidenum">
              <a:rPr lang="en-US" smtClean="0"/>
              <a:pPr/>
              <a:t>‹#›</a:t>
            </a:fld>
            <a:endParaRPr lang="en-US" dirty="0"/>
          </a:p>
        </p:txBody>
      </p:sp>
    </p:spTree>
    <p:extLst>
      <p:ext uri="{BB962C8B-B14F-4D97-AF65-F5344CB8AC3E}">
        <p14:creationId xmlns:p14="http://schemas.microsoft.com/office/powerpoint/2010/main" val="3495698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FE439-E6F2-4C81-8470-EE41DA809B8C}" type="datetimeFigureOut">
              <a:rPr lang="en-US" smtClean="0"/>
              <a:pPr/>
              <a:t>11/10/16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67A0AC-41EC-4DC9-A4BB-B842AD2B73D5}" type="slidenum">
              <a:rPr lang="en-US" smtClean="0"/>
              <a:pPr/>
              <a:t>‹#›</a:t>
            </a:fld>
            <a:endParaRPr lang="en-US" dirty="0"/>
          </a:p>
        </p:txBody>
      </p:sp>
    </p:spTree>
    <p:extLst>
      <p:ext uri="{BB962C8B-B14F-4D97-AF65-F5344CB8AC3E}">
        <p14:creationId xmlns:p14="http://schemas.microsoft.com/office/powerpoint/2010/main" val="2903299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Line Title +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356613"/>
            <a:ext cx="6629400" cy="621792"/>
          </a:xfrm>
        </p:spPr>
        <p:txBody>
          <a:bodyPr lIns="0" tIns="0" rIns="0" bIns="0" anchor="t" anchorCtr="0">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9" name="Content Placeholder 2"/>
          <p:cNvSpPr>
            <a:spLocks noGrp="1"/>
          </p:cNvSpPr>
          <p:nvPr>
            <p:ph idx="1"/>
          </p:nvPr>
        </p:nvSpPr>
        <p:spPr>
          <a:xfrm>
            <a:off x="457200" y="1371598"/>
            <a:ext cx="8229600" cy="4800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p:ph type="dt" sz="half" idx="10"/>
          </p:nvPr>
        </p:nvSpPr>
        <p:spPr>
          <a:xfrm>
            <a:off x="457200" y="6356350"/>
            <a:ext cx="2133600" cy="365125"/>
          </a:xfrm>
          <a:prstGeom prst="rect">
            <a:avLst/>
          </a:prstGeom>
        </p:spPr>
        <p:txBody>
          <a:bodyPr/>
          <a:lstStyle>
            <a:lvl1pPr>
              <a:defRPr>
                <a:solidFill>
                  <a:srgbClr val="707276"/>
                </a:solidFill>
              </a:defRPr>
            </a:lvl1pPr>
          </a:lstStyle>
          <a:p>
            <a:fld id="{36352874-118B-E24F-968D-2511B069207B}" type="datetime4">
              <a:rPr lang="en-US" smtClean="0"/>
              <a:t>November 10, 2016</a:t>
            </a:fld>
            <a:endParaRPr lang="en-US" dirty="0"/>
          </a:p>
        </p:txBody>
      </p:sp>
      <p:sp>
        <p:nvSpPr>
          <p:cNvPr id="11"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707276"/>
                </a:solidFill>
              </a:defRPr>
            </a:lvl1pPr>
          </a:lstStyle>
          <a:p>
            <a:endParaRPr lang="en-US"/>
          </a:p>
        </p:txBody>
      </p:sp>
      <p:sp>
        <p:nvSpPr>
          <p:cNvPr id="12"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707276"/>
                </a:solidFill>
              </a:defRPr>
            </a:lvl1pPr>
          </a:lstStyle>
          <a:p>
            <a:fld id="{A505DBE7-0ACF-E348-BBE2-A615BCE1D797}" type="slidenum">
              <a:rPr lang="en-US" smtClean="0"/>
              <a:pPr/>
              <a:t>‹#›</a:t>
            </a:fld>
            <a:endParaRPr lang="en-US"/>
          </a:p>
        </p:txBody>
      </p:sp>
    </p:spTree>
    <p:extLst>
      <p:ext uri="{BB962C8B-B14F-4D97-AF65-F5344CB8AC3E}">
        <p14:creationId xmlns:p14="http://schemas.microsoft.com/office/powerpoint/2010/main" val="361636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6FE439-E6F2-4C81-8470-EE41DA809B8C}" type="datetimeFigureOut">
              <a:rPr lang="en-US" smtClean="0"/>
              <a:pPr/>
              <a:t>11/10/16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67A0AC-41EC-4DC9-A4BB-B842AD2B73D5}" type="slidenum">
              <a:rPr lang="en-US" smtClean="0"/>
              <a:pPr/>
              <a:t>‹#›</a:t>
            </a:fld>
            <a:endParaRPr lang="en-US" dirty="0"/>
          </a:p>
        </p:txBody>
      </p:sp>
    </p:spTree>
    <p:extLst>
      <p:ext uri="{BB962C8B-B14F-4D97-AF65-F5344CB8AC3E}">
        <p14:creationId xmlns:p14="http://schemas.microsoft.com/office/powerpoint/2010/main" val="4182360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FE439-E6F2-4C81-8470-EE41DA809B8C}" type="datetimeFigureOut">
              <a:rPr lang="en-US" smtClean="0"/>
              <a:pPr/>
              <a:t>11/10/16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67A0AC-41EC-4DC9-A4BB-B842AD2B73D5}" type="slidenum">
              <a:rPr lang="en-US" smtClean="0"/>
              <a:pPr/>
              <a:t>‹#›</a:t>
            </a:fld>
            <a:endParaRPr lang="en-US" dirty="0"/>
          </a:p>
        </p:txBody>
      </p:sp>
    </p:spTree>
    <p:extLst>
      <p:ext uri="{BB962C8B-B14F-4D97-AF65-F5344CB8AC3E}">
        <p14:creationId xmlns:p14="http://schemas.microsoft.com/office/powerpoint/2010/main" val="186471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6FE439-E6F2-4C81-8470-EE41DA809B8C}" type="datetimeFigureOut">
              <a:rPr lang="en-US" smtClean="0"/>
              <a:pPr/>
              <a:t>11/10/16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67A0AC-41EC-4DC9-A4BB-B842AD2B73D5}" type="slidenum">
              <a:rPr lang="en-US" smtClean="0"/>
              <a:pPr/>
              <a:t>‹#›</a:t>
            </a:fld>
            <a:endParaRPr lang="en-US" dirty="0"/>
          </a:p>
        </p:txBody>
      </p:sp>
    </p:spTree>
    <p:extLst>
      <p:ext uri="{BB962C8B-B14F-4D97-AF65-F5344CB8AC3E}">
        <p14:creationId xmlns:p14="http://schemas.microsoft.com/office/powerpoint/2010/main" val="627655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6FE439-E6F2-4C81-8470-EE41DA809B8C}" type="datetimeFigureOut">
              <a:rPr lang="en-US" smtClean="0"/>
              <a:pPr/>
              <a:t>11/10/16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67A0AC-41EC-4DC9-A4BB-B842AD2B73D5}" type="slidenum">
              <a:rPr lang="en-US" smtClean="0"/>
              <a:pPr/>
              <a:t>‹#›</a:t>
            </a:fld>
            <a:endParaRPr lang="en-US" dirty="0"/>
          </a:p>
        </p:txBody>
      </p:sp>
    </p:spTree>
    <p:extLst>
      <p:ext uri="{BB962C8B-B14F-4D97-AF65-F5344CB8AC3E}">
        <p14:creationId xmlns:p14="http://schemas.microsoft.com/office/powerpoint/2010/main" val="177278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6FE439-E6F2-4C81-8470-EE41DA809B8C}" type="datetimeFigureOut">
              <a:rPr lang="en-US" smtClean="0"/>
              <a:pPr/>
              <a:t>11/10/16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67A0AC-41EC-4DC9-A4BB-B842AD2B73D5}" type="slidenum">
              <a:rPr lang="en-US" smtClean="0"/>
              <a:pPr/>
              <a:t>‹#›</a:t>
            </a:fld>
            <a:endParaRPr lang="en-US" dirty="0"/>
          </a:p>
        </p:txBody>
      </p:sp>
    </p:spTree>
    <p:extLst>
      <p:ext uri="{BB962C8B-B14F-4D97-AF65-F5344CB8AC3E}">
        <p14:creationId xmlns:p14="http://schemas.microsoft.com/office/powerpoint/2010/main" val="316387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6FE439-E6F2-4C81-8470-EE41DA809B8C}" type="datetimeFigureOut">
              <a:rPr lang="en-US" smtClean="0"/>
              <a:pPr/>
              <a:t>11/10/16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67A0AC-41EC-4DC9-A4BB-B842AD2B73D5}" type="slidenum">
              <a:rPr lang="en-US" smtClean="0"/>
              <a:pPr/>
              <a:t>‹#›</a:t>
            </a:fld>
            <a:endParaRPr lang="en-US" dirty="0"/>
          </a:p>
        </p:txBody>
      </p:sp>
    </p:spTree>
    <p:extLst>
      <p:ext uri="{BB962C8B-B14F-4D97-AF65-F5344CB8AC3E}">
        <p14:creationId xmlns:p14="http://schemas.microsoft.com/office/powerpoint/2010/main" val="257107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6FE439-E6F2-4C81-8470-EE41DA809B8C}" type="datetimeFigureOut">
              <a:rPr lang="en-US" smtClean="0"/>
              <a:pPr/>
              <a:t>11/10/16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67A0AC-41EC-4DC9-A4BB-B842AD2B73D5}" type="slidenum">
              <a:rPr lang="en-US" smtClean="0"/>
              <a:pPr/>
              <a:t>‹#›</a:t>
            </a:fld>
            <a:endParaRPr lang="en-US" dirty="0"/>
          </a:p>
        </p:txBody>
      </p:sp>
    </p:spTree>
    <p:extLst>
      <p:ext uri="{BB962C8B-B14F-4D97-AF65-F5344CB8AC3E}">
        <p14:creationId xmlns:p14="http://schemas.microsoft.com/office/powerpoint/2010/main" val="373101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6FE439-E6F2-4C81-8470-EE41DA809B8C}" type="datetimeFigureOut">
              <a:rPr lang="en-US" smtClean="0"/>
              <a:pPr/>
              <a:t>11/10/16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67A0AC-41EC-4DC9-A4BB-B842AD2B73D5}" type="slidenum">
              <a:rPr lang="en-US" smtClean="0"/>
              <a:pPr/>
              <a:t>‹#›</a:t>
            </a:fld>
            <a:endParaRPr lang="en-US" dirty="0"/>
          </a:p>
        </p:txBody>
      </p:sp>
    </p:spTree>
    <p:extLst>
      <p:ext uri="{BB962C8B-B14F-4D97-AF65-F5344CB8AC3E}">
        <p14:creationId xmlns:p14="http://schemas.microsoft.com/office/powerpoint/2010/main" val="7291931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FE439-E6F2-4C81-8470-EE41DA809B8C}" type="datetimeFigureOut">
              <a:rPr lang="en-US" smtClean="0"/>
              <a:pPr/>
              <a:t>11/10/16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A0AC-41EC-4DC9-A4BB-B842AD2B73D5}" type="slidenum">
              <a:rPr lang="en-US" smtClean="0"/>
              <a:pPr/>
              <a:t>‹#›</a:t>
            </a:fld>
            <a:endParaRPr lang="en-US" dirty="0"/>
          </a:p>
        </p:txBody>
      </p:sp>
      <p:pic>
        <p:nvPicPr>
          <p:cNvPr id="8" name="Picture 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2357"/>
            <a:ext cx="9144000" cy="6858000"/>
          </a:xfrm>
          <a:prstGeom prst="rect">
            <a:avLst/>
          </a:prstGeom>
        </p:spPr>
      </p:pic>
    </p:spTree>
    <p:extLst>
      <p:ext uri="{BB962C8B-B14F-4D97-AF65-F5344CB8AC3E}">
        <p14:creationId xmlns:p14="http://schemas.microsoft.com/office/powerpoint/2010/main" val="211079684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2" r:id="rId5"/>
    <p:sldLayoutId id="2147483654" r:id="rId6"/>
    <p:sldLayoutId id="2147483652" r:id="rId7"/>
    <p:sldLayoutId id="2147483661" r:id="rId8"/>
    <p:sldLayoutId id="2147483653" r:id="rId9"/>
    <p:sldLayoutId id="2147483655" r:id="rId10"/>
    <p:sldLayoutId id="2147483656" r:id="rId11"/>
    <p:sldLayoutId id="2147483657" r:id="rId12"/>
    <p:sldLayoutId id="2147483658" r:id="rId13"/>
    <p:sldLayoutId id="2147483659"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me-climate.atlassian.net/wiki/display/~hui.wan@pnnl.gov" TargetMode="External"/><Relationship Id="rId4" Type="http://schemas.openxmlformats.org/officeDocument/2006/relationships/hyperlink" Target="https://acme-climate.atlassian.net/wiki/display/~kevans32" TargetMode="External"/><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hyperlink" Target="https://acme-climate.atlassian.net/wiki/display/~polunma" TargetMode="External"/><Relationship Id="rId4" Type="http://schemas.openxmlformats.org/officeDocument/2006/relationships/hyperlink" Target="https://acme-climate.atlassian.net/wiki/display/~hwang" TargetMode="External"/><Relationship Id="rId5" Type="http://schemas.openxmlformats.org/officeDocument/2006/relationships/hyperlink" Target="https://acme-climate.atlassian.net/wiki/display/~sburrows" TargetMode="External"/><Relationship Id="rId6" Type="http://schemas.openxmlformats.org/officeDocument/2006/relationships/hyperlink" Target="https://acme-climate.atlassian.net/wiki/display/~terai" TargetMode="External"/><Relationship Id="rId7" Type="http://schemas.openxmlformats.org/officeDocument/2006/relationships/hyperlink" Target="https://acme-climate.atlassian.net/wiki/display/~salil" TargetMode="External"/><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s://acme-climate.atlassian.net/wiki/display/~kaizhang" TargetMode="External"/><Relationship Id="rId4" Type="http://schemas.openxmlformats.org/officeDocument/2006/relationships/hyperlink" Target="https://acme-climate.atlassian.net/wiki/display/~wlin" TargetMode="External"/><Relationship Id="rId5" Type="http://schemas.openxmlformats.org/officeDocument/2006/relationships/hyperlink" Target="https://acme-climate.atlassian.net/wiki/display/~zhang24" TargetMode="External"/><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1" Type="http://schemas.openxmlformats.org/officeDocument/2006/relationships/hyperlink" Target="https://acme-climate.atlassian.net/wiki/display/ATM/COSP" TargetMode="External"/><Relationship Id="rId12" Type="http://schemas.openxmlformats.org/officeDocument/2006/relationships/hyperlink" Target="https://acme-climate.atlassian.net/wiki/display/ATM/RRM+CONUS+Climatology+of+ACMEv0.3's+CAM5" TargetMode="External"/><Relationship Id="rId13" Type="http://schemas.openxmlformats.org/officeDocument/2006/relationships/hyperlink" Target="https://acme-climate.atlassian.net/wiki/display/ATM/Evaluate+V1+RRM+using+the+ARM+data" TargetMode="External"/><Relationship Id="rId14" Type="http://schemas.openxmlformats.org/officeDocument/2006/relationships/hyperlink" Target="https://acme-climate.atlassian.net/wiki/pages/viewpage.action?pageId=72450362" TargetMode="External"/><Relationship Id="rId15" Type="http://schemas.openxmlformats.org/officeDocument/2006/relationships/hyperlink" Target="https://acme-climate.atlassian.net/wiki/pages/viewpage.action?pageId=72450365" TargetMode="External"/><Relationship Id="rId16" Type="http://schemas.openxmlformats.org/officeDocument/2006/relationships/hyperlink" Target="https://acme-climate.atlassian.net/wiki/display/ATM/code+verification+by+initial+perturbation+test" TargetMode="External"/><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hyperlink" Target="https://acme-climate.atlassian.net/wiki/display/ATM/Overview+of+ACME+V1+Atmosphere" TargetMode="External"/><Relationship Id="rId4" Type="http://schemas.openxmlformats.org/officeDocument/2006/relationships/hyperlink" Target="https://acme-climate.atlassian.net/wiki/display/ATM/V1+sensitivity+to+horizontal+resolution+change" TargetMode="External"/><Relationship Id="rId5" Type="http://schemas.openxmlformats.org/officeDocument/2006/relationships/hyperlink" Target="https://acme-climate.atlassian.net/wiki/display/ATM/V1+sensitivity+to+vertical+resolution" TargetMode="External"/><Relationship Id="rId6" Type="http://schemas.openxmlformats.org/officeDocument/2006/relationships/hyperlink" Target="https://acme-climate.atlassian.net/wiki/display/ATM/Clouds+and+Precipitation+Simulated+by+ACME+V1" TargetMode="External"/><Relationship Id="rId7" Type="http://schemas.openxmlformats.org/officeDocument/2006/relationships/hyperlink" Target="https://acme-climate.atlassian.net/wiki/display/ATM/Resuspension+of+Aerosol+Particles" TargetMode="External"/><Relationship Id="rId8" Type="http://schemas.openxmlformats.org/officeDocument/2006/relationships/hyperlink" Target="https://acme-climate.atlassian.net/wiki/display/ATM/Spatial+distributions+and+radiative+forcing+of+aerosols+in+ACME+V1" TargetMode="External"/><Relationship Id="rId9" Type="http://schemas.openxmlformats.org/officeDocument/2006/relationships/hyperlink" Target="https://acme-climate.atlassian.net/wiki/display/ATM/Ice+cloud+representation+in+ACME+V1" TargetMode="External"/><Relationship Id="rId10" Type="http://schemas.openxmlformats.org/officeDocument/2006/relationships/hyperlink" Target="https://acme-climate.atlassian.net/wiki/display/ATM/Monso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861774"/>
          </a:xfrm>
        </p:spPr>
        <p:txBody>
          <a:bodyPr/>
          <a:lstStyle/>
          <a:p>
            <a:r>
              <a:rPr lang="en-US" sz="2800" dirty="0" smtClean="0">
                <a:solidFill>
                  <a:schemeClr val="tx2"/>
                </a:solidFill>
              </a:rPr>
              <a:t>Atmosphere Group </a:t>
            </a:r>
            <a:r>
              <a:rPr lang="en-US" sz="2800" dirty="0" smtClean="0">
                <a:solidFill>
                  <a:schemeClr val="tx2"/>
                </a:solidFill>
              </a:rPr>
              <a:t>Publications – Submitted or Published</a:t>
            </a:r>
            <a:endParaRPr lang="en-US" sz="2800" dirty="0">
              <a:solidFill>
                <a:schemeClr val="tx2"/>
              </a:solidFill>
            </a:endParaRPr>
          </a:p>
        </p:txBody>
      </p:sp>
      <p:sp>
        <p:nvSpPr>
          <p:cNvPr id="3" name="Content Placeholder 2"/>
          <p:cNvSpPr>
            <a:spLocks noGrp="1"/>
          </p:cNvSpPr>
          <p:nvPr>
            <p:ph idx="1"/>
          </p:nvPr>
        </p:nvSpPr>
        <p:spPr>
          <a:xfrm>
            <a:off x="228600" y="1371600"/>
            <a:ext cx="8229600" cy="4099585"/>
          </a:xfrm>
        </p:spPr>
        <p:txBody>
          <a:bodyPr/>
          <a:lstStyle/>
          <a:p>
            <a:pPr>
              <a:buFont typeface="+mj-lt"/>
              <a:buAutoNum type="arabicPeriod"/>
            </a:pPr>
            <a:r>
              <a:rPr lang="en-US" sz="1800" u="sng" dirty="0" smtClean="0">
                <a:solidFill>
                  <a:srgbClr val="3366FF"/>
                </a:solidFill>
              </a:rPr>
              <a:t>Yun </a:t>
            </a:r>
            <a:r>
              <a:rPr lang="en-US" sz="1800" u="sng" dirty="0" err="1" smtClean="0">
                <a:solidFill>
                  <a:srgbClr val="3366FF"/>
                </a:solidFill>
              </a:rPr>
              <a:t>Qian</a:t>
            </a:r>
            <a:r>
              <a:rPr lang="en-US" sz="1800" dirty="0" smtClean="0"/>
              <a:t>: Uncertainty </a:t>
            </a:r>
            <a:r>
              <a:rPr lang="en-US" sz="1800" dirty="0"/>
              <a:t>Quantification in Climate Modeling and </a:t>
            </a:r>
            <a:r>
              <a:rPr lang="en-US" sz="1800" dirty="0" smtClean="0"/>
              <a:t>Projection, Published, BAMS.</a:t>
            </a:r>
          </a:p>
          <a:p>
            <a:pPr>
              <a:buFont typeface="+mj-lt"/>
              <a:buAutoNum type="arabicPeriod"/>
            </a:pPr>
            <a:r>
              <a:rPr lang="en-US" sz="1800" u="sng" dirty="0" err="1">
                <a:solidFill>
                  <a:srgbClr val="3366FF"/>
                </a:solidFill>
              </a:rPr>
              <a:t>Rudong</a:t>
            </a:r>
            <a:r>
              <a:rPr lang="en-US" sz="1800" u="sng" dirty="0">
                <a:solidFill>
                  <a:srgbClr val="3366FF"/>
                </a:solidFill>
              </a:rPr>
              <a:t> </a:t>
            </a:r>
            <a:r>
              <a:rPr lang="en-US" sz="1800" u="sng" dirty="0" smtClean="0">
                <a:solidFill>
                  <a:srgbClr val="3366FF"/>
                </a:solidFill>
              </a:rPr>
              <a:t>Zhang</a:t>
            </a:r>
            <a:r>
              <a:rPr lang="en-US" sz="1800" dirty="0" smtClean="0"/>
              <a:t>: </a:t>
            </a:r>
            <a:r>
              <a:rPr lang="en-US" sz="1800" dirty="0"/>
              <a:t>Quantifying Sources of Black Carbon in Western North America using Observationally Based Analysis and an Emission Tagging Technique in the Community Atmosphere Model. Published, ACP</a:t>
            </a:r>
            <a:r>
              <a:rPr lang="en-US" sz="1800" dirty="0" smtClean="0"/>
              <a:t>.</a:t>
            </a:r>
            <a:endParaRPr lang="en-US" sz="1800" dirty="0" smtClean="0">
              <a:hlinkClick r:id="rId3"/>
            </a:endParaRPr>
          </a:p>
          <a:p>
            <a:pPr>
              <a:buFont typeface="+mj-lt"/>
              <a:buAutoNum type="arabicPeriod"/>
            </a:pPr>
            <a:r>
              <a:rPr lang="en-US" sz="1800" u="sng" dirty="0" err="1">
                <a:solidFill>
                  <a:srgbClr val="3366FF"/>
                </a:solidFill>
              </a:rPr>
              <a:t>Rudong</a:t>
            </a:r>
            <a:r>
              <a:rPr lang="en-US" sz="1800" u="sng" dirty="0">
                <a:solidFill>
                  <a:srgbClr val="3366FF"/>
                </a:solidFill>
              </a:rPr>
              <a:t> Zhang</a:t>
            </a:r>
            <a:r>
              <a:rPr lang="en-US" sz="1800" dirty="0"/>
              <a:t>: Quantifying Sources, Deposition, Transport and </a:t>
            </a:r>
            <a:r>
              <a:rPr lang="en-US" sz="1800" dirty="0" err="1"/>
              <a:t>Radiative</a:t>
            </a:r>
            <a:r>
              <a:rPr lang="en-US" sz="1800" dirty="0"/>
              <a:t> Forcing of Black Carbon Over the Himalayas and Tibetan Plateau, Published, ACP.</a:t>
            </a:r>
          </a:p>
          <a:p>
            <a:pPr>
              <a:buFont typeface="+mj-lt"/>
              <a:buAutoNum type="arabicPeriod"/>
            </a:pPr>
            <a:r>
              <a:rPr lang="en-US" sz="1800" dirty="0" smtClean="0">
                <a:hlinkClick r:id="rId3"/>
              </a:rPr>
              <a:t>Hui </a:t>
            </a:r>
            <a:r>
              <a:rPr lang="en-US" sz="1800" dirty="0">
                <a:hlinkClick r:id="rId3"/>
              </a:rPr>
              <a:t>Wan</a:t>
            </a:r>
            <a:r>
              <a:rPr lang="en-US" sz="1800" dirty="0"/>
              <a:t>: A paper </a:t>
            </a:r>
            <a:r>
              <a:rPr lang="en-US" sz="1800" dirty="0" smtClean="0"/>
              <a:t>submitted </a:t>
            </a:r>
            <a:r>
              <a:rPr lang="en-US" sz="1800" dirty="0"/>
              <a:t>to GMD </a:t>
            </a:r>
            <a:r>
              <a:rPr lang="en-US" sz="1800" dirty="0" smtClean="0"/>
              <a:t>describing </a:t>
            </a:r>
            <a:r>
              <a:rPr lang="en-US" sz="1800" dirty="0"/>
              <a:t>a new strategy for testing the reproducibility of the atmosphere model results based on time step convergence. The manuscript is currently in revision.</a:t>
            </a:r>
          </a:p>
          <a:p>
            <a:pPr>
              <a:buFont typeface="+mj-lt"/>
              <a:buAutoNum type="arabicPeriod"/>
            </a:pPr>
            <a:r>
              <a:rPr lang="en-US" sz="1800" dirty="0">
                <a:hlinkClick r:id="rId4"/>
              </a:rPr>
              <a:t>Kate Evans</a:t>
            </a:r>
            <a:r>
              <a:rPr lang="en-US" sz="1800" dirty="0"/>
              <a:t>: A paper outlining blocking behavior in the ACME v0.4 model has been submitted to JGR Atm. This work also provides new insight as to the sources of blocking and that helps inform and reduce model biases</a:t>
            </a:r>
            <a:r>
              <a:rPr lang="en-US" sz="1800" dirty="0" smtClean="0"/>
              <a:t>.</a:t>
            </a:r>
          </a:p>
        </p:txBody>
      </p:sp>
    </p:spTree>
    <p:extLst>
      <p:ext uri="{BB962C8B-B14F-4D97-AF65-F5344CB8AC3E}">
        <p14:creationId xmlns:p14="http://schemas.microsoft.com/office/powerpoint/2010/main" val="19107320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430887"/>
          </a:xfrm>
        </p:spPr>
        <p:txBody>
          <a:bodyPr/>
          <a:lstStyle/>
          <a:p>
            <a:r>
              <a:rPr lang="en-US" sz="2800" dirty="0" smtClean="0">
                <a:solidFill>
                  <a:schemeClr val="tx2"/>
                </a:solidFill>
              </a:rPr>
              <a:t>Atmosphere Group </a:t>
            </a:r>
            <a:r>
              <a:rPr lang="en-US" sz="2800" dirty="0" smtClean="0">
                <a:solidFill>
                  <a:schemeClr val="tx2"/>
                </a:solidFill>
              </a:rPr>
              <a:t>Publications – In Preparation</a:t>
            </a:r>
            <a:endParaRPr lang="en-US" sz="2800" dirty="0">
              <a:solidFill>
                <a:schemeClr val="tx2"/>
              </a:solidFill>
            </a:endParaRPr>
          </a:p>
        </p:txBody>
      </p:sp>
      <p:sp>
        <p:nvSpPr>
          <p:cNvPr id="3" name="Content Placeholder 2"/>
          <p:cNvSpPr>
            <a:spLocks noGrp="1"/>
          </p:cNvSpPr>
          <p:nvPr>
            <p:ph idx="1"/>
          </p:nvPr>
        </p:nvSpPr>
        <p:spPr>
          <a:xfrm>
            <a:off x="228600" y="990600"/>
            <a:ext cx="8229600" cy="6340197"/>
          </a:xfrm>
        </p:spPr>
        <p:txBody>
          <a:bodyPr/>
          <a:lstStyle/>
          <a:p>
            <a:pPr marL="457200" indent="-457200">
              <a:buFont typeface="+mj-lt"/>
              <a:buAutoNum type="arabicPeriod"/>
            </a:pPr>
            <a:r>
              <a:rPr lang="en-US" dirty="0" smtClean="0">
                <a:hlinkClick r:id="rId3"/>
              </a:rPr>
              <a:t>Po</a:t>
            </a:r>
            <a:r>
              <a:rPr lang="en-US" dirty="0">
                <a:hlinkClick r:id="rId3"/>
              </a:rPr>
              <a:t>-Lun Ma</a:t>
            </a:r>
            <a:r>
              <a:rPr lang="en-US" dirty="0"/>
              <a:t>: A paper describing challenges in constraining aerosol effects on clouds in global climate models using satellite observations. </a:t>
            </a:r>
            <a:r>
              <a:rPr lang="en-US" dirty="0" smtClean="0"/>
              <a:t>The </a:t>
            </a:r>
            <a:r>
              <a:rPr lang="en-US" dirty="0"/>
              <a:t>target journal is Nature Climate Change or PNAS</a:t>
            </a:r>
            <a:r>
              <a:rPr lang="en-US" dirty="0" smtClean="0"/>
              <a:t>.</a:t>
            </a:r>
          </a:p>
          <a:p>
            <a:pPr marL="457200" indent="-457200">
              <a:buFont typeface="+mj-lt"/>
              <a:buAutoNum type="arabicPeriod"/>
            </a:pPr>
            <a:r>
              <a:rPr lang="en-US" dirty="0" smtClean="0">
                <a:hlinkClick r:id="rId4"/>
              </a:rPr>
              <a:t>Hailong </a:t>
            </a:r>
            <a:r>
              <a:rPr lang="en-US" dirty="0">
                <a:hlinkClick r:id="rId4"/>
              </a:rPr>
              <a:t>Wang</a:t>
            </a:r>
            <a:r>
              <a:rPr lang="en-US" dirty="0"/>
              <a:t>: A manuscript in preparation investigating present-day aerosol </a:t>
            </a:r>
            <a:r>
              <a:rPr lang="en-US" dirty="0" err="1"/>
              <a:t>radiative</a:t>
            </a:r>
            <a:r>
              <a:rPr lang="en-US" dirty="0"/>
              <a:t> forcing and uncertainties based on analyses of a set of old CAM5 simulations.</a:t>
            </a:r>
          </a:p>
          <a:p>
            <a:pPr marL="457200" indent="-457200">
              <a:buFont typeface="+mj-lt"/>
              <a:buAutoNum type="arabicPeriod"/>
            </a:pPr>
            <a:r>
              <a:rPr lang="en-US" dirty="0">
                <a:hlinkClick r:id="rId5"/>
              </a:rPr>
              <a:t>Susannah Burrows</a:t>
            </a:r>
            <a:r>
              <a:rPr lang="en-US" dirty="0"/>
              <a:t>: Paper in preparation describing the implementation of the marine organic emissions parameterization (OCEANFILMS) in </a:t>
            </a:r>
            <a:r>
              <a:rPr lang="en-US" dirty="0" smtClean="0"/>
              <a:t>ACME (v0). </a:t>
            </a:r>
            <a:r>
              <a:rPr lang="en-US" dirty="0"/>
              <a:t> Targeting Atmos. Chem. Phys</a:t>
            </a:r>
            <a:r>
              <a:rPr lang="en-US" dirty="0" smtClean="0"/>
              <a:t>.</a:t>
            </a:r>
          </a:p>
          <a:p>
            <a:pPr marL="457200" indent="-457200">
              <a:buFont typeface="+mj-lt"/>
              <a:buAutoNum type="arabicPeriod"/>
            </a:pPr>
            <a:r>
              <a:rPr lang="en-US" dirty="0">
                <a:hlinkClick r:id="rId6"/>
              </a:rPr>
              <a:t>Chris Terai</a:t>
            </a:r>
            <a:r>
              <a:rPr lang="en-US" dirty="0"/>
              <a:t>: The paper diagnoses the global-scale water cycle characteristics of the version 0.3 of the ACME model using current day atmosphere-only simulations, providing a baseline</a:t>
            </a:r>
            <a:r>
              <a:rPr lang="en-US" dirty="0" smtClean="0"/>
              <a:t>.</a:t>
            </a:r>
          </a:p>
          <a:p>
            <a:pPr marL="457200" indent="-457200">
              <a:buFont typeface="+mj-lt"/>
              <a:buAutoNum type="arabicPeriod"/>
            </a:pPr>
            <a:r>
              <a:rPr lang="en-US" dirty="0">
                <a:hlinkClick r:id="rId7"/>
              </a:rPr>
              <a:t>Salil Mahajan</a:t>
            </a:r>
            <a:r>
              <a:rPr lang="en-US" dirty="0"/>
              <a:t>: A paper in preparation on the impact of NAO on precipitation extremes, comparing the model response in the high-res and the low-res v0.3 AMIP ensemble. Targeting GRL.</a:t>
            </a:r>
          </a:p>
          <a:p>
            <a:pPr marL="0" indent="0">
              <a:buNone/>
            </a:pPr>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6135968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430887"/>
          </a:xfrm>
        </p:spPr>
        <p:txBody>
          <a:bodyPr/>
          <a:lstStyle/>
          <a:p>
            <a:r>
              <a:rPr lang="en-US" sz="2800" dirty="0" smtClean="0">
                <a:solidFill>
                  <a:schemeClr val="tx2"/>
                </a:solidFill>
              </a:rPr>
              <a:t>Atmosphere Group </a:t>
            </a:r>
            <a:r>
              <a:rPr lang="en-US" sz="2800" dirty="0" smtClean="0">
                <a:solidFill>
                  <a:schemeClr val="tx2"/>
                </a:solidFill>
              </a:rPr>
              <a:t>Publications – In Preparation</a:t>
            </a:r>
            <a:endParaRPr lang="en-US" sz="2800" dirty="0">
              <a:solidFill>
                <a:schemeClr val="tx2"/>
              </a:solidFill>
            </a:endParaRPr>
          </a:p>
        </p:txBody>
      </p:sp>
      <p:sp>
        <p:nvSpPr>
          <p:cNvPr id="3" name="Content Placeholder 2"/>
          <p:cNvSpPr>
            <a:spLocks noGrp="1"/>
          </p:cNvSpPr>
          <p:nvPr>
            <p:ph idx="1"/>
          </p:nvPr>
        </p:nvSpPr>
        <p:spPr>
          <a:xfrm>
            <a:off x="381000" y="1219200"/>
            <a:ext cx="8229600" cy="4247317"/>
          </a:xfrm>
        </p:spPr>
        <p:txBody>
          <a:bodyPr/>
          <a:lstStyle/>
          <a:p>
            <a:pPr marL="457200" indent="-457200">
              <a:buFont typeface="+mj-lt"/>
              <a:buAutoNum type="arabicPeriod" startAt="6"/>
            </a:pPr>
            <a:r>
              <a:rPr lang="en-US" dirty="0" smtClean="0">
                <a:hlinkClick r:id="rId3"/>
              </a:rPr>
              <a:t>Kai Zhang</a:t>
            </a:r>
            <a:r>
              <a:rPr lang="en-US" dirty="0" smtClean="0"/>
              <a:t>: A manuscript in preparation on fixing the water conservation problem in the ACME atmosphere component. Targeting JAMES or GMD. </a:t>
            </a:r>
          </a:p>
          <a:p>
            <a:pPr marL="457200" indent="-457200">
              <a:buFont typeface="+mj-lt"/>
              <a:buAutoNum type="arabicPeriod" startAt="6"/>
            </a:pPr>
            <a:r>
              <a:rPr lang="en-US" dirty="0" smtClean="0">
                <a:hlinkClick r:id="rId4"/>
              </a:rPr>
              <a:t>Wuyin Lin</a:t>
            </a:r>
            <a:r>
              <a:rPr lang="en-US" dirty="0" smtClean="0"/>
              <a:t>: A paper in preparation on utilizing the </a:t>
            </a:r>
            <a:r>
              <a:rPr lang="en-US" dirty="0" err="1" smtClean="0"/>
              <a:t>hindcast</a:t>
            </a:r>
            <a:r>
              <a:rPr lang="en-US" dirty="0" smtClean="0"/>
              <a:t> approach in high resolution tuning. Targeting GMD or JAMES.</a:t>
            </a:r>
          </a:p>
          <a:p>
            <a:pPr marL="457200" indent="-457200">
              <a:buFont typeface="+mj-lt"/>
              <a:buAutoNum type="arabicPeriod" startAt="6"/>
            </a:pPr>
            <a:r>
              <a:rPr lang="en-US" dirty="0">
                <a:hlinkClick r:id="rId5"/>
              </a:rPr>
              <a:t>Yuying Zhang</a:t>
            </a:r>
            <a:r>
              <a:rPr lang="en-US" dirty="0"/>
              <a:t>: A manuscript on the development of ARM radar simulator was prepared and the implementation of the ground-based simulator on the ACME simulations is shown in this draft</a:t>
            </a:r>
            <a:r>
              <a:rPr lang="en-US" dirty="0" smtClean="0"/>
              <a:t>.</a:t>
            </a:r>
          </a:p>
          <a:p>
            <a:pPr marL="457200" indent="-457200">
              <a:buFont typeface="+mj-lt"/>
              <a:buAutoNum type="arabicPeriod" startAt="6"/>
            </a:pPr>
            <a:r>
              <a:rPr lang="en-US" u="sng" dirty="0" smtClean="0">
                <a:solidFill>
                  <a:srgbClr val="3366FF"/>
                </a:solidFill>
              </a:rPr>
              <a:t>Yun </a:t>
            </a:r>
            <a:r>
              <a:rPr lang="en-US" u="sng" dirty="0" err="1" smtClean="0">
                <a:solidFill>
                  <a:srgbClr val="3366FF"/>
                </a:solidFill>
              </a:rPr>
              <a:t>Qian</a:t>
            </a:r>
            <a:r>
              <a:rPr lang="en-US" dirty="0" smtClean="0"/>
              <a:t>: A </a:t>
            </a:r>
            <a:r>
              <a:rPr lang="en-US" dirty="0"/>
              <a:t>paper is in preparation on documenting the framework and results of UQ parametric sensitivity analysis and optimization procedure with multiple objectives based on ACEM-V1 PPE short simulations. </a:t>
            </a:r>
            <a:endParaRPr lang="en-US" dirty="0"/>
          </a:p>
          <a:p>
            <a:endParaRPr lang="en-US" dirty="0"/>
          </a:p>
        </p:txBody>
      </p:sp>
    </p:spTree>
    <p:extLst>
      <p:ext uri="{BB962C8B-B14F-4D97-AF65-F5344CB8AC3E}">
        <p14:creationId xmlns:p14="http://schemas.microsoft.com/office/powerpoint/2010/main" val="15284801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430887"/>
          </a:xfrm>
        </p:spPr>
        <p:txBody>
          <a:bodyPr/>
          <a:lstStyle/>
          <a:p>
            <a:r>
              <a:rPr lang="en-US" sz="2800" dirty="0" smtClean="0">
                <a:solidFill>
                  <a:schemeClr val="tx2"/>
                </a:solidFill>
              </a:rPr>
              <a:t>Atmosphere Group </a:t>
            </a:r>
            <a:r>
              <a:rPr lang="en-US" sz="2800" dirty="0" smtClean="0">
                <a:solidFill>
                  <a:schemeClr val="tx2"/>
                </a:solidFill>
              </a:rPr>
              <a:t>Publications - Planned</a:t>
            </a:r>
            <a:endParaRPr lang="en-US" sz="2800" dirty="0">
              <a:solidFill>
                <a:schemeClr val="tx2"/>
              </a:solidFill>
            </a:endParaRPr>
          </a:p>
        </p:txBody>
      </p:sp>
      <p:sp>
        <p:nvSpPr>
          <p:cNvPr id="3" name="Content Placeholder 2"/>
          <p:cNvSpPr>
            <a:spLocks noGrp="1"/>
          </p:cNvSpPr>
          <p:nvPr>
            <p:ph idx="1"/>
          </p:nvPr>
        </p:nvSpPr>
        <p:spPr>
          <a:xfrm>
            <a:off x="304800" y="838200"/>
            <a:ext cx="8839200" cy="5207581"/>
          </a:xfrm>
        </p:spPr>
        <p:txBody>
          <a:bodyPr/>
          <a:lstStyle/>
          <a:p>
            <a:pPr>
              <a:buFont typeface="+mj-lt"/>
              <a:buAutoNum type="arabicPeriod"/>
            </a:pPr>
            <a:r>
              <a:rPr lang="en-US" sz="1800" dirty="0" smtClean="0">
                <a:hlinkClick r:id="rId3"/>
              </a:rPr>
              <a:t>Overview </a:t>
            </a:r>
            <a:r>
              <a:rPr lang="en-US" sz="1800" dirty="0">
                <a:hlinkClick r:id="rId3"/>
              </a:rPr>
              <a:t>of ACME V1 </a:t>
            </a:r>
            <a:r>
              <a:rPr lang="en-US" sz="1800" dirty="0" smtClean="0">
                <a:hlinkClick r:id="rId3"/>
              </a:rPr>
              <a:t>Atmosphere</a:t>
            </a:r>
            <a:r>
              <a:rPr lang="en-US" sz="1800" dirty="0" smtClean="0"/>
              <a:t>  (Phil </a:t>
            </a:r>
            <a:r>
              <a:rPr lang="en-US" sz="1800" dirty="0" err="1" smtClean="0"/>
              <a:t>Rasch</a:t>
            </a:r>
            <a:r>
              <a:rPr lang="en-US" sz="1800" dirty="0" smtClean="0"/>
              <a:t>)</a:t>
            </a:r>
          </a:p>
          <a:p>
            <a:pPr>
              <a:buFont typeface="+mj-lt"/>
              <a:buAutoNum type="arabicPeriod"/>
            </a:pPr>
            <a:r>
              <a:rPr lang="en-US" sz="1800" dirty="0">
                <a:hlinkClick r:id="rId4"/>
              </a:rPr>
              <a:t>V1 sensitivity to horizontal resolution change</a:t>
            </a:r>
            <a:r>
              <a:rPr lang="en-US" sz="1800" dirty="0"/>
              <a:t> (</a:t>
            </a:r>
            <a:r>
              <a:rPr lang="en-US" sz="1800" dirty="0" err="1"/>
              <a:t>Wuyin</a:t>
            </a:r>
            <a:r>
              <a:rPr lang="en-US" sz="1800" dirty="0"/>
              <a:t> Lin)</a:t>
            </a:r>
          </a:p>
          <a:p>
            <a:pPr>
              <a:buFont typeface="+mj-lt"/>
              <a:buAutoNum type="arabicPeriod"/>
            </a:pPr>
            <a:r>
              <a:rPr lang="en-US" sz="1800" dirty="0">
                <a:hlinkClick r:id="rId5"/>
              </a:rPr>
              <a:t>V1 sensitivity to vertical resolution</a:t>
            </a:r>
            <a:r>
              <a:rPr lang="en-US" sz="1800" dirty="0"/>
              <a:t> (Po-</a:t>
            </a:r>
            <a:r>
              <a:rPr lang="en-US" sz="1800" dirty="0" err="1"/>
              <a:t>Lun</a:t>
            </a:r>
            <a:r>
              <a:rPr lang="en-US" sz="1800" dirty="0"/>
              <a:t> Ma)</a:t>
            </a:r>
          </a:p>
          <a:p>
            <a:pPr>
              <a:buFont typeface="+mj-lt"/>
              <a:buAutoNum type="arabicPeriod"/>
            </a:pPr>
            <a:r>
              <a:rPr lang="en-US" sz="1800" dirty="0" smtClean="0">
                <a:hlinkClick r:id="rId6"/>
              </a:rPr>
              <a:t>Clouds </a:t>
            </a:r>
            <a:r>
              <a:rPr lang="en-US" sz="1800" dirty="0">
                <a:hlinkClick r:id="rId6"/>
              </a:rPr>
              <a:t>and Precipitation Simulated by ACME V1</a:t>
            </a:r>
            <a:r>
              <a:rPr lang="en-US" sz="1800" dirty="0"/>
              <a:t>  (Shaocheng Xie</a:t>
            </a:r>
            <a:r>
              <a:rPr lang="en-US" sz="1800" dirty="0" smtClean="0"/>
              <a:t>)</a:t>
            </a:r>
          </a:p>
          <a:p>
            <a:pPr>
              <a:buFont typeface="+mj-lt"/>
              <a:buAutoNum type="arabicPeriod"/>
            </a:pPr>
            <a:r>
              <a:rPr lang="en-US" sz="1800" dirty="0" smtClean="0">
                <a:hlinkClick r:id="rId7"/>
              </a:rPr>
              <a:t>Resuspension </a:t>
            </a:r>
            <a:r>
              <a:rPr lang="en-US" sz="1800" dirty="0">
                <a:hlinkClick r:id="rId7"/>
              </a:rPr>
              <a:t>of Aerosol </a:t>
            </a:r>
            <a:r>
              <a:rPr lang="en-US" sz="1800" dirty="0" smtClean="0">
                <a:hlinkClick r:id="rId7"/>
              </a:rPr>
              <a:t>Particles</a:t>
            </a:r>
            <a:r>
              <a:rPr lang="en-US" sz="1800" dirty="0" smtClean="0"/>
              <a:t> (Richard Easter)</a:t>
            </a:r>
            <a:endParaRPr lang="en-US" sz="1800" dirty="0"/>
          </a:p>
          <a:p>
            <a:pPr>
              <a:buFont typeface="+mj-lt"/>
              <a:buAutoNum type="arabicPeriod"/>
            </a:pPr>
            <a:r>
              <a:rPr lang="en-US" sz="1800" dirty="0" smtClean="0">
                <a:hlinkClick r:id="rId8"/>
              </a:rPr>
              <a:t>Spatial </a:t>
            </a:r>
            <a:r>
              <a:rPr lang="en-US" sz="1800" dirty="0">
                <a:hlinkClick r:id="rId8"/>
              </a:rPr>
              <a:t>distributions and radiative forcing of aerosols in ACME </a:t>
            </a:r>
            <a:r>
              <a:rPr lang="en-US" sz="1800" dirty="0" smtClean="0">
                <a:hlinkClick r:id="rId8"/>
              </a:rPr>
              <a:t>V1</a:t>
            </a:r>
            <a:r>
              <a:rPr lang="en-US" sz="1800" dirty="0" smtClean="0"/>
              <a:t> (</a:t>
            </a:r>
            <a:r>
              <a:rPr lang="en-US" sz="1800" dirty="0" err="1" smtClean="0"/>
              <a:t>Hailong</a:t>
            </a:r>
            <a:r>
              <a:rPr lang="en-US" sz="1800" dirty="0" smtClean="0"/>
              <a:t> Wang)</a:t>
            </a:r>
            <a:endParaRPr lang="en-US" sz="1800" dirty="0"/>
          </a:p>
          <a:p>
            <a:pPr>
              <a:buFont typeface="+mj-lt"/>
              <a:buAutoNum type="arabicPeriod"/>
            </a:pPr>
            <a:r>
              <a:rPr lang="en-US" sz="1800" dirty="0">
                <a:hlinkClick r:id="rId9"/>
              </a:rPr>
              <a:t>Ice cloud representation in ACME </a:t>
            </a:r>
            <a:r>
              <a:rPr lang="en-US" sz="1800" dirty="0" smtClean="0">
                <a:hlinkClick r:id="rId9"/>
              </a:rPr>
              <a:t>V1</a:t>
            </a:r>
            <a:r>
              <a:rPr lang="en-US" sz="1800" dirty="0" smtClean="0"/>
              <a:t> (Kai Zhang)</a:t>
            </a:r>
            <a:endParaRPr lang="en-US" sz="1800" dirty="0"/>
          </a:p>
          <a:p>
            <a:pPr>
              <a:buFont typeface="+mj-lt"/>
              <a:buAutoNum type="arabicPeriod"/>
            </a:pPr>
            <a:r>
              <a:rPr lang="en-US" sz="1800" dirty="0">
                <a:hlinkClick r:id="rId10"/>
              </a:rPr>
              <a:t>Monsoons</a:t>
            </a:r>
            <a:r>
              <a:rPr lang="en-US" sz="1800" dirty="0"/>
              <a:t> (Bryce </a:t>
            </a:r>
            <a:r>
              <a:rPr lang="en-US" sz="1800" dirty="0" err="1"/>
              <a:t>Harrop</a:t>
            </a:r>
            <a:r>
              <a:rPr lang="en-US" sz="1800" dirty="0"/>
              <a:t>)</a:t>
            </a:r>
          </a:p>
          <a:p>
            <a:pPr>
              <a:buFont typeface="+mj-lt"/>
              <a:buAutoNum type="arabicPeriod"/>
            </a:pPr>
            <a:r>
              <a:rPr lang="en-US" sz="1800" dirty="0" smtClean="0">
                <a:hlinkClick r:id="rId11"/>
              </a:rPr>
              <a:t>COSP</a:t>
            </a:r>
            <a:r>
              <a:rPr lang="en-US" sz="1800" dirty="0" smtClean="0"/>
              <a:t>  (</a:t>
            </a:r>
            <a:r>
              <a:rPr lang="en-US" sz="1800" dirty="0" err="1" smtClean="0"/>
              <a:t>Yuying</a:t>
            </a:r>
            <a:r>
              <a:rPr lang="en-US" sz="1800" dirty="0" smtClean="0"/>
              <a:t> Zhang)</a:t>
            </a:r>
          </a:p>
          <a:p>
            <a:pPr>
              <a:buFont typeface="+mj-lt"/>
              <a:buAutoNum type="arabicPeriod"/>
            </a:pPr>
            <a:r>
              <a:rPr lang="en-US" sz="1800" dirty="0" smtClean="0">
                <a:hlinkClick r:id="rId12"/>
              </a:rPr>
              <a:t>RRM CONUS Climatology of ACMEv0.3's CAM5</a:t>
            </a:r>
            <a:r>
              <a:rPr lang="en-US" sz="1800" dirty="0" smtClean="0"/>
              <a:t> (Erika </a:t>
            </a:r>
            <a:r>
              <a:rPr lang="en-US" sz="1800" dirty="0" err="1" smtClean="0"/>
              <a:t>Roesler</a:t>
            </a:r>
            <a:r>
              <a:rPr lang="en-US" sz="1800" dirty="0" smtClean="0"/>
              <a:t>)</a:t>
            </a:r>
          </a:p>
          <a:p>
            <a:pPr>
              <a:buFont typeface="+mj-lt"/>
              <a:buAutoNum type="arabicPeriod"/>
            </a:pPr>
            <a:r>
              <a:rPr lang="en-US" sz="1800" dirty="0">
                <a:hlinkClick r:id="rId13"/>
              </a:rPr>
              <a:t>Evaluate V1 RRM using the ARM data</a:t>
            </a:r>
            <a:r>
              <a:rPr lang="en-US" sz="1800" dirty="0"/>
              <a:t> (Qi Tang</a:t>
            </a:r>
            <a:r>
              <a:rPr lang="en-US" sz="1800" dirty="0" smtClean="0"/>
              <a:t>)</a:t>
            </a:r>
          </a:p>
          <a:p>
            <a:pPr>
              <a:buFont typeface="+mj-lt"/>
              <a:buAutoNum type="arabicPeriod"/>
            </a:pPr>
            <a:r>
              <a:rPr lang="en-US" sz="1800" dirty="0">
                <a:hlinkClick r:id="rId14"/>
              </a:rPr>
              <a:t>Description of ACME atmosphere "scorecard" (title TBD)</a:t>
            </a:r>
            <a:r>
              <a:rPr lang="en-US" sz="1800" dirty="0"/>
              <a:t>  (Susannah Burrows</a:t>
            </a:r>
            <a:r>
              <a:rPr lang="en-US" sz="1800" dirty="0" smtClean="0"/>
              <a:t>)</a:t>
            </a:r>
            <a:endParaRPr lang="en-US" sz="1800" dirty="0"/>
          </a:p>
          <a:p>
            <a:pPr>
              <a:buFont typeface="+mj-lt"/>
              <a:buAutoNum type="arabicPeriod"/>
            </a:pPr>
            <a:r>
              <a:rPr lang="en-US" sz="1800" dirty="0">
                <a:hlinkClick r:id="rId15"/>
              </a:rPr>
              <a:t>code verification by convergence test: A new and inexpensive non-bit-for-bit solution reproducibility test based on time step convergence (TSC1.0)</a:t>
            </a:r>
            <a:r>
              <a:rPr lang="en-US" sz="1800" dirty="0"/>
              <a:t>  </a:t>
            </a:r>
          </a:p>
          <a:p>
            <a:pPr>
              <a:buFont typeface="+mj-lt"/>
              <a:buAutoNum type="arabicPeriod"/>
            </a:pPr>
            <a:r>
              <a:rPr lang="en-US" sz="1800" dirty="0">
                <a:hlinkClick r:id="rId16"/>
              </a:rPr>
              <a:t>code verification by initial perturbation test</a:t>
            </a:r>
            <a:r>
              <a:rPr lang="en-US" sz="1800" dirty="0"/>
              <a:t>  (</a:t>
            </a:r>
            <a:r>
              <a:rPr lang="en-US" sz="1800" dirty="0" err="1"/>
              <a:t>Balwinder</a:t>
            </a:r>
            <a:r>
              <a:rPr lang="en-US" sz="1800" dirty="0"/>
              <a:t> Singh)</a:t>
            </a:r>
          </a:p>
          <a:p>
            <a:endParaRPr lang="en-US" sz="1800" dirty="0"/>
          </a:p>
        </p:txBody>
      </p:sp>
    </p:spTree>
    <p:extLst>
      <p:ext uri="{BB962C8B-B14F-4D97-AF65-F5344CB8AC3E}">
        <p14:creationId xmlns:p14="http://schemas.microsoft.com/office/powerpoint/2010/main" val="32795739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CME-template-noglob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8042</TotalTime>
  <Words>394</Words>
  <Application>Microsoft Macintosh PowerPoint</Application>
  <PresentationFormat>On-screen Show (4:3)</PresentationFormat>
  <Paragraphs>38</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ACME-template-noglobe2</vt:lpstr>
      <vt:lpstr>Atmosphere Group Publications – Submitted or Published</vt:lpstr>
      <vt:lpstr>Atmosphere Group Publications – In Preparation</vt:lpstr>
      <vt:lpstr>Atmosphere Group Publications – In Preparation</vt:lpstr>
      <vt:lpstr>Atmosphere Group Publications - Planned</vt:lpstr>
    </vt:vector>
  </TitlesOfParts>
  <Company>PNNL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Xie, Shaocheng</cp:lastModifiedBy>
  <cp:revision>298</cp:revision>
  <cp:lastPrinted>2014-10-22T06:31:20Z</cp:lastPrinted>
  <dcterms:created xsi:type="dcterms:W3CDTF">2014-12-11T01:43:05Z</dcterms:created>
  <dcterms:modified xsi:type="dcterms:W3CDTF">2016-11-10T16:20:38Z</dcterms:modified>
</cp:coreProperties>
</file>