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5" r:id="rId2"/>
  </p:sldMasterIdLst>
  <p:notesMasterIdLst>
    <p:notesMasterId r:id="rId10"/>
  </p:notesMasterIdLst>
  <p:sldIdLst>
    <p:sldId id="301" r:id="rId3"/>
    <p:sldId id="509" r:id="rId4"/>
    <p:sldId id="507" r:id="rId5"/>
    <p:sldId id="510" r:id="rId6"/>
    <p:sldId id="512" r:id="rId7"/>
    <p:sldId id="513" r:id="rId8"/>
    <p:sldId id="51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gren" initials="a" lastIdx="1" clrIdx="0">
    <p:extLst>
      <p:ext uri="{19B8F6BF-5375-455C-9EA6-DF929625EA0E}">
        <p15:presenceInfo xmlns:p15="http://schemas.microsoft.com/office/powerpoint/2012/main" userId="almg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9" autoAdjust="0"/>
    <p:restoredTop sz="94660"/>
  </p:normalViewPr>
  <p:slideViewPr>
    <p:cSldViewPr snapToGrid="0" snapToObjects="1">
      <p:cViewPr>
        <p:scale>
          <a:sx n="120" d="100"/>
          <a:sy n="120" d="100"/>
        </p:scale>
        <p:origin x="3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6F7A4-C037-AB4C-9490-005991A1D11B}" type="datetimeFigureOut">
              <a:rPr lang="en-US" smtClean="0"/>
              <a:pPr/>
              <a:t>8/5/2024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B2F9F-6553-BC44-AF36-784AB5A532AC}" type="slidenum">
              <a:rPr lang="en-US" smtClean="0"/>
              <a:pPr/>
              <a:t>‹#›</a:t>
            </a:fld>
            <a:endParaRPr lang="en-US"/>
          </a:p>
        </p:txBody>
      </p:sp>
    </p:spTree>
    <p:extLst>
      <p:ext uri="{BB962C8B-B14F-4D97-AF65-F5344CB8AC3E}">
        <p14:creationId xmlns:p14="http://schemas.microsoft.com/office/powerpoint/2010/main" val="10609069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F9F-6553-BC44-AF36-784AB5A532AC}" type="slidenum">
              <a:rPr lang="en-US" smtClean="0"/>
              <a:pPr/>
              <a:t>1</a:t>
            </a:fld>
            <a:endParaRPr lang="en-US"/>
          </a:p>
        </p:txBody>
      </p:sp>
    </p:spTree>
    <p:extLst>
      <p:ext uri="{BB962C8B-B14F-4D97-AF65-F5344CB8AC3E}">
        <p14:creationId xmlns:p14="http://schemas.microsoft.com/office/powerpoint/2010/main" val="303474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3386"/>
            <a:ext cx="7772400" cy="1470025"/>
          </a:xfrm>
        </p:spPr>
        <p:txBody>
          <a:bodyPr anchor="ctr" anchorCtr="0">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685800" y="4281754"/>
            <a:ext cx="7772400" cy="1226817"/>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Date Placeholder 12"/>
          <p:cNvSpPr>
            <a:spLocks noGrp="1"/>
          </p:cNvSpPr>
          <p:nvPr>
            <p:ph type="dt" sz="half" idx="12"/>
          </p:nvPr>
        </p:nvSpPr>
        <p:spPr>
          <a:xfrm>
            <a:off x="1371600" y="5521772"/>
            <a:ext cx="6400800" cy="494267"/>
          </a:xfrm>
          <a:prstGeom prst="rect">
            <a:avLst/>
          </a:prstGeom>
        </p:spPr>
        <p:txBody>
          <a:bodyPr anchor="ctr" anchorCtr="0"/>
          <a:lstStyle>
            <a:lvl1pPr algn="ctr">
              <a:defRPr sz="2400" b="1">
                <a:solidFill>
                  <a:schemeClr val="tx2"/>
                </a:solidFill>
              </a:defRPr>
            </a:lvl1pPr>
          </a:lstStyle>
          <a:p>
            <a:r>
              <a:rPr lang="en-US" dirty="0"/>
              <a:t>April 17, 2013</a:t>
            </a:r>
          </a:p>
        </p:txBody>
      </p:sp>
      <p:pic>
        <p:nvPicPr>
          <p:cNvPr id="7" name="Picture Placeholder 40" descr="panorama.jpg"/>
          <p:cNvPicPr>
            <a:picLocks noChangeAspect="1"/>
          </p:cNvPicPr>
          <p:nvPr userDrawn="1"/>
        </p:nvPicPr>
        <p:blipFill>
          <a:blip r:embed="rId2"/>
          <a:srcRect/>
          <a:stretch>
            <a:fillRect/>
          </a:stretch>
        </p:blipFill>
        <p:spPr>
          <a:xfrm>
            <a:off x="0" y="0"/>
            <a:ext cx="9144000" cy="2743200"/>
          </a:xfrm>
          <a:prstGeom prst="rect">
            <a:avLst/>
          </a:prstGeom>
        </p:spPr>
      </p:pic>
    </p:spTree>
    <p:extLst>
      <p:ext uri="{BB962C8B-B14F-4D97-AF65-F5344CB8AC3E}">
        <p14:creationId xmlns:p14="http://schemas.microsoft.com/office/powerpoint/2010/main" val="18316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a:t>Click to edit Master title style</a:t>
            </a:r>
            <a:endParaRPr lang="en-US" dirty="0"/>
          </a:p>
        </p:txBody>
      </p:sp>
      <p:sp>
        <p:nvSpPr>
          <p:cNvPr id="4" name="Content Placeholder 3"/>
          <p:cNvSpPr>
            <a:spLocks noGrp="1"/>
          </p:cNvSpPr>
          <p:nvPr>
            <p:ph sz="quarter" idx="10"/>
          </p:nvPr>
        </p:nvSpPr>
        <p:spPr>
          <a:xfrm>
            <a:off x="533400" y="990600"/>
            <a:ext cx="3962400" cy="5029200"/>
          </a:xfrm>
        </p:spPr>
        <p:txBody>
          <a:bodyPr/>
          <a:lstStyle>
            <a:lvl2pPr marL="457200">
              <a:defRPr/>
            </a:lvl2pPr>
            <a:lvl3pPr marL="640080">
              <a:defRPr/>
            </a:lvl3pPr>
            <a:lvl4pPr marL="822960">
              <a:defRPr/>
            </a:lvl4pPr>
            <a:lvl5pPr marL="100584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990600"/>
            <a:ext cx="3962400" cy="5029200"/>
          </a:xfrm>
        </p:spPr>
        <p:txBody>
          <a:bodyPr/>
          <a:lstStyle>
            <a:lvl2pPr marL="457200">
              <a:defRPr/>
            </a:lvl2pPr>
            <a:lvl3pPr marL="640080">
              <a:defRPr/>
            </a:lvl3pPr>
            <a:lvl4pPr marL="822960">
              <a:defRPr/>
            </a:lvl4pPr>
            <a:lvl5pPr marL="100584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799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33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OE bottom - box - not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0"/>
            <a:r>
              <a:rPr lang="en-US"/>
              <a:t>Click to edit Master text styles</a:t>
            </a:r>
          </a:p>
          <a:p>
            <a:pPr lvl="1"/>
            <a:r>
              <a:rPr lang="en-US"/>
              <a:t>Second level</a:t>
            </a:r>
          </a:p>
        </p:txBody>
      </p:sp>
      <p:sp>
        <p:nvSpPr>
          <p:cNvPr id="6" name="Title 5"/>
          <p:cNvSpPr>
            <a:spLocks noGrp="1"/>
          </p:cNvSpPr>
          <p:nvPr>
            <p:ph type="title"/>
          </p:nvPr>
        </p:nvSpPr>
        <p:spPr/>
        <p:txBody>
          <a:bodyPr/>
          <a:lstStyle>
            <a:lvl1pPr>
              <a:defRPr b="0" i="0" baseline="0"/>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fld id="{19E9BB8B-C97B-9B47-9609-8EEA32F009C1}" type="slidenum">
              <a:rPr lang="en-US" smtClean="0"/>
              <a:pPr/>
              <a:t>‹#›</a:t>
            </a:fld>
            <a:endParaRPr lang="en-US"/>
          </a:p>
        </p:txBody>
      </p:sp>
    </p:spTree>
    <p:extLst>
      <p:ext uri="{BB962C8B-B14F-4D97-AF65-F5344CB8AC3E}">
        <p14:creationId xmlns:p14="http://schemas.microsoft.com/office/powerpoint/2010/main" val="6042667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t="8377"/>
          <a:stretch>
            <a:fillRect/>
          </a:stretch>
        </p:blipFill>
        <p:spPr bwMode="auto">
          <a:xfrm>
            <a:off x="0" y="-22150"/>
            <a:ext cx="9144000" cy="1049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pic>
        <p:nvPicPr>
          <p:cNvPr id="5" name="Picture 5" descr="LBNL_Banner.psd"/>
          <p:cNvPicPr>
            <a:picLocks noChangeAspect="1"/>
          </p:cNvPicPr>
          <p:nvPr userDrawn="1"/>
        </p:nvPicPr>
        <p:blipFill>
          <a:blip r:embed="rId3"/>
          <a:srcRect/>
          <a:stretch>
            <a:fillRect/>
          </a:stretch>
        </p:blipFill>
        <p:spPr bwMode="auto">
          <a:xfrm>
            <a:off x="7824788" y="63500"/>
            <a:ext cx="1204912" cy="839788"/>
          </a:xfrm>
          <a:prstGeom prst="rect">
            <a:avLst/>
          </a:prstGeom>
          <a:noFill/>
          <a:ln w="9525">
            <a:noFill/>
            <a:miter lim="800000"/>
            <a:headEnd/>
            <a:tailEnd/>
          </a:ln>
          <a:effectLst>
            <a:outerShdw blurRad="12700" dist="12700" dir="2700000">
              <a:srgbClr val="000000">
                <a:alpha val="43000"/>
              </a:srgbClr>
            </a:outerShdw>
          </a:effectLst>
        </p:spPr>
      </p:pic>
      <p:sp>
        <p:nvSpPr>
          <p:cNvPr id="15" name="Content Placeholder 2"/>
          <p:cNvSpPr>
            <a:spLocks noGrp="1"/>
          </p:cNvSpPr>
          <p:nvPr>
            <p:ph idx="1"/>
          </p:nvPr>
        </p:nvSpPr>
        <p:spPr>
          <a:xfrm>
            <a:off x="128016" y="1088136"/>
            <a:ext cx="8796528" cy="5193792"/>
          </a:xfrm>
          <a:prstGeom prst="rect">
            <a:avLst/>
          </a:prstGeom>
        </p:spPr>
        <p:txBody>
          <a:bodyPr/>
          <a:lstStyle>
            <a:lvl1pPr marL="234950" indent="-234950">
              <a:defRPr sz="1800">
                <a:latin typeface="Arial"/>
              </a:defRPr>
            </a:lvl1pPr>
            <a:lvl2pPr marL="455613" indent="-220663">
              <a:defRPr sz="1800">
                <a:latin typeface="Arial"/>
              </a:defRPr>
            </a:lvl2pPr>
            <a:lvl3pPr marL="690563" indent="-234950">
              <a:defRPr sz="1800">
                <a:latin typeface="Arial"/>
              </a:defRPr>
            </a:lvl3pPr>
            <a:lvl4pPr marL="911225" indent="-220663">
              <a:defRPr sz="1800">
                <a:latin typeface="Arial"/>
              </a:defRPr>
            </a:lvl4pPr>
            <a:lvl5pPr marL="1146175" indent="-234950">
              <a:defRPr sz="1800">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276224" y="0"/>
            <a:ext cx="7563053" cy="969264"/>
          </a:xfrm>
          <a:prstGeom prst="rect">
            <a:avLst/>
          </a:prstGeom>
        </p:spPr>
        <p:txBody>
          <a:bodyPr rtlCol="0">
            <a:normAutofit/>
          </a:bodyPr>
          <a:lstStyle>
            <a:lvl1pPr algn="l">
              <a:defRPr sz="2800" b="1">
                <a:solidFill>
                  <a:schemeClr val="bg1"/>
                </a:solidFill>
                <a:latin typeface="Arial"/>
                <a:cs typeface="Arial"/>
              </a:defRPr>
            </a:lvl1pPr>
          </a:lstStyle>
          <a:p>
            <a:r>
              <a:rPr lang="en-US" dirty="0"/>
              <a:t>Click to edit Master title style</a:t>
            </a:r>
          </a:p>
        </p:txBody>
      </p:sp>
      <p:sp>
        <p:nvSpPr>
          <p:cNvPr id="6" name="Slide Number Placeholder 3"/>
          <p:cNvSpPr>
            <a:spLocks noGrp="1"/>
          </p:cNvSpPr>
          <p:nvPr>
            <p:ph type="sldNum" sz="quarter" idx="4"/>
          </p:nvPr>
        </p:nvSpPr>
        <p:spPr>
          <a:xfrm>
            <a:off x="6891864"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55BC8-67E5-ED4D-B766-3F5FFD119B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32CB01-185A-47FF-BDF8-75B2649F890E}"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227633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2CB01-185A-47FF-BDF8-75B2649F890E}"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3693672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32CB01-185A-47FF-BDF8-75B2649F890E}"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97725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32CB01-185A-47FF-BDF8-75B2649F890E}"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1691487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32CB01-185A-47FF-BDF8-75B2649F890E}"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3681778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32CB01-185A-47FF-BDF8-75B2649F890E}"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337480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2CB01-185A-47FF-BDF8-75B2649F890E}"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2927791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32CB01-185A-47FF-BDF8-75B2649F890E}"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383376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32CB01-185A-47FF-BDF8-75B2649F890E}"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2803081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2CB01-185A-47FF-BDF8-75B2649F890E}"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1137485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2CB01-185A-47FF-BDF8-75B2649F890E}"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FDAA0-5035-4E9B-984E-F6CE9E2344A3}" type="slidenum">
              <a:rPr lang="en-US" smtClean="0"/>
              <a:t>‹#›</a:t>
            </a:fld>
            <a:endParaRPr lang="en-US"/>
          </a:p>
        </p:txBody>
      </p:sp>
    </p:spTree>
    <p:extLst>
      <p:ext uri="{BB962C8B-B14F-4D97-AF65-F5344CB8AC3E}">
        <p14:creationId xmlns:p14="http://schemas.microsoft.com/office/powerpoint/2010/main" val="352704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60480"/>
            <a:ext cx="4038600" cy="4865684"/>
          </a:xfrm>
        </p:spPr>
        <p:txBody>
          <a:bodyPr/>
          <a:lstStyle>
            <a:lvl1pPr>
              <a:defRPr sz="2800" b="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0480"/>
            <a:ext cx="4038600" cy="4865684"/>
          </a:xfrm>
        </p:spPr>
        <p:txBody>
          <a:bodyPr/>
          <a:lstStyle>
            <a:lvl1pPr>
              <a:defRPr sz="2800" b="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5080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90565"/>
            <a:ext cx="4040188"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5080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90565"/>
            <a:ext cx="4041775"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0"/>
          </p:nvPr>
        </p:nvSpPr>
        <p:spPr/>
        <p:txBody>
          <a:bodyPr/>
          <a:lstStyle/>
          <a:p>
            <a:fld id="{19E9BB8B-C97B-9B47-9609-8EEA32F009C1}" type="slidenum">
              <a:rPr lang="en-US" smtClean="0"/>
              <a:pPr/>
              <a:t>‹#›</a:t>
            </a:fld>
            <a:endParaRPr lang="en-US"/>
          </a:p>
        </p:txBody>
      </p:sp>
      <p:sp>
        <p:nvSpPr>
          <p:cNvPr id="12" name="Footer Placeholder 11"/>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19E9BB8B-C97B-9B47-9609-8EEA32F009C1}" type="slidenum">
              <a:rPr lang="en-US" smtClean="0"/>
              <a:pPr/>
              <a:t>‹#›</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9641"/>
            <a:ext cx="3008313" cy="1162050"/>
          </a:xfrm>
        </p:spPr>
        <p:txBody>
          <a:bodyPr anchor="ctr" anchorCtr="0"/>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051979"/>
            <a:ext cx="5111750" cy="5074184"/>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21692"/>
            <a:ext cx="3008313" cy="39044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0"/>
          </p:nvPr>
        </p:nvSpPr>
        <p:spPr/>
        <p:txBody>
          <a:bodyPr/>
          <a:lstStyle/>
          <a:p>
            <a:fld id="{19E9BB8B-C97B-9B47-9609-8EEA32F009C1}" type="slidenum">
              <a:rPr lang="en-US" smtClean="0"/>
              <a:pPr/>
              <a:t>‹#›</a:t>
            </a:fld>
            <a:endParaRPr lang="en-US"/>
          </a:p>
        </p:txBody>
      </p:sp>
      <p:sp>
        <p:nvSpPr>
          <p:cNvPr id="10" name="Footer Placeholder 9"/>
          <p:cNvSpPr>
            <a:spLocks noGrp="1"/>
          </p:cNvSpPr>
          <p:nvPr>
            <p:ph type="ftr" sz="quarter" idx="11"/>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32047"/>
            <a:ext cx="5486400" cy="3495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9"/>
          <p:cNvSpPr>
            <a:spLocks noGrp="1"/>
          </p:cNvSpPr>
          <p:nvPr>
            <p:ph type="sldNum" sz="quarter" idx="10"/>
          </p:nvPr>
        </p:nvSpPr>
        <p:spPr/>
        <p:txBody>
          <a:bodyPr/>
          <a:lstStyle/>
          <a:p>
            <a:fld id="{19E9BB8B-C97B-9B47-9609-8EEA32F009C1}" type="slidenum">
              <a:rPr lang="en-US" smtClean="0"/>
              <a:pPr/>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9E9BB8B-C97B-9B47-9609-8EEA32F009C1}" type="slidenum">
              <a:rPr lang="en-US" smtClean="0"/>
              <a:pPr/>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42" y="118872"/>
            <a:ext cx="8457072" cy="650607"/>
          </a:xfrm>
          <a:prstGeom prst="rect">
            <a:avLst/>
          </a:prstGeom>
        </p:spPr>
        <p:txBody>
          <a:bodyPr vert="horz" lIns="91440" tIns="0" rIns="9144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360342" y="1133856"/>
            <a:ext cx="8229600" cy="48307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E LOGO"/>
          <p:cNvPicPr>
            <a:picLocks noChangeAspect="1" noChangeArrowheads="1"/>
          </p:cNvPicPr>
          <p:nvPr/>
        </p:nvPicPr>
        <p:blipFill>
          <a:blip r:embed="rId15"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pic>
        <p:nvPicPr>
          <p:cNvPr id="10" name="Picture 11" descr="LBNL_Logo-Full.png"/>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227394" y="6277227"/>
            <a:ext cx="590020" cy="503738"/>
          </a:xfrm>
          <a:prstGeom prst="rect">
            <a:avLst/>
          </a:prstGeom>
          <a:noFill/>
          <a:ln w="9525">
            <a:noFill/>
            <a:miter lim="800000"/>
            <a:headEnd/>
            <a:tailEnd/>
          </a:ln>
        </p:spPr>
      </p:pic>
      <p:cxnSp>
        <p:nvCxnSpPr>
          <p:cNvPr id="11" name="Straight Connector 10"/>
          <p:cNvCxnSpPr/>
          <p:nvPr/>
        </p:nvCxnSpPr>
        <p:spPr>
          <a:xfrm flipV="1">
            <a:off x="360342" y="922773"/>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11"/>
          <p:cNvSpPr>
            <a:spLocks noGrp="1"/>
          </p:cNvSpPr>
          <p:nvPr>
            <p:ph type="ftr" sz="quarter" idx="3"/>
          </p:nvPr>
        </p:nvSpPr>
        <p:spPr>
          <a:xfrm>
            <a:off x="6676532" y="6390698"/>
            <a:ext cx="1528967" cy="365125"/>
          </a:xfrm>
          <a:prstGeom prst="rect">
            <a:avLst/>
          </a:prstGeom>
        </p:spPr>
        <p:txBody>
          <a:bodyPr vert="horz" lIns="91440" tIns="45720" rIns="91440" bIns="45720" rtlCol="0" anchor="ctr"/>
          <a:lstStyle>
            <a:lvl1pPr algn="r">
              <a:defRPr sz="1200" b="0" i="0">
                <a:solidFill>
                  <a:srgbClr val="114766"/>
                </a:solidFill>
                <a:latin typeface="Helvetica Neue Bold Condensed"/>
                <a:cs typeface="Helvetica Neue Bold Condensed"/>
              </a:defRPr>
            </a:lvl1pPr>
          </a:lstStyle>
          <a:p>
            <a:endParaRPr lang="en-US"/>
          </a:p>
        </p:txBody>
      </p:sp>
      <p:sp>
        <p:nvSpPr>
          <p:cNvPr id="13"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200">
                <a:solidFill>
                  <a:srgbClr val="114766"/>
                </a:solidFill>
              </a:defRPr>
            </a:lvl1pPr>
          </a:lstStyle>
          <a:p>
            <a:fld id="{19E9BB8B-C97B-9B47-9609-8EEA32F009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4" r:id="rId13"/>
  </p:sldLayoutIdLst>
  <p:txStyles>
    <p:title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2800" b="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2CB01-185A-47FF-BDF8-75B2649F890E}" type="datetimeFigureOut">
              <a:rPr lang="en-US" smtClean="0"/>
              <a:t>8/5/2024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FDAA0-5035-4E9B-984E-F6CE9E2344A3}" type="slidenum">
              <a:rPr lang="en-US" smtClean="0"/>
              <a:t>‹#›</a:t>
            </a:fld>
            <a:endParaRPr lang="en-US"/>
          </a:p>
        </p:txBody>
      </p:sp>
    </p:spTree>
    <p:extLst>
      <p:ext uri="{BB962C8B-B14F-4D97-AF65-F5344CB8AC3E}">
        <p14:creationId xmlns:p14="http://schemas.microsoft.com/office/powerpoint/2010/main" val="30054602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8708" y="3040521"/>
            <a:ext cx="8309919" cy="1470025"/>
          </a:xfrm>
        </p:spPr>
        <p:txBody>
          <a:bodyPr>
            <a:noAutofit/>
          </a:bodyPr>
          <a:lstStyle/>
          <a:p>
            <a:pPr>
              <a:lnSpc>
                <a:spcPct val="150000"/>
              </a:lnSpc>
            </a:pPr>
            <a:r>
              <a:rPr lang="en-US" sz="4000" dirty="0"/>
              <a:t>Adaptive Mesh Refinement in the Age of Exascale Computing</a:t>
            </a:r>
          </a:p>
        </p:txBody>
      </p:sp>
      <p:sp>
        <p:nvSpPr>
          <p:cNvPr id="5" name="Subtitle 4"/>
          <p:cNvSpPr>
            <a:spLocks noGrp="1"/>
          </p:cNvSpPr>
          <p:nvPr>
            <p:ph type="subTitle" idx="1"/>
          </p:nvPr>
        </p:nvSpPr>
        <p:spPr>
          <a:xfrm>
            <a:off x="847467" y="5081455"/>
            <a:ext cx="7772400" cy="977969"/>
          </a:xfrm>
        </p:spPr>
        <p:txBody>
          <a:bodyPr>
            <a:normAutofit lnSpcReduction="10000"/>
          </a:bodyPr>
          <a:lstStyle/>
          <a:p>
            <a:r>
              <a:rPr lang="en-US" dirty="0"/>
              <a:t>Ann Almgren</a:t>
            </a:r>
          </a:p>
          <a:p>
            <a:r>
              <a:rPr lang="en-US" dirty="0"/>
              <a:t>August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6697-DBDA-264F-0489-935EA641EE66}"/>
              </a:ext>
            </a:extLst>
          </p:cNvPr>
          <p:cNvSpPr>
            <a:spLocks noGrp="1"/>
          </p:cNvSpPr>
          <p:nvPr>
            <p:ph type="title"/>
          </p:nvPr>
        </p:nvSpPr>
        <p:spPr/>
        <p:txBody>
          <a:bodyPr/>
          <a:lstStyle/>
          <a:p>
            <a:r>
              <a:rPr lang="en-US" dirty="0"/>
              <a:t>Defining “Adaptive Mesh Refinement (AMR)”</a:t>
            </a:r>
          </a:p>
        </p:txBody>
      </p:sp>
      <p:pic>
        <p:nvPicPr>
          <p:cNvPr id="4" name="Picture 3" descr="A map of the united states&#10;&#10;Description automatically generated">
            <a:extLst>
              <a:ext uri="{FF2B5EF4-FFF2-40B4-BE49-F238E27FC236}">
                <a16:creationId xmlns:a16="http://schemas.microsoft.com/office/drawing/2014/main" id="{EACB94D1-66AD-C47C-87ED-1D18002168D9}"/>
              </a:ext>
            </a:extLst>
          </p:cNvPr>
          <p:cNvPicPr>
            <a:picLocks noChangeAspect="1"/>
          </p:cNvPicPr>
          <p:nvPr/>
        </p:nvPicPr>
        <p:blipFill>
          <a:blip r:embed="rId2"/>
          <a:stretch>
            <a:fillRect/>
          </a:stretch>
        </p:blipFill>
        <p:spPr>
          <a:xfrm>
            <a:off x="433548" y="1296786"/>
            <a:ext cx="3474738" cy="2373104"/>
          </a:xfrm>
          <a:prstGeom prst="rect">
            <a:avLst/>
          </a:prstGeom>
        </p:spPr>
      </p:pic>
      <p:sp>
        <p:nvSpPr>
          <p:cNvPr id="5" name="Title 1">
            <a:extLst>
              <a:ext uri="{FF2B5EF4-FFF2-40B4-BE49-F238E27FC236}">
                <a16:creationId xmlns:a16="http://schemas.microsoft.com/office/drawing/2014/main" id="{0BB2AE2F-C053-E2BE-5890-8AD98962BB11}"/>
              </a:ext>
            </a:extLst>
          </p:cNvPr>
          <p:cNvSpPr txBox="1">
            <a:spLocks/>
          </p:cNvSpPr>
          <p:nvPr/>
        </p:nvSpPr>
        <p:spPr>
          <a:xfrm>
            <a:off x="669818" y="4074558"/>
            <a:ext cx="7273535" cy="2016141"/>
          </a:xfrm>
          <a:prstGeom prst="rect">
            <a:avLst/>
          </a:prstGeom>
        </p:spPr>
        <p:txBody>
          <a:bodyPr vert="horz" lIns="91440" tIns="0" rIns="91440" bIns="0" rtlCol="0" anchor="b" anchorCtr="0">
            <a:normAutofit fontScale="67500" lnSpcReduction="20000"/>
          </a:bodyPr>
          <a:lst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a:lstStyle>
          <a:p>
            <a:pPr marL="342900" indent="-342900">
              <a:buFont typeface="Arial" panose="020B0604020202020204" pitchFamily="34" charset="0"/>
              <a:buChar char="•"/>
            </a:pPr>
            <a:r>
              <a:rPr lang="en-US" sz="2900" b="1" dirty="0">
                <a:latin typeface="Calibri" panose="020F0502020204030204" pitchFamily="34" charset="0"/>
                <a:cs typeface="Calibri" panose="020F0502020204030204" pitchFamily="34" charset="0"/>
              </a:rPr>
              <a:t>adaptive</a:t>
            </a:r>
            <a:r>
              <a:rPr lang="en-US" sz="2900" dirty="0">
                <a:latin typeface="Calibri" panose="020F0502020204030204" pitchFamily="34" charset="0"/>
                <a:cs typeface="Calibri" panose="020F0502020204030204" pitchFamily="34" charset="0"/>
              </a:rPr>
              <a:t> = “solution-adaptive” so possibly changing in time</a:t>
            </a:r>
          </a:p>
          <a:p>
            <a:pPr marL="342900" indent="-342900">
              <a:buFont typeface="Arial" panose="020B0604020202020204" pitchFamily="34" charset="0"/>
              <a:buChar char="•"/>
            </a:pPr>
            <a:endParaRPr lang="en-US" sz="29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900" dirty="0">
                <a:latin typeface="Calibri" panose="020F0502020204030204" pitchFamily="34" charset="0"/>
                <a:cs typeface="Calibri" panose="020F0502020204030204" pitchFamily="34" charset="0"/>
              </a:rPr>
              <a:t>“block</a:t>
            </a:r>
            <a:r>
              <a:rPr lang="en-US" sz="2900" b="1" dirty="0">
                <a:latin typeface="Calibri" panose="020F0502020204030204" pitchFamily="34" charset="0"/>
                <a:cs typeface="Calibri" panose="020F0502020204030204" pitchFamily="34" charset="0"/>
              </a:rPr>
              <a:t>-structured </a:t>
            </a:r>
            <a:r>
              <a:rPr lang="en-US" sz="2900" dirty="0">
                <a:latin typeface="Calibri" panose="020F0502020204030204" pitchFamily="34" charset="0"/>
                <a:cs typeface="Calibri" panose="020F0502020204030204" pitchFamily="34" charset="0"/>
              </a:rPr>
              <a:t>refinement” = at each level the mesh is logically structured (but we can still have map factors and such)</a:t>
            </a:r>
          </a:p>
          <a:p>
            <a:pPr marL="342900" indent="-342900">
              <a:buFont typeface="Arial" panose="020B0604020202020204" pitchFamily="34" charset="0"/>
              <a:buChar char="•"/>
            </a:pPr>
            <a:endParaRPr lang="en-US" sz="29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900" dirty="0">
                <a:latin typeface="Calibri" panose="020F0502020204030204" pitchFamily="34" charset="0"/>
                <a:cs typeface="Calibri" panose="020F0502020204030204" pitchFamily="34" charset="0"/>
              </a:rPr>
              <a:t>“</a:t>
            </a:r>
            <a:r>
              <a:rPr lang="en-US" sz="2900" b="1" dirty="0">
                <a:latin typeface="Calibri" panose="020F0502020204030204" pitchFamily="34" charset="0"/>
                <a:cs typeface="Calibri" panose="020F0502020204030204" pitchFamily="34" charset="0"/>
              </a:rPr>
              <a:t>block</a:t>
            </a:r>
            <a:r>
              <a:rPr lang="en-US" sz="2900" dirty="0">
                <a:latin typeface="Calibri" panose="020F0502020204030204" pitchFamily="34" charset="0"/>
                <a:cs typeface="Calibri" panose="020F0502020204030204" pitchFamily="34" charset="0"/>
              </a:rPr>
              <a:t>-structured refinement” = refinement always occurs in “blocks” as opposed to cell by cell refinement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1EB9D3D9-4688-31AB-1C89-FEB22BAF7E2D}"/>
              </a:ext>
            </a:extLst>
          </p:cNvPr>
          <p:cNvSpPr txBox="1">
            <a:spLocks/>
          </p:cNvSpPr>
          <p:nvPr/>
        </p:nvSpPr>
        <p:spPr>
          <a:xfrm>
            <a:off x="4306585" y="1339318"/>
            <a:ext cx="4026382" cy="2373104"/>
          </a:xfrm>
          <a:prstGeom prst="rect">
            <a:avLst/>
          </a:prstGeom>
        </p:spPr>
        <p:txBody>
          <a:bodyPr vert="horz" lIns="91440" tIns="0" rIns="91440" bIns="0" rtlCol="0" anchor="b" anchorCtr="0">
            <a:normAutofit fontScale="82500" lnSpcReduction="20000"/>
          </a:bodyPr>
          <a:lst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a:lstStyle>
          <a:p>
            <a:r>
              <a:rPr lang="en-US" sz="2400" dirty="0">
                <a:latin typeface="+mn-lt"/>
              </a:rPr>
              <a:t>Mesh refinement generically refers to finer resolution in some spatial region(s) than others.</a:t>
            </a:r>
          </a:p>
          <a:p>
            <a:endParaRPr lang="en-US" sz="2400" dirty="0">
              <a:latin typeface="+mn-lt"/>
            </a:endParaRPr>
          </a:p>
          <a:p>
            <a:r>
              <a:rPr lang="en-US" sz="2400" dirty="0">
                <a:latin typeface="+mn-lt"/>
              </a:rPr>
              <a:t>Sometimes we use “nesting” instead … and sometimes “coupling” also implies change of resolution.  These tend to imply statically defined regions.</a:t>
            </a:r>
          </a:p>
        </p:txBody>
      </p:sp>
    </p:spTree>
    <p:extLst>
      <p:ext uri="{BB962C8B-B14F-4D97-AF65-F5344CB8AC3E}">
        <p14:creationId xmlns:p14="http://schemas.microsoft.com/office/powerpoint/2010/main" val="165810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C509-160B-628C-2017-422A73AEAF85}"/>
              </a:ext>
            </a:extLst>
          </p:cNvPr>
          <p:cNvSpPr>
            <a:spLocks noGrp="1"/>
          </p:cNvSpPr>
          <p:nvPr>
            <p:ph type="title"/>
          </p:nvPr>
        </p:nvSpPr>
        <p:spPr/>
        <p:txBody>
          <a:bodyPr>
            <a:normAutofit fontScale="90000"/>
          </a:bodyPr>
          <a:lstStyle/>
          <a:p>
            <a:r>
              <a:rPr lang="en-US" dirty="0"/>
              <a:t>Block-structured AMR has a long history in DOE</a:t>
            </a:r>
          </a:p>
        </p:txBody>
      </p:sp>
      <p:sp>
        <p:nvSpPr>
          <p:cNvPr id="3" name="TextBox 2">
            <a:extLst>
              <a:ext uri="{FF2B5EF4-FFF2-40B4-BE49-F238E27FC236}">
                <a16:creationId xmlns:a16="http://schemas.microsoft.com/office/drawing/2014/main" id="{366212EB-7FC8-41E2-B7EA-0891F0FA57B9}"/>
              </a:ext>
            </a:extLst>
          </p:cNvPr>
          <p:cNvSpPr txBox="1"/>
          <p:nvPr/>
        </p:nvSpPr>
        <p:spPr>
          <a:xfrm>
            <a:off x="485029" y="1254905"/>
            <a:ext cx="7633252" cy="4801314"/>
          </a:xfrm>
          <a:prstGeom prst="rect">
            <a:avLst/>
          </a:prstGeom>
          <a:noFill/>
        </p:spPr>
        <p:txBody>
          <a:bodyPr wrap="square" rtlCol="0">
            <a:spAutoFit/>
          </a:bodyPr>
          <a:lstStyle/>
          <a:p>
            <a:r>
              <a:rPr lang="en-US" dirty="0">
                <a:solidFill>
                  <a:schemeClr val="tx2"/>
                </a:solidFill>
              </a:rPr>
              <a:t>In the world of DOE math / computing (i.e. ASCR), </a:t>
            </a:r>
          </a:p>
          <a:p>
            <a:endParaRPr lang="en-US" dirty="0">
              <a:solidFill>
                <a:schemeClr val="tx2"/>
              </a:solidFill>
            </a:endParaRPr>
          </a:p>
          <a:p>
            <a:pPr marL="285750" indent="-285750">
              <a:buFont typeface="Arial" panose="020B0604020202020204" pitchFamily="34" charset="0"/>
              <a:buChar char="•"/>
            </a:pPr>
            <a:r>
              <a:rPr lang="en-US" dirty="0">
                <a:solidFill>
                  <a:schemeClr val="tx2"/>
                </a:solidFill>
              </a:rPr>
              <a:t>First developed for compressible flows – hyperbolic conservation laws (1980s)</a:t>
            </a:r>
          </a:p>
          <a:p>
            <a:pPr marL="742950" lvl="1" indent="-285750">
              <a:buFont typeface="Arial" panose="020B0604020202020204" pitchFamily="34" charset="0"/>
              <a:buChar char="•"/>
            </a:pPr>
            <a:r>
              <a:rPr lang="en-US" dirty="0">
                <a:solidFill>
                  <a:schemeClr val="tx2"/>
                </a:solidFill>
              </a:rPr>
              <a:t>2-way nesting was straight-forward = “average down” + local “reflux”</a:t>
            </a:r>
          </a:p>
          <a:p>
            <a:pPr marL="742950" lvl="1" indent="-285750">
              <a:buFont typeface="Arial" panose="020B0604020202020204" pitchFamily="34" charset="0"/>
              <a:buChar char="•"/>
            </a:pPr>
            <a:r>
              <a:rPr lang="en-US" dirty="0">
                <a:solidFill>
                  <a:schemeClr val="tx2"/>
                </a:solidFill>
              </a:rPr>
              <a:t>Computational astrophysics / cosmology were early adopters</a:t>
            </a: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AMR for elliptic problems came later (1998-ish)</a:t>
            </a:r>
          </a:p>
          <a:p>
            <a:pPr marL="742950" lvl="1" indent="-285750">
              <a:buFont typeface="Arial" panose="020B0604020202020204" pitchFamily="34" charset="0"/>
              <a:buChar char="•"/>
            </a:pPr>
            <a:r>
              <a:rPr lang="en-US" dirty="0">
                <a:solidFill>
                  <a:schemeClr val="tx2"/>
                </a:solidFill>
              </a:rPr>
              <a:t>2-way synchronization across levels requires another elliptic solve (and “reflux” no longer a local operation)</a:t>
            </a:r>
          </a:p>
          <a:p>
            <a:pPr marL="742950" lvl="1" indent="-285750">
              <a:buFont typeface="Arial" panose="020B0604020202020204" pitchFamily="34" charset="0"/>
              <a:buChar char="•"/>
            </a:pPr>
            <a:r>
              <a:rPr lang="en-US" dirty="0">
                <a:solidFill>
                  <a:schemeClr val="tx2"/>
                </a:solidFill>
              </a:rPr>
              <a:t>Extension to parabolic (e.g. implicit diffusion) was straightforward</a:t>
            </a:r>
          </a:p>
          <a:p>
            <a:pPr marL="742950" lvl="1" indent="-285750">
              <a:buFont typeface="Arial" panose="020B0604020202020204" pitchFamily="34" charset="0"/>
              <a:buChar char="•"/>
            </a:pPr>
            <a:r>
              <a:rPr lang="en-US" dirty="0">
                <a:solidFill>
                  <a:schemeClr val="tx2"/>
                </a:solidFill>
              </a:rPr>
              <a:t>Extensions to other low-Mach number flows (e.g. anelastic, reacting) wasn’t always straightforward but we now know how to use AMR for a number of different types of flows</a:t>
            </a:r>
          </a:p>
          <a:p>
            <a:pPr lvl="1"/>
            <a:endParaRPr lang="en-US" dirty="0">
              <a:solidFill>
                <a:schemeClr val="tx2"/>
              </a:solidFill>
            </a:endParaRPr>
          </a:p>
          <a:p>
            <a:r>
              <a:rPr lang="en-US" dirty="0">
                <a:solidFill>
                  <a:schemeClr val="tx2"/>
                </a:solidFill>
              </a:rPr>
              <a:t>In this development path, the focus has always been on two-way coupling, but for relatively straightforward systems of equations.</a:t>
            </a:r>
            <a:endParaRPr lang="en-US" b="1" dirty="0">
              <a:solidFill>
                <a:schemeClr val="tx2"/>
              </a:solidFill>
            </a:endParaRPr>
          </a:p>
        </p:txBody>
      </p:sp>
    </p:spTree>
    <p:extLst>
      <p:ext uri="{BB962C8B-B14F-4D97-AF65-F5344CB8AC3E}">
        <p14:creationId xmlns:p14="http://schemas.microsoft.com/office/powerpoint/2010/main" val="362091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C509-160B-628C-2017-422A73AEAF85}"/>
              </a:ext>
            </a:extLst>
          </p:cNvPr>
          <p:cNvSpPr>
            <a:spLocks noGrp="1"/>
          </p:cNvSpPr>
          <p:nvPr>
            <p:ph type="title"/>
          </p:nvPr>
        </p:nvSpPr>
        <p:spPr/>
        <p:txBody>
          <a:bodyPr>
            <a:normAutofit/>
          </a:bodyPr>
          <a:lstStyle/>
          <a:p>
            <a:r>
              <a:rPr lang="en-US" dirty="0"/>
              <a:t>But there are still challenges</a:t>
            </a:r>
          </a:p>
        </p:txBody>
      </p:sp>
      <p:sp>
        <p:nvSpPr>
          <p:cNvPr id="4" name="TextBox 3">
            <a:extLst>
              <a:ext uri="{FF2B5EF4-FFF2-40B4-BE49-F238E27FC236}">
                <a16:creationId xmlns:a16="http://schemas.microsoft.com/office/drawing/2014/main" id="{74240DFD-8374-A2D0-CB70-5EB105DF909F}"/>
              </a:ext>
            </a:extLst>
          </p:cNvPr>
          <p:cNvSpPr txBox="1"/>
          <p:nvPr/>
        </p:nvSpPr>
        <p:spPr>
          <a:xfrm>
            <a:off x="360342" y="1160892"/>
            <a:ext cx="8134185" cy="1938992"/>
          </a:xfrm>
          <a:prstGeom prst="rect">
            <a:avLst/>
          </a:prstGeom>
          <a:noFill/>
        </p:spPr>
        <p:txBody>
          <a:bodyPr wrap="square" rtlCol="0">
            <a:spAutoFit/>
          </a:bodyPr>
          <a:lstStyle/>
          <a:p>
            <a:r>
              <a:rPr lang="en-US" sz="2000" dirty="0">
                <a:solidFill>
                  <a:schemeClr val="tx2"/>
                </a:solidFill>
              </a:rPr>
              <a:t>This all gets more interesting, and more challenging, when</a:t>
            </a:r>
          </a:p>
          <a:p>
            <a:endParaRPr lang="en-US" sz="2000" dirty="0">
              <a:solidFill>
                <a:schemeClr val="tx2"/>
              </a:solidFill>
            </a:endParaRPr>
          </a:p>
          <a:p>
            <a:pPr marL="742950" lvl="1" indent="-285750">
              <a:buFont typeface="Arial" panose="020B0604020202020204" pitchFamily="34" charset="0"/>
              <a:buChar char="•"/>
            </a:pPr>
            <a:r>
              <a:rPr lang="en-US" sz="2000" dirty="0">
                <a:solidFill>
                  <a:schemeClr val="tx2"/>
                </a:solidFill>
              </a:rPr>
              <a:t>physics representations vary between scales, so the equations to be solved may not be identical at different levels of resolution</a:t>
            </a:r>
          </a:p>
          <a:p>
            <a:pPr marL="742950" lvl="1" indent="-285750">
              <a:buFont typeface="Arial" panose="020B0604020202020204" pitchFamily="34" charset="0"/>
              <a:buChar char="•"/>
            </a:pPr>
            <a:endParaRPr lang="en-US" sz="2000" dirty="0">
              <a:solidFill>
                <a:schemeClr val="tx2"/>
              </a:solidFill>
            </a:endParaRPr>
          </a:p>
          <a:p>
            <a:pPr marL="742950" lvl="1" indent="-285750">
              <a:buFont typeface="Arial" panose="020B0604020202020204" pitchFamily="34" charset="0"/>
              <a:buChar char="•"/>
            </a:pPr>
            <a:r>
              <a:rPr lang="en-US" sz="2000" dirty="0">
                <a:solidFill>
                  <a:schemeClr val="tx2"/>
                </a:solidFill>
              </a:rPr>
              <a:t>we use different codes with different </a:t>
            </a:r>
            <a:r>
              <a:rPr lang="en-US" sz="2000" dirty="0" err="1">
                <a:solidFill>
                  <a:schemeClr val="tx2"/>
                </a:solidFill>
              </a:rPr>
              <a:t>discretizations</a:t>
            </a:r>
            <a:r>
              <a:rPr lang="en-US" sz="2000" dirty="0">
                <a:solidFill>
                  <a:schemeClr val="tx2"/>
                </a:solidFill>
              </a:rPr>
              <a:t> at different levels</a:t>
            </a:r>
          </a:p>
        </p:txBody>
      </p:sp>
      <p:pic>
        <p:nvPicPr>
          <p:cNvPr id="5" name="Picture 2">
            <a:extLst>
              <a:ext uri="{FF2B5EF4-FFF2-40B4-BE49-F238E27FC236}">
                <a16:creationId xmlns:a16="http://schemas.microsoft.com/office/drawing/2014/main" id="{E24DFB56-998E-B455-E2FB-594D823F1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67" y="3192044"/>
            <a:ext cx="5589554" cy="2980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2BAFC6-FE70-A64A-9ED4-929425EA6C6A}"/>
              </a:ext>
            </a:extLst>
          </p:cNvPr>
          <p:cNvSpPr txBox="1"/>
          <p:nvPr/>
        </p:nvSpPr>
        <p:spPr>
          <a:xfrm>
            <a:off x="5438692" y="4094921"/>
            <a:ext cx="3378722" cy="1323439"/>
          </a:xfrm>
          <a:prstGeom prst="rect">
            <a:avLst/>
          </a:prstGeom>
          <a:noFill/>
        </p:spPr>
        <p:txBody>
          <a:bodyPr wrap="square" rtlCol="0">
            <a:spAutoFit/>
          </a:bodyPr>
          <a:lstStyle/>
          <a:p>
            <a:r>
              <a:rPr lang="en-US" sz="2000" dirty="0">
                <a:solidFill>
                  <a:schemeClr val="tx2"/>
                </a:solidFill>
              </a:rPr>
              <a:t>Example of ROMS/MPAS-O coupling from SEAHORCE (Rob </a:t>
            </a:r>
            <a:r>
              <a:rPr lang="en-US" sz="2000" dirty="0" err="1">
                <a:solidFill>
                  <a:schemeClr val="tx2"/>
                </a:solidFill>
              </a:rPr>
              <a:t>Hetland</a:t>
            </a:r>
            <a:r>
              <a:rPr lang="en-US" sz="2000" dirty="0">
                <a:solidFill>
                  <a:schemeClr val="tx2"/>
                </a:solidFill>
              </a:rPr>
              <a:t>, PI) project (courtesy of Kyle Hinson)</a:t>
            </a:r>
          </a:p>
        </p:txBody>
      </p:sp>
    </p:spTree>
    <p:extLst>
      <p:ext uri="{BB962C8B-B14F-4D97-AF65-F5344CB8AC3E}">
        <p14:creationId xmlns:p14="http://schemas.microsoft.com/office/powerpoint/2010/main" val="249715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7502-DE74-0378-6505-65C966F702BD}"/>
              </a:ext>
            </a:extLst>
          </p:cNvPr>
          <p:cNvSpPr>
            <a:spLocks noGrp="1"/>
          </p:cNvSpPr>
          <p:nvPr>
            <p:ph type="title"/>
          </p:nvPr>
        </p:nvSpPr>
        <p:spPr/>
        <p:txBody>
          <a:bodyPr/>
          <a:lstStyle/>
          <a:p>
            <a:r>
              <a:rPr lang="en-US" dirty="0"/>
              <a:t>Software for AMR: Status Update</a:t>
            </a:r>
          </a:p>
        </p:txBody>
      </p:sp>
      <p:sp>
        <p:nvSpPr>
          <p:cNvPr id="3" name="TextBox 2">
            <a:extLst>
              <a:ext uri="{FF2B5EF4-FFF2-40B4-BE49-F238E27FC236}">
                <a16:creationId xmlns:a16="http://schemas.microsoft.com/office/drawing/2014/main" id="{D1B603CB-D04B-B614-5BA5-8B1D8F113B9A}"/>
              </a:ext>
            </a:extLst>
          </p:cNvPr>
          <p:cNvSpPr txBox="1"/>
          <p:nvPr/>
        </p:nvSpPr>
        <p:spPr>
          <a:xfrm>
            <a:off x="360342" y="1200647"/>
            <a:ext cx="7943353" cy="4401205"/>
          </a:xfrm>
          <a:prstGeom prst="rect">
            <a:avLst/>
          </a:prstGeom>
          <a:noFill/>
        </p:spPr>
        <p:txBody>
          <a:bodyPr wrap="square" rtlCol="0">
            <a:spAutoFit/>
          </a:bodyPr>
          <a:lstStyle/>
          <a:p>
            <a:r>
              <a:rPr lang="en-US" sz="2000" dirty="0">
                <a:solidFill>
                  <a:schemeClr val="tx2"/>
                </a:solidFill>
              </a:rPr>
              <a:t>We have the software experience and capability to support simulations using AMR.  We are also getting much better at efficient coupling of codes, whether through external couplers or using more intrusive approaches.</a:t>
            </a:r>
          </a:p>
          <a:p>
            <a:endParaRPr lang="en-US" sz="2000" dirty="0">
              <a:solidFill>
                <a:schemeClr val="tx2"/>
              </a:solidFill>
            </a:endParaRPr>
          </a:p>
          <a:p>
            <a:r>
              <a:rPr lang="en-US" sz="2000" dirty="0">
                <a:solidFill>
                  <a:schemeClr val="tx2"/>
                </a:solidFill>
              </a:rPr>
              <a:t>“</a:t>
            </a:r>
            <a:r>
              <a:rPr lang="en-US" sz="2000" b="1" dirty="0">
                <a:solidFill>
                  <a:schemeClr val="tx2"/>
                </a:solidFill>
              </a:rPr>
              <a:t>In the age of exascale computing</a:t>
            </a:r>
            <a:r>
              <a:rPr lang="en-US" sz="2000" dirty="0">
                <a:solidFill>
                  <a:schemeClr val="tx2"/>
                </a:solidFill>
              </a:rPr>
              <a:t>” means </a:t>
            </a:r>
          </a:p>
          <a:p>
            <a:endParaRPr lang="en-US" sz="2000" dirty="0">
              <a:solidFill>
                <a:schemeClr val="tx2"/>
              </a:solidFill>
            </a:endParaRPr>
          </a:p>
          <a:p>
            <a:pPr marL="285750" indent="-285750">
              <a:buFont typeface="Arial" panose="020B0604020202020204" pitchFamily="34" charset="0"/>
              <a:buChar char="•"/>
            </a:pPr>
            <a:r>
              <a:rPr lang="en-US" sz="2000" dirty="0">
                <a:solidFill>
                  <a:schemeClr val="tx2"/>
                </a:solidFill>
              </a:rPr>
              <a:t>we have to care about having good software support for simulations on multiple regions at multiple levels – “roll your own” is no longer feasible</a:t>
            </a:r>
          </a:p>
          <a:p>
            <a:pPr marL="285750" indent="-285750">
              <a:buFont typeface="Arial" panose="020B0604020202020204" pitchFamily="34" charset="0"/>
              <a:buChar char="•"/>
            </a:pPr>
            <a:endParaRPr lang="en-US" sz="2000" dirty="0">
              <a:solidFill>
                <a:schemeClr val="tx2"/>
              </a:solidFill>
            </a:endParaRPr>
          </a:p>
          <a:p>
            <a:pPr marL="285750" indent="-285750">
              <a:buFont typeface="Arial" panose="020B0604020202020204" pitchFamily="34" charset="0"/>
              <a:buChar char="•"/>
            </a:pPr>
            <a:r>
              <a:rPr lang="en-US" sz="2000" dirty="0">
                <a:solidFill>
                  <a:schemeClr val="tx2"/>
                </a:solidFill>
              </a:rPr>
              <a:t>we can’t assume a homogeneous architecture (i.e. a code that works on only on CPU or only with one flavor of GPU won’t meet our needs)</a:t>
            </a:r>
          </a:p>
          <a:p>
            <a:pPr marL="285750" indent="-285750">
              <a:buFont typeface="Arial" panose="020B0604020202020204" pitchFamily="34" charset="0"/>
              <a:buChar char="•"/>
            </a:pPr>
            <a:endParaRPr lang="en-US" sz="2000" dirty="0">
              <a:solidFill>
                <a:schemeClr val="tx2"/>
              </a:solidFill>
            </a:endParaRPr>
          </a:p>
          <a:p>
            <a:pPr marL="285750" indent="-285750">
              <a:buFont typeface="Arial" panose="020B0604020202020204" pitchFamily="34" charset="0"/>
              <a:buChar char="•"/>
            </a:pPr>
            <a:r>
              <a:rPr lang="en-US" sz="2000" dirty="0">
                <a:solidFill>
                  <a:schemeClr val="tx2"/>
                </a:solidFill>
              </a:rPr>
              <a:t>we can’t assume the architecture will stay the same over time – and the science applications shouldn’t be trying to face this alone</a:t>
            </a:r>
          </a:p>
        </p:txBody>
      </p:sp>
    </p:spTree>
    <p:extLst>
      <p:ext uri="{BB962C8B-B14F-4D97-AF65-F5344CB8AC3E}">
        <p14:creationId xmlns:p14="http://schemas.microsoft.com/office/powerpoint/2010/main" val="101455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B008-A15E-D61E-0007-D614C3AF73D8}"/>
              </a:ext>
            </a:extLst>
          </p:cNvPr>
          <p:cNvSpPr>
            <a:spLocks noGrp="1"/>
          </p:cNvSpPr>
          <p:nvPr>
            <p:ph type="title"/>
          </p:nvPr>
        </p:nvSpPr>
        <p:spPr/>
        <p:txBody>
          <a:bodyPr/>
          <a:lstStyle/>
          <a:p>
            <a:r>
              <a:rPr lang="en-US" dirty="0"/>
              <a:t>Additional Challenges</a:t>
            </a:r>
          </a:p>
        </p:txBody>
      </p:sp>
      <p:sp>
        <p:nvSpPr>
          <p:cNvPr id="4" name="TextBox 3">
            <a:extLst>
              <a:ext uri="{FF2B5EF4-FFF2-40B4-BE49-F238E27FC236}">
                <a16:creationId xmlns:a16="http://schemas.microsoft.com/office/drawing/2014/main" id="{2AD959A9-97F5-F6E9-B72E-1235784995F9}"/>
              </a:ext>
            </a:extLst>
          </p:cNvPr>
          <p:cNvSpPr txBox="1"/>
          <p:nvPr/>
        </p:nvSpPr>
        <p:spPr>
          <a:xfrm>
            <a:off x="565322" y="1147090"/>
            <a:ext cx="7561690" cy="1015663"/>
          </a:xfrm>
          <a:prstGeom prst="rect">
            <a:avLst/>
          </a:prstGeom>
          <a:noFill/>
        </p:spPr>
        <p:txBody>
          <a:bodyPr wrap="square" rtlCol="0">
            <a:spAutoFit/>
          </a:bodyPr>
          <a:lstStyle/>
          <a:p>
            <a:r>
              <a:rPr lang="en-US" sz="2000" b="1" dirty="0">
                <a:solidFill>
                  <a:schemeClr val="tx2"/>
                </a:solidFill>
              </a:rPr>
              <a:t>The challenges we should be focusing on now are how to couple across scales and across codes (methods).  In addition, it is not always obvious what the refinement criteria should be.</a:t>
            </a:r>
          </a:p>
        </p:txBody>
      </p:sp>
      <p:pic>
        <p:nvPicPr>
          <p:cNvPr id="7" name="Picture 6" descr="A diagram of a grid&#10;&#10;Description automatically generated with medium confidence">
            <a:extLst>
              <a:ext uri="{FF2B5EF4-FFF2-40B4-BE49-F238E27FC236}">
                <a16:creationId xmlns:a16="http://schemas.microsoft.com/office/drawing/2014/main" id="{7492EAB7-1113-1E86-C981-3A02C8AF6061}"/>
              </a:ext>
            </a:extLst>
          </p:cNvPr>
          <p:cNvPicPr>
            <a:picLocks noChangeAspect="1"/>
          </p:cNvPicPr>
          <p:nvPr/>
        </p:nvPicPr>
        <p:blipFill rotWithShape="1">
          <a:blip r:embed="rId2"/>
          <a:srcRect b="29805"/>
          <a:stretch/>
        </p:blipFill>
        <p:spPr>
          <a:xfrm>
            <a:off x="740797" y="2165834"/>
            <a:ext cx="6825960" cy="2682433"/>
          </a:xfrm>
          <a:prstGeom prst="rect">
            <a:avLst/>
          </a:prstGeom>
        </p:spPr>
      </p:pic>
      <p:sp>
        <p:nvSpPr>
          <p:cNvPr id="8" name="TextBox 7">
            <a:extLst>
              <a:ext uri="{FF2B5EF4-FFF2-40B4-BE49-F238E27FC236}">
                <a16:creationId xmlns:a16="http://schemas.microsoft.com/office/drawing/2014/main" id="{0BFEF3AE-83C6-0B9E-678F-47864F46076F}"/>
              </a:ext>
            </a:extLst>
          </p:cNvPr>
          <p:cNvSpPr txBox="1"/>
          <p:nvPr/>
        </p:nvSpPr>
        <p:spPr>
          <a:xfrm>
            <a:off x="913621" y="4985817"/>
            <a:ext cx="7110025" cy="1200329"/>
          </a:xfrm>
          <a:prstGeom prst="rect">
            <a:avLst/>
          </a:prstGeom>
          <a:noFill/>
        </p:spPr>
        <p:txBody>
          <a:bodyPr wrap="square" rtlCol="0">
            <a:spAutoFit/>
          </a:bodyPr>
          <a:lstStyle/>
          <a:p>
            <a:r>
              <a:rPr lang="en-US" dirty="0">
                <a:solidFill>
                  <a:schemeClr val="tx2"/>
                </a:solidFill>
              </a:rPr>
              <a:t>This example from the PAESCAL project (Hui Wan, PI) demonstrates the use of refinement in the 1-D CLUBB model; it is straightforward to see where the refinement should be once we know the solution (from a fine calculation), but not obvious a priori.</a:t>
            </a:r>
          </a:p>
        </p:txBody>
      </p:sp>
    </p:spTree>
    <p:extLst>
      <p:ext uri="{BB962C8B-B14F-4D97-AF65-F5344CB8AC3E}">
        <p14:creationId xmlns:p14="http://schemas.microsoft.com/office/powerpoint/2010/main" val="339204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844F-D234-7181-9F62-08D30131CBA9}"/>
              </a:ext>
            </a:extLst>
          </p:cNvPr>
          <p:cNvSpPr>
            <a:spLocks noGrp="1"/>
          </p:cNvSpPr>
          <p:nvPr>
            <p:ph type="title"/>
          </p:nvPr>
        </p:nvSpPr>
        <p:spPr/>
        <p:txBody>
          <a:bodyPr/>
          <a:lstStyle/>
          <a:p>
            <a:pPr algn="ctr"/>
            <a:r>
              <a:rPr lang="en-US" dirty="0"/>
              <a:t>Takeaways</a:t>
            </a:r>
          </a:p>
        </p:txBody>
      </p:sp>
      <p:sp>
        <p:nvSpPr>
          <p:cNvPr id="3" name="TextBox 2">
            <a:extLst>
              <a:ext uri="{FF2B5EF4-FFF2-40B4-BE49-F238E27FC236}">
                <a16:creationId xmlns:a16="http://schemas.microsoft.com/office/drawing/2014/main" id="{8E20AC01-0E37-798B-00DD-4B88E22B2492}"/>
              </a:ext>
            </a:extLst>
          </p:cNvPr>
          <p:cNvSpPr txBox="1"/>
          <p:nvPr/>
        </p:nvSpPr>
        <p:spPr>
          <a:xfrm>
            <a:off x="715617" y="1288111"/>
            <a:ext cx="7291346"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Leverage the AMR software and the expertise that already exists – but do so as part of a partnership / collaboration.  Trying to use software thrown over the fence without </a:t>
            </a:r>
            <a:r>
              <a:rPr lang="en-US" dirty="0" err="1">
                <a:solidFill>
                  <a:schemeClr val="tx2"/>
                </a:solidFill>
              </a:rPr>
              <a:t>longterm</a:t>
            </a:r>
            <a:r>
              <a:rPr lang="en-US" dirty="0">
                <a:solidFill>
                  <a:schemeClr val="tx2"/>
                </a:solidFill>
              </a:rPr>
              <a:t> support is an exercise in frustration.</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We need domain knowledge to understand what models to use at what resolutions, and how to couple those models across length and time scales.  Focusing on these issues both allows us to have more efficient and powerful simulation codes, but also increases our understanding of the multiscale </a:t>
            </a:r>
            <a:r>
              <a:rPr lang="en-US" dirty="0" err="1">
                <a:solidFill>
                  <a:schemeClr val="tx2"/>
                </a:solidFill>
              </a:rPr>
              <a:t>phenonema</a:t>
            </a:r>
            <a:r>
              <a:rPr lang="en-US" dirty="0">
                <a:solidFill>
                  <a:schemeClr val="tx2"/>
                </a:solidFill>
              </a:rPr>
              <a:t> we’re studying.</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Deciding when/where to refine also requires both domain knowledge and good understanding of computational costs.</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We don’t have to do it all at once.   It is possible to improve one component  (e.g. a single1D </a:t>
            </a:r>
            <a:r>
              <a:rPr lang="en-US" dirty="0" err="1">
                <a:solidFill>
                  <a:schemeClr val="tx2"/>
                </a:solidFill>
              </a:rPr>
              <a:t>submodel</a:t>
            </a:r>
            <a:r>
              <a:rPr lang="en-US" dirty="0">
                <a:solidFill>
                  <a:schemeClr val="tx2"/>
                </a:solidFill>
              </a:rPr>
              <a:t>) at a time while we also figure out how to effectively use mesh refinement more broadly.</a:t>
            </a:r>
          </a:p>
        </p:txBody>
      </p:sp>
    </p:spTree>
    <p:extLst>
      <p:ext uri="{BB962C8B-B14F-4D97-AF65-F5344CB8AC3E}">
        <p14:creationId xmlns:p14="http://schemas.microsoft.com/office/powerpoint/2010/main" val="2251028371"/>
      </p:ext>
    </p:extLst>
  </p:cSld>
  <p:clrMapOvr>
    <a:masterClrMapping/>
  </p:clrMapOvr>
</p:sld>
</file>

<file path=ppt/theme/theme1.xml><?xml version="1.0" encoding="utf-8"?>
<a:theme xmlns:a="http://schemas.openxmlformats.org/drawingml/2006/main" name="Kathy's CS Theme">
  <a:themeElements>
    <a:clrScheme name="NERSC Palette">
      <a:dk1>
        <a:sysClr val="windowText" lastClr="000000"/>
      </a:dk1>
      <a:lt1>
        <a:sysClr val="window" lastClr="FFFFFF"/>
      </a:lt1>
      <a:dk2>
        <a:srgbClr val="194963"/>
      </a:dk2>
      <a:lt2>
        <a:srgbClr val="FEE8B4"/>
      </a:lt2>
      <a:accent1>
        <a:srgbClr val="194963"/>
      </a:accent1>
      <a:accent2>
        <a:srgbClr val="FCD235"/>
      </a:accent2>
      <a:accent3>
        <a:srgbClr val="4FA556"/>
      </a:accent3>
      <a:accent4>
        <a:srgbClr val="8E2A20"/>
      </a:accent4>
      <a:accent5>
        <a:srgbClr val="679AC3"/>
      </a:accent5>
      <a:accent6>
        <a:srgbClr val="F68B4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30207</TotalTime>
  <Words>713</Words>
  <Application>Microsoft Office PowerPoint</Application>
  <PresentationFormat>On-screen Show (4:3)</PresentationFormat>
  <Paragraphs>54</Paragraphs>
  <Slides>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Helvetica Neue Bold Condensed</vt:lpstr>
      <vt:lpstr>Kathy's CS Theme</vt:lpstr>
      <vt:lpstr>Custom Design</vt:lpstr>
      <vt:lpstr>Adaptive Mesh Refinement in the Age of Exascale Computing</vt:lpstr>
      <vt:lpstr>Defining “Adaptive Mesh Refinement (AMR)”</vt:lpstr>
      <vt:lpstr>Block-structured AMR has a long history in DOE</vt:lpstr>
      <vt:lpstr>But there are still challenges</vt:lpstr>
      <vt:lpstr>Software for AMR: Status Update</vt:lpstr>
      <vt:lpstr>Additional Challenges</vt:lpstr>
      <vt:lpstr>Takeaways</vt:lpstr>
    </vt:vector>
  </TitlesOfParts>
  <Company>Lawrence Berkeley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ASCR Review of LBNL</dc:title>
  <dc:creator>David Brown</dc:creator>
  <cp:lastModifiedBy>Ann Almgren</cp:lastModifiedBy>
  <cp:revision>656</cp:revision>
  <dcterms:created xsi:type="dcterms:W3CDTF">2013-04-03T21:45:32Z</dcterms:created>
  <dcterms:modified xsi:type="dcterms:W3CDTF">2024-08-06T01:45:11Z</dcterms:modified>
</cp:coreProperties>
</file>