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1473" r:id="rId2"/>
    <p:sldId id="1474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94" d="100"/>
          <a:sy n="94" d="100"/>
        </p:scale>
        <p:origin x="106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628F29-95A7-48F5-B572-CD31857A4E4E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9E632A-9B98-45FF-ABC8-2F977F6DC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315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A3FB4-EE4F-BF70-A6E7-4E32EA0D80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EE7E8F-783A-5E7A-AEB5-EF402AC851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F7A911-EE1A-1D7C-C824-39BD68FA4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E60A-177B-47FC-911C-46B7824D103B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92E7DF-E62C-88F6-6DF9-46E766D1C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3E2A56-54AE-0069-EC89-82AFC6468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44BB-2186-42A2-B1BD-87B7059CA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009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AC12C-25E6-B4DA-FCAB-77D4078D4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F37DFA-AF3A-89C0-0F8A-30D0822FFE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F94B6C-7D1B-FF02-AE84-0C3CB639C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E60A-177B-47FC-911C-46B7824D103B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DD663E-CB71-F78C-3BFC-61B649803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467F81-AE51-B032-575B-D325E8C6A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44BB-2186-42A2-B1BD-87B7059CA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793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560E2B-E02E-2C4A-34A6-1BF7625C94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4DE821-DC14-7FFD-D358-CF7B98F117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131EFC-A89E-B7CA-7841-155B88BD2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E60A-177B-47FC-911C-46B7824D103B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7362EC-278F-4D1F-61B9-1B581E0D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C9275-4A7F-EA9D-F333-142DCA8AF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44BB-2186-42A2-B1BD-87B7059CA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00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CC7D6-D76C-CBE8-0693-ACB742D31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395C9-244D-5656-43CC-76D0B0DF0B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51B1E1-E230-106A-68A1-A7DB1F53C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E60A-177B-47FC-911C-46B7824D103B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ABCC39-7CC7-AD08-0AF1-3AE9981B8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AA5D45-3787-7BCB-0958-339547904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44BB-2186-42A2-B1BD-87B7059CA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478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ADB90-F5E1-F2A3-9D58-13009ECF4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420423-F9CF-0620-B6A3-622E4D203E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6A3ADC-4D20-65EA-08FC-0066C8254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E60A-177B-47FC-911C-46B7824D103B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B18ABE-B47E-4EE1-26A3-B44146B87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16D5-C522-94BF-FFF4-8DD68924F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44BB-2186-42A2-B1BD-87B7059CA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647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8872E-2F6B-6FF3-054E-D0235EBCC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867F9-793E-71FD-9BD0-C65E5FFBE4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F9D3BD-6C28-1112-01EE-FFEA934F66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F86288-2515-C536-CC55-78404E41F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E60A-177B-47FC-911C-46B7824D103B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DA8FB9-3478-7D47-361D-D51CC96F3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20F57D-0866-97B0-688A-B2794D0CE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44BB-2186-42A2-B1BD-87B7059CA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306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10AE7-E9EA-A10A-8432-7012CF2CB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E470E2-9417-E69E-98FC-B40EA0E88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6D2582-2478-E90D-895E-0A43C34271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18D34C-12A5-6360-D459-09553A02BF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D0B4D8-A20D-1D12-FC4F-F4905B88DB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037A36-E627-2858-8988-24E43EE1B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E60A-177B-47FC-911C-46B7824D103B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083490-036E-E89D-63AE-1C8E3A25C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9D59E2-2DA1-AB08-613C-A9BBC4860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44BB-2186-42A2-B1BD-87B7059CA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330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ADCEB-50F4-F8CF-1A93-96B15FEEA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930FD8-6565-2A4A-3DA1-6D4B755AB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E60A-177B-47FC-911C-46B7824D103B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7E932D-DF5B-397A-642D-6978D9121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2F388A-57C3-4895-99CB-0331BC23B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44BB-2186-42A2-B1BD-87B7059CA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240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DCADB2-00B7-626B-F287-37D0B1BFA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E60A-177B-47FC-911C-46B7824D103B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0B2F8E-1CFE-E088-E860-13A9282FD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FCAF1C-028F-9676-7F13-2EB3ED1C0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44BB-2186-42A2-B1BD-87B7059CA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730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C38BF-DB5D-A7D2-28E3-A619A2AA9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07F6F4-0D5E-C8DD-7F91-602DEF688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55AC61-4A3E-D4F3-DE29-A6ACC4434A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3D5BA6-0A43-95E3-B4D1-F10486C3C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E60A-177B-47FC-911C-46B7824D103B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EBD161-F384-15B6-6FA9-0C103268E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6776C4-46CA-8AA2-4FCF-EFB5CDD96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44BB-2186-42A2-B1BD-87B7059CA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098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3FD9B-9991-00E6-5060-46F335ED9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56F21A-511F-E42A-B14A-0E857B6ADF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28F3BD-06EC-32F7-CE10-1EC259AFE4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BF2E57-078D-FFCB-9B6B-A6E4682F6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E60A-177B-47FC-911C-46B7824D103B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29ACDE-D4BF-55D6-4C28-2BB154472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957216-3679-1491-2347-57189148A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44BB-2186-42A2-B1BD-87B7059CA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78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121CB2-B89B-5170-BFC7-16CA5D4C8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92C3BB-A878-D274-2BED-3B972F6E4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F6AF32-7C39-DA4A-C92C-42C6D17BB6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3E60A-177B-47FC-911C-46B7824D103B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A59033-1576-AECA-74FA-DCB2FCD7E6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5300C-BB3D-B785-20DE-1120F11E33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744BB-2186-42A2-B1BD-87B7059CA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377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DF4301D-70F6-1DB8-B20F-1785A5365456}"/>
              </a:ext>
            </a:extLst>
          </p:cNvPr>
          <p:cNvSpPr txBox="1">
            <a:spLocks/>
          </p:cNvSpPr>
          <p:nvPr/>
        </p:nvSpPr>
        <p:spPr>
          <a:xfrm>
            <a:off x="-80157" y="-203742"/>
            <a:ext cx="12268199" cy="96487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</a:br>
            <a:b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gerian" panose="04020705040A02060702" pitchFamily="82" charset="0"/>
                <a:ea typeface="+mj-ea"/>
                <a:cs typeface="+mj-cs"/>
              </a:rPr>
            </a:b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DengXian" panose="02010600030101010101" pitchFamily="2" charset="-122"/>
                <a:cs typeface="Times New Roman" panose="02020603050405020304" pitchFamily="18" charset="0"/>
              </a:rPr>
              <a:t>Role of AMOC in determining the surface climate response in </a:t>
            </a:r>
            <a:r>
              <a:rPr lang="en-US" sz="3600" b="1" dirty="0">
                <a:solidFill>
                  <a:srgbClr val="0070C0"/>
                </a:solidFill>
                <a:latin typeface="+mn-lt"/>
                <a:ea typeface="DengXian" panose="02010600030101010101" pitchFamily="2" charset="-122"/>
                <a:cs typeface="Times New Roman" panose="02020603050405020304" pitchFamily="18" charset="0"/>
              </a:rPr>
              <a:t>E3SMv2 and CESM2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b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gency FB" panose="020B0503020202020204" pitchFamily="34" charset="0"/>
              <a:ea typeface="+mj-ea"/>
              <a:cs typeface="+mj-cs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FDDEBEA-6D50-D455-466E-3B6EF7203CAC}"/>
              </a:ext>
            </a:extLst>
          </p:cNvPr>
          <p:cNvSpPr txBox="1">
            <a:spLocks/>
          </p:cNvSpPr>
          <p:nvPr/>
        </p:nvSpPr>
        <p:spPr>
          <a:xfrm>
            <a:off x="719541" y="1973350"/>
            <a:ext cx="10846383" cy="88154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Aixue Hu, Gerald A.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Meehl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,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DengXian" panose="02010600030101010101" pitchFamily="2" charset="-122"/>
                <a:cs typeface="+mn-cs"/>
              </a:rPr>
              <a:t>Hui Li, Nan Rosenbloom, Luke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Van Roekel,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DengXian" panose="02010600030101010101" pitchFamily="2" charset="-122"/>
                <a:cs typeface="+mn-cs"/>
              </a:rPr>
              <a:t>Gary Strand, Julie Caron, Carmela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Veneziani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, John Fasullo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5514B62-88E9-21D6-4F6B-0CF981CBF319}"/>
              </a:ext>
            </a:extLst>
          </p:cNvPr>
          <p:cNvGrpSpPr/>
          <p:nvPr/>
        </p:nvGrpSpPr>
        <p:grpSpPr>
          <a:xfrm>
            <a:off x="3958" y="32657"/>
            <a:ext cx="9753601" cy="1076188"/>
            <a:chOff x="-1224843" y="22597"/>
            <a:chExt cx="9460329" cy="107618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BD90B33-AD35-BE4B-F5A8-BDE7F165EAFB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05293" y="108657"/>
              <a:ext cx="8030193" cy="784830"/>
            </a:xfrm>
            <a:prstGeom prst="rect">
              <a:avLst/>
            </a:prstGeom>
            <a:noFill/>
          </p:spPr>
          <p:txBody>
            <a:bodyPr wrap="square" lIns="111399" tIns="0" rIns="0" b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tima"/>
                  <a:ea typeface="+mn-ea"/>
                  <a:cs typeface="Optima"/>
                </a:rPr>
                <a:t>CATALYST:  DOE/UCAR Cooperative Agreement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tima"/>
                  <a:ea typeface="+mn-ea"/>
                  <a:cs typeface="Optima"/>
                </a:rPr>
                <a:t>Regional and Global Climate Modeling Program</a:t>
              </a:r>
              <a:endPara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tima"/>
                <a:ea typeface="+mn-ea"/>
                <a:cs typeface="Optima"/>
              </a:endParaRPr>
            </a:p>
          </p:txBody>
        </p:sp>
        <p:pic>
          <p:nvPicPr>
            <p:cNvPr id="13" name="Picture 12" descr="nsf1.pdf">
              <a:extLst>
                <a:ext uri="{FF2B5EF4-FFF2-40B4-BE49-F238E27FC236}">
                  <a16:creationId xmlns:a16="http://schemas.microsoft.com/office/drawing/2014/main" id="{8E9E106F-E576-B83E-657B-74B0D0684A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1224843" y="501071"/>
              <a:ext cx="597714" cy="597714"/>
            </a:xfrm>
            <a:prstGeom prst="rect">
              <a:avLst/>
            </a:prstGeom>
          </p:spPr>
        </p:pic>
        <p:pic>
          <p:nvPicPr>
            <p:cNvPr id="14" name="Picture 13" descr="ncar-logo.tif">
              <a:extLst>
                <a:ext uri="{FF2B5EF4-FFF2-40B4-BE49-F238E27FC236}">
                  <a16:creationId xmlns:a16="http://schemas.microsoft.com/office/drawing/2014/main" id="{1A530F82-1650-594C-2BA1-7F4AB812A8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rcRect b="12911"/>
            <a:stretch>
              <a:fillRect/>
            </a:stretch>
          </p:blipFill>
          <p:spPr>
            <a:xfrm>
              <a:off x="-1166992" y="22597"/>
              <a:ext cx="1272433" cy="349770"/>
            </a:xfrm>
            <a:prstGeom prst="rect">
              <a:avLst/>
            </a:prstGeom>
          </p:spPr>
        </p:pic>
      </p:grpSp>
      <p:pic>
        <p:nvPicPr>
          <p:cNvPr id="15" name="Picture 2" descr="C:\Users\ahu\AppData\Local\Temp\Color-Seal_Green-Mark_SC_Vertical_Hi-Res.jpg">
            <a:extLst>
              <a:ext uri="{FF2B5EF4-FFF2-40B4-BE49-F238E27FC236}">
                <a16:creationId xmlns:a16="http://schemas.microsoft.com/office/drawing/2014/main" id="{28A6FABA-1690-6E76-6328-A0CFBC5C72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61" b="-8124"/>
          <a:stretch/>
        </p:blipFill>
        <p:spPr bwMode="auto">
          <a:xfrm>
            <a:off x="9887830" y="108067"/>
            <a:ext cx="2216421" cy="75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2AF23E6-DD70-91BD-A8CB-E11780FEF6B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96" b="18125"/>
          <a:stretch/>
        </p:blipFill>
        <p:spPr bwMode="auto">
          <a:xfrm>
            <a:off x="199411" y="2414122"/>
            <a:ext cx="5765738" cy="43251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7F77AB9-E488-8691-D938-AFC6BE49648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59" b="18348"/>
          <a:stretch/>
        </p:blipFill>
        <p:spPr bwMode="auto">
          <a:xfrm>
            <a:off x="6188940" y="2414122"/>
            <a:ext cx="5915312" cy="42799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66420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666DCB-0CFE-E5DB-5DCB-5856559677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69011" y="3592256"/>
            <a:ext cx="5819955" cy="3209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 graph of different colored lines&#10;&#10;Description automatically generated with medium confidence">
            <a:extLst>
              <a:ext uri="{FF2B5EF4-FFF2-40B4-BE49-F238E27FC236}">
                <a16:creationId xmlns:a16="http://schemas.microsoft.com/office/drawing/2014/main" id="{22B42538-6F39-BBF9-17BF-C034C51C50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3" t="1" r="14849" b="586"/>
          <a:stretch/>
        </p:blipFill>
        <p:spPr>
          <a:xfrm>
            <a:off x="6228274" y="235789"/>
            <a:ext cx="5819955" cy="64723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12DAF22-208B-ABCD-020D-D306A0427D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322"/>
          <a:stretch/>
        </p:blipFill>
        <p:spPr bwMode="auto">
          <a:xfrm>
            <a:off x="0" y="306730"/>
            <a:ext cx="5894717" cy="327577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DD830E-1BDA-4FC8-FA18-65396AF8A426}"/>
              </a:ext>
            </a:extLst>
          </p:cNvPr>
          <p:cNvSpPr txBox="1"/>
          <p:nvPr/>
        </p:nvSpPr>
        <p:spPr>
          <a:xfrm>
            <a:off x="927767" y="51123"/>
            <a:ext cx="2051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Global Mean Temp</a:t>
            </a:r>
          </a:p>
        </p:txBody>
      </p:sp>
    </p:spTree>
    <p:extLst>
      <p:ext uri="{BB962C8B-B14F-4D97-AF65-F5344CB8AC3E}">
        <p14:creationId xmlns:p14="http://schemas.microsoft.com/office/powerpoint/2010/main" val="26808942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62</Words>
  <Application>Microsoft Office PowerPoint</Application>
  <PresentationFormat>Widescreen</PresentationFormat>
  <Paragraphs>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Agency FB</vt:lpstr>
      <vt:lpstr>Algerian</vt:lpstr>
      <vt:lpstr>Arial</vt:lpstr>
      <vt:lpstr>Bahnschrift SemiBold Condensed</vt:lpstr>
      <vt:lpstr>Calibri</vt:lpstr>
      <vt:lpstr>Calibri Light</vt:lpstr>
      <vt:lpstr>Comic Sans MS</vt:lpstr>
      <vt:lpstr>Optima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Persistent Differences in Simulated and Observed Tropical Tropospheric Warming   Stephen Po-Chedley, Ben Santer, John Fasullo, Stephan Fueglistaler, Nick Siler, Qiang Fu, Elizabeth Barnes, Zack Labe, Mark Zelinka, Céline Bonfils, Philip Cameron-Smith, Jeff Painter</dc:title>
  <dc:creator>Prichard, Michelle E</dc:creator>
  <cp:lastModifiedBy>Prichard, Michelle E</cp:lastModifiedBy>
  <cp:revision>5</cp:revision>
  <dcterms:created xsi:type="dcterms:W3CDTF">2024-08-16T16:57:15Z</dcterms:created>
  <dcterms:modified xsi:type="dcterms:W3CDTF">2024-08-16T17:02:25Z</dcterms:modified>
</cp:coreProperties>
</file>