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</p:sldMasterIdLst>
  <p:notesMasterIdLst>
    <p:notesMasterId r:id="rId33"/>
  </p:notesMasterIdLst>
  <p:sldIdLst>
    <p:sldId id="321" r:id="rId3"/>
    <p:sldId id="320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902"/>
    <p:restoredTop sz="89347"/>
  </p:normalViewPr>
  <p:slideViewPr>
    <p:cSldViewPr snapToGrid="0" snapToObjects="1">
      <p:cViewPr varScale="1">
        <p:scale>
          <a:sx n="88" d="100"/>
          <a:sy n="88" d="100"/>
        </p:scale>
        <p:origin x="5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Relationship Id="rId3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65DDA-9E49-C74B-BAE0-7AABCB12928A}" type="datetimeFigureOut">
              <a:rPr lang="en-US" smtClean="0"/>
              <a:t>6/7/17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5A485-7AAC-D042-BCD7-5613B55C1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5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27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95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80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15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default FC5AV1C-04P2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compset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LWP</a:t>
            </a:r>
            <a:r>
              <a:rPr lang="en-US" baseline="0" dirty="0" smtClean="0"/>
              <a:t> increases in NH high latitudes with the </a:t>
            </a:r>
            <a:r>
              <a:rPr lang="en-US" baseline="0" dirty="0" err="1" smtClean="0"/>
              <a:t>Niemand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DeMott</a:t>
            </a:r>
            <a:r>
              <a:rPr lang="en-US" baseline="0" dirty="0" smtClean="0"/>
              <a:t> compared to CNT</a:t>
            </a:r>
            <a:endParaRPr lang="en-US" dirty="0" smtClean="0"/>
          </a:p>
          <a:p>
            <a:r>
              <a:rPr lang="en-US" smtClean="0"/>
              <a:t>LWP include rain</a:t>
            </a:r>
            <a:r>
              <a:rPr lang="en-US" baseline="0" smtClean="0"/>
              <a:t> and IWP include snow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16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IWC only include clou</a:t>
            </a:r>
            <a:r>
              <a:rPr lang="en-US" baseline="0" dirty="0" smtClean="0"/>
              <a:t>d ice, without include snow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95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1800" dirty="0" smtClean="0"/>
              <a:t>ACME model has been modified to</a:t>
            </a:r>
            <a:r>
              <a:rPr lang="en-US" sz="1800" baseline="0" dirty="0" smtClean="0"/>
              <a:t> </a:t>
            </a:r>
            <a:r>
              <a:rPr lang="en-US" sz="1400" dirty="0" smtClean="0"/>
              <a:t>treat both interstitial and within-hydrometeor (snow/ice grains) BC</a:t>
            </a:r>
            <a:r>
              <a:rPr lang="en-US" sz="1400" baseline="0" dirty="0" smtClean="0"/>
              <a:t> </a:t>
            </a:r>
            <a:r>
              <a:rPr lang="en-US" sz="1400" dirty="0" smtClean="0"/>
              <a:t>utilize new BC-in-snow optical properties that depend on snow grain size and BC particle size;</a:t>
            </a:r>
            <a:r>
              <a:rPr lang="en-US" sz="1400" baseline="0" dirty="0" smtClean="0"/>
              <a:t> </a:t>
            </a:r>
            <a:r>
              <a:rPr lang="en-US" sz="1400" dirty="0" smtClean="0"/>
              <a:t>integrate other aerosol improvements in CAM with LAPs treatment in CLM4.5/CICE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85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56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shows that I have found the right way to increase coastal Sc. While in the past all our tunings result in primary brightening in the trade/shallow Cu regime, this is the first time that the primary response is the coastal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48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7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47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much</a:t>
            </a:r>
            <a:r>
              <a:rPr lang="en-US" baseline="0" dirty="0"/>
              <a:t> data are available for isotopic modeling and evaluation?</a:t>
            </a:r>
          </a:p>
          <a:p>
            <a:r>
              <a:rPr lang="en-US" baseline="0" dirty="0"/>
              <a:t>LULCC – dynamic </a:t>
            </a:r>
            <a:r>
              <a:rPr lang="en-US" baseline="0" dirty="0" err="1"/>
              <a:t>landunits</a:t>
            </a:r>
            <a:endParaRPr lang="en-US" baseline="0" dirty="0"/>
          </a:p>
          <a:p>
            <a:r>
              <a:rPr lang="en-US" baseline="0" dirty="0"/>
              <a:t>Need to improve representation of precipitation efficiency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95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83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85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38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083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5002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42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96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50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Microbial and other processes addressed by NGEE</a:t>
            </a:r>
          </a:p>
          <a:p>
            <a:r>
              <a:rPr lang="en-US" dirty="0"/>
              <a:t>Unmanaged ecosystems</a:t>
            </a:r>
          </a:p>
          <a:p>
            <a:r>
              <a:rPr lang="en-US"/>
              <a:t>Dissolved</a:t>
            </a:r>
            <a:r>
              <a:rPr lang="en-US" baseline="0"/>
              <a:t> o</a:t>
            </a:r>
            <a:r>
              <a:rPr lang="en-US"/>
              <a:t>xygen</a:t>
            </a:r>
            <a:r>
              <a:rPr lang="en-US" baseline="0"/>
              <a:t> </a:t>
            </a:r>
            <a:r>
              <a:rPr lang="en-US" baseline="0" dirty="0"/>
              <a:t>- nitrogen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9CA1E-D2F8-45D2-9624-401F29B22C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07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593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Microbial and other processes addressed by NGEE</a:t>
            </a:r>
          </a:p>
          <a:p>
            <a:r>
              <a:rPr lang="en-US" dirty="0"/>
              <a:t>Unmanaged ecosystems</a:t>
            </a:r>
          </a:p>
          <a:p>
            <a:r>
              <a:rPr lang="en-US"/>
              <a:t>Dissolved</a:t>
            </a:r>
            <a:r>
              <a:rPr lang="en-US" baseline="0"/>
              <a:t> o</a:t>
            </a:r>
            <a:r>
              <a:rPr lang="en-US"/>
              <a:t>xygen</a:t>
            </a:r>
            <a:r>
              <a:rPr lang="en-US" baseline="0"/>
              <a:t> </a:t>
            </a:r>
            <a:r>
              <a:rPr lang="en-US" baseline="0" dirty="0"/>
              <a:t>- nitrogen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9CA1E-D2F8-45D2-9624-401F29B22C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1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31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58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13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0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9CA1E-D2F8-45D2-9624-401F29B22C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90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6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800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1BB4D04F-198F-EB4B-AD42-74F84E0120A7}" type="datetime4">
              <a:rPr lang="en-US" smtClean="0"/>
              <a:pPr/>
              <a:t>June 7, 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6/7/17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6/7/17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6/7/17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6/7/17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6/7/17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6/7/17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6/7/17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621792"/>
          </a:xfrm>
        </p:spPr>
        <p:txBody>
          <a:bodyPr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800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36352874-118B-E24F-968D-2511B069207B}" type="datetime4">
              <a:rPr lang="en-US" smtClean="0"/>
              <a:pPr/>
              <a:t>June 7, 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1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11" Type="http://schemas.openxmlformats.org/officeDocument/2006/relationships/image" Target="../media/image1.jp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/>
              <a:pPr/>
              <a:t>6/7/17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6" Type="http://schemas.openxmlformats.org/officeDocument/2006/relationships/image" Target="../media/image11.tiff"/><Relationship Id="rId7" Type="http://schemas.openxmlformats.org/officeDocument/2006/relationships/image" Target="../media/image12.tif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600" y="6324600"/>
            <a:ext cx="2133600" cy="365125"/>
          </a:xfrm>
        </p:spPr>
        <p:txBody>
          <a:bodyPr/>
          <a:lstStyle/>
          <a:p>
            <a:fld id="{36352874-118B-E24F-968D-2511B069207B}" type="datetime4">
              <a:rPr lang="en-US" smtClean="0"/>
              <a:pPr/>
              <a:t>June 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BE7-0ACF-E348-BBE2-A615BCE1D797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69001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046630"/>
            <a:ext cx="8302170" cy="7727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D575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>
                <a:solidFill>
                  <a:schemeClr val="tx2"/>
                </a:solidFill>
              </a:rPr>
              <a:t>12-Month Roadmap </a:t>
            </a:r>
            <a:r>
              <a:rPr lang="en-US" sz="3200" dirty="0" smtClean="0">
                <a:solidFill>
                  <a:schemeClr val="tx2"/>
                </a:solidFill>
              </a:rPr>
              <a:t>and V2/V3 New Capabilities for </a:t>
            </a:r>
            <a:r>
              <a:rPr lang="en-US" sz="3200" dirty="0">
                <a:solidFill>
                  <a:schemeClr val="tx2"/>
                </a:solidFill>
              </a:rPr>
              <a:t>ACME-</a:t>
            </a:r>
            <a:r>
              <a:rPr lang="en-US" sz="3200" dirty="0" err="1">
                <a:solidFill>
                  <a:schemeClr val="tx2"/>
                </a:solidFill>
              </a:rPr>
              <a:t>atmos</a:t>
            </a:r>
            <a:endParaRPr lang="en-US" sz="3200" dirty="0">
              <a:solidFill>
                <a:schemeClr val="tx2"/>
              </a:solidFill>
            </a:endParaRPr>
          </a:p>
          <a:p>
            <a:pPr algn="ctr"/>
            <a:endParaRPr lang="en-US" sz="3200" dirty="0">
              <a:solidFill>
                <a:schemeClr val="tx2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029" y="3616431"/>
            <a:ext cx="9144000" cy="9714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D575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00" dirty="0">
                <a:solidFill>
                  <a:schemeClr val="tx1"/>
                </a:solidFill>
              </a:rPr>
              <a:t>Shaocheng Xie and Phil Rasch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Atmosphere Group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49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>
                <a:solidFill>
                  <a:srgbClr val="1F497D"/>
                </a:solidFill>
              </a:rPr>
              <a:t>ACME V2/V3 Overview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61908" y="771257"/>
            <a:ext cx="8633361" cy="51566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>
                  <a:lumMod val="75000"/>
                </a:srgbClr>
              </a:buClr>
              <a:buFont typeface="Arial"/>
              <a:buNone/>
            </a:pPr>
            <a:r>
              <a:rPr lang="en-US" sz="2000" b="1" dirty="0">
                <a:solidFill>
                  <a:prstClr val="black"/>
                </a:solidFill>
              </a:rPr>
              <a:t>V2:</a:t>
            </a:r>
          </a:p>
          <a:p>
            <a:pPr>
              <a:buClr>
                <a:srgbClr val="4F81BD">
                  <a:lumMod val="75000"/>
                </a:srgbClr>
              </a:buClr>
            </a:pPr>
            <a:r>
              <a:rPr lang="en-US" sz="2000" dirty="0">
                <a:solidFill>
                  <a:prstClr val="black"/>
                </a:solidFill>
              </a:rPr>
              <a:t>Emphasize on computational architecture and performance improvements</a:t>
            </a:r>
          </a:p>
          <a:p>
            <a:pPr>
              <a:buClr>
                <a:srgbClr val="4F81BD">
                  <a:lumMod val="75000"/>
                </a:srgbClr>
              </a:buClr>
            </a:pPr>
            <a:r>
              <a:rPr lang="en-US" sz="2000" dirty="0">
                <a:solidFill>
                  <a:prstClr val="black"/>
                </a:solidFill>
              </a:rPr>
              <a:t>Very limited new science development</a:t>
            </a:r>
          </a:p>
          <a:p>
            <a:pPr>
              <a:buClr>
                <a:srgbClr val="4F81BD">
                  <a:lumMod val="75000"/>
                </a:srgbClr>
              </a:buClr>
            </a:pPr>
            <a:r>
              <a:rPr lang="en-US" sz="2000" dirty="0">
                <a:solidFill>
                  <a:prstClr val="black"/>
                </a:solidFill>
              </a:rPr>
              <a:t>Timeline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prstClr val="black"/>
                </a:solidFill>
              </a:rPr>
              <a:t>01 Jun 2018 New feature freeze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prstClr val="black"/>
                </a:solidFill>
              </a:rPr>
              <a:t>01 Sep 2018 ACME v2.0-alpha   - all component-level functionality ready for coupled system testing and tuning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prstClr val="black"/>
                </a:solidFill>
              </a:rPr>
              <a:t>28 Feb 2019 ACME v2.0 (end of Y5Q1) 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prstClr val="black"/>
                </a:solidFill>
              </a:rPr>
              <a:t>01 Jun 2020 ACME V2 code release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Clr>
                <a:srgbClr val="4F81BD">
                  <a:lumMod val="75000"/>
                </a:srgbClr>
              </a:buClr>
              <a:buFont typeface="Arial"/>
              <a:buNone/>
            </a:pPr>
            <a:r>
              <a:rPr lang="en-US" sz="2000" b="1" dirty="0">
                <a:solidFill>
                  <a:prstClr val="black"/>
                </a:solidFill>
              </a:rPr>
              <a:t>V3:</a:t>
            </a:r>
          </a:p>
          <a:p>
            <a:pPr>
              <a:buClr>
                <a:srgbClr val="4F81BD">
                  <a:lumMod val="75000"/>
                </a:srgbClr>
              </a:buClr>
            </a:pPr>
            <a:r>
              <a:rPr lang="en-US" sz="2000" dirty="0">
                <a:solidFill>
                  <a:prstClr val="black"/>
                </a:solidFill>
              </a:rPr>
              <a:t>Developments driven by current V2 Science plan</a:t>
            </a:r>
          </a:p>
          <a:p>
            <a:pPr>
              <a:buClr>
                <a:srgbClr val="4F81BD">
                  <a:lumMod val="75000"/>
                </a:srgbClr>
              </a:buClr>
            </a:pPr>
            <a:r>
              <a:rPr lang="en-US" sz="2000" dirty="0">
                <a:solidFill>
                  <a:prstClr val="black"/>
                </a:solidFill>
              </a:rPr>
              <a:t>Feature freeze Dec. 1, 2020 (????)</a:t>
            </a:r>
          </a:p>
          <a:p>
            <a:pPr>
              <a:buClr>
                <a:srgbClr val="4F81BD">
                  <a:lumMod val="75000"/>
                </a:srgbClr>
              </a:buClr>
            </a:pPr>
            <a:endParaRPr lang="en-US" sz="2000" b="1" dirty="0">
              <a:solidFill>
                <a:prstClr val="black"/>
              </a:solidFill>
            </a:endParaRPr>
          </a:p>
          <a:p>
            <a:pPr marL="0" indent="0">
              <a:buClr>
                <a:srgbClr val="4F81BD">
                  <a:lumMod val="75000"/>
                </a:srgbClr>
              </a:buClr>
              <a:buFont typeface="Arial"/>
              <a:buNone/>
            </a:pPr>
            <a:r>
              <a:rPr lang="en-US" sz="2000" b="1" dirty="0">
                <a:solidFill>
                  <a:prstClr val="black"/>
                </a:solidFill>
              </a:rPr>
              <a:t>Budget Impact: </a:t>
            </a:r>
            <a:r>
              <a:rPr lang="en-US" sz="2000" i="1" dirty="0">
                <a:solidFill>
                  <a:prstClr val="black"/>
                </a:solidFill>
              </a:rPr>
              <a:t>the science and experiment plans need to be adjusted based on different funding scenarios - $10M, $15M, and $20M.</a:t>
            </a:r>
          </a:p>
          <a:p>
            <a:pPr marL="0" indent="0">
              <a:buClr>
                <a:srgbClr val="4F81BD">
                  <a:lumMod val="75000"/>
                </a:srgbClr>
              </a:buClr>
              <a:buFont typeface="Arial"/>
              <a:buNone/>
            </a:pP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8072" y="6301496"/>
            <a:ext cx="8729348" cy="41218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800" b="0" i="1" dirty="0">
                <a:solidFill>
                  <a:srgbClr val="1F497D"/>
                </a:solidFill>
              </a:rPr>
              <a:t>From ACME V2/V3 Plan</a:t>
            </a:r>
          </a:p>
        </p:txBody>
      </p:sp>
    </p:spTree>
    <p:extLst>
      <p:ext uri="{BB962C8B-B14F-4D97-AF65-F5344CB8AC3E}">
        <p14:creationId xmlns:p14="http://schemas.microsoft.com/office/powerpoint/2010/main" val="960821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>
                <a:solidFill>
                  <a:srgbClr val="1F497D"/>
                </a:solidFill>
              </a:rPr>
              <a:t>ACME V2 Science Questions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588950"/>
            <a:ext cx="9144000" cy="51566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>
                  <a:lumMod val="75000"/>
                </a:srgbClr>
              </a:buClr>
              <a:buFont typeface="Arial"/>
              <a:buNone/>
            </a:pPr>
            <a:endParaRPr lang="en-US" b="1" dirty="0">
              <a:solidFill>
                <a:prstClr val="black"/>
              </a:solidFill>
            </a:endParaRPr>
          </a:p>
          <a:p>
            <a:pPr>
              <a:buClr>
                <a:srgbClr val="4F81BD">
                  <a:lumMod val="75000"/>
                </a:srgbClr>
              </a:buClr>
            </a:pPr>
            <a:r>
              <a:rPr lang="en-US" dirty="0">
                <a:solidFill>
                  <a:prstClr val="black"/>
                </a:solidFill>
              </a:rPr>
              <a:t>ACME V2 – Arctic (collaborate w </a:t>
            </a:r>
            <a:r>
              <a:rPr lang="en-US" dirty="0" err="1">
                <a:solidFill>
                  <a:prstClr val="black"/>
                </a:solidFill>
              </a:rPr>
              <a:t>HiLAT</a:t>
            </a:r>
            <a:r>
              <a:rPr lang="en-US" dirty="0">
                <a:solidFill>
                  <a:prstClr val="black"/>
                </a:solidFill>
              </a:rPr>
              <a:t>/RASM/NGEE-Arctic?)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b="1" dirty="0">
                <a:solidFill>
                  <a:prstClr val="black"/>
                </a:solidFill>
              </a:rPr>
              <a:t>Water cycle</a:t>
            </a:r>
            <a:r>
              <a:rPr lang="en-US" sz="1800" dirty="0">
                <a:solidFill>
                  <a:prstClr val="black"/>
                </a:solidFill>
              </a:rPr>
              <a:t>: What controls extreme moisture transport to the Arctic and its impacts on seasonal melting of sea ice? How may sea ice and other high latitude changes influence extreme events worldwide?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b="1" dirty="0">
                <a:solidFill>
                  <a:prstClr val="white">
                    <a:lumMod val="50000"/>
                  </a:prstClr>
                </a:solidFill>
              </a:rPr>
              <a:t>Biogeochemistry: 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</a:rPr>
              <a:t>How does surface heterogeneity, including sea-ice, snowpack, permafrost, and vegetation cover interact with changes in seasonality of temperature and precipitation to influence biogeochemistry and ecosystems in the Arctic?</a:t>
            </a:r>
          </a:p>
          <a:p>
            <a:pPr>
              <a:buClr>
                <a:srgbClr val="4F81BD">
                  <a:lumMod val="75000"/>
                </a:srgbClr>
              </a:buClr>
            </a:pP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ACME V2 – Tropics (w/ NGEE-Tropics)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b="1" dirty="0">
                <a:solidFill>
                  <a:prstClr val="white">
                    <a:lumMod val="50000"/>
                  </a:prstClr>
                </a:solidFill>
              </a:rPr>
              <a:t>Water Cycle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</a:rPr>
              <a:t>: How does Amazon rainfall respond to GHG, aerosols, and LULCC in the future? How do soil-plant-atmosphere interactions influence water recycling in tropical forest and plant response to perturbations??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b="1" dirty="0">
                <a:solidFill>
                  <a:prstClr val="white">
                    <a:lumMod val="50000"/>
                  </a:prstClr>
                </a:solidFill>
              </a:rPr>
              <a:t>Biogeochemistry: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</a:rPr>
              <a:t> What are the relative influence of plant phenology and vegetation dynamics of tropical forests on carbon-climate feedbacks? 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endParaRPr lang="en-US" sz="1800" dirty="0">
              <a:solidFill>
                <a:prstClr val="black"/>
              </a:solidFill>
            </a:endParaRPr>
          </a:p>
          <a:p>
            <a:pPr>
              <a:buClr>
                <a:srgbClr val="4F81BD">
                  <a:lumMod val="75000"/>
                </a:srgbClr>
              </a:buClr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7157" y="5539514"/>
            <a:ext cx="8729348" cy="41218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800" b="0" i="1" dirty="0">
                <a:solidFill>
                  <a:srgbClr val="1F497D"/>
                </a:solidFill>
              </a:rPr>
              <a:t>From ACME V2/V3 Plan (</a:t>
            </a:r>
            <a:r>
              <a:rPr lang="en-US" sz="1800" b="0" i="1" dirty="0" smtClean="0">
                <a:solidFill>
                  <a:srgbClr val="1F497D"/>
                </a:solidFill>
              </a:rPr>
              <a:t>Leung </a:t>
            </a:r>
            <a:r>
              <a:rPr lang="en-US" sz="1800" b="0" i="1" dirty="0">
                <a:solidFill>
                  <a:srgbClr val="1F497D"/>
                </a:solidFill>
              </a:rPr>
              <a:t>et al. 2017) </a:t>
            </a:r>
          </a:p>
        </p:txBody>
      </p:sp>
    </p:spTree>
    <p:extLst>
      <p:ext uri="{BB962C8B-B14F-4D97-AF65-F5344CB8AC3E}">
        <p14:creationId xmlns:p14="http://schemas.microsoft.com/office/powerpoint/2010/main" val="2097614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>
                <a:solidFill>
                  <a:srgbClr val="1F497D"/>
                </a:solidFill>
              </a:rPr>
              <a:t>New Features for V2 </a:t>
            </a:r>
            <a:r>
              <a:rPr lang="en-US" dirty="0" err="1">
                <a:solidFill>
                  <a:srgbClr val="1F497D"/>
                </a:solidFill>
              </a:rPr>
              <a:t>Atmos</a:t>
            </a:r>
            <a:r>
              <a:rPr lang="en-US" dirty="0">
                <a:solidFill>
                  <a:srgbClr val="1F497D"/>
                </a:solidFill>
              </a:rPr>
              <a:t>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487349"/>
            <a:ext cx="8633361" cy="555422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>
                  <a:lumMod val="75000"/>
                </a:srgbClr>
              </a:buClr>
              <a:buFont typeface="Arial"/>
              <a:buNone/>
            </a:pPr>
            <a:endParaRPr lang="en-US" b="1" dirty="0">
              <a:solidFill>
                <a:prstClr val="black"/>
              </a:solidFill>
            </a:endParaRPr>
          </a:p>
          <a:p>
            <a:pPr>
              <a:buClr>
                <a:srgbClr val="4F81BD">
                  <a:lumMod val="75000"/>
                </a:srgbClr>
              </a:buClr>
            </a:pPr>
            <a:r>
              <a:rPr lang="en-US" sz="2000" b="1" dirty="0">
                <a:solidFill>
                  <a:prstClr val="black"/>
                </a:solidFill>
              </a:rPr>
              <a:t>RRM for Arctic </a:t>
            </a:r>
            <a:r>
              <a:rPr lang="en-US" sz="2000" b="1" strike="sngStrike" dirty="0">
                <a:solidFill>
                  <a:srgbClr val="1F497D"/>
                </a:solidFill>
              </a:rPr>
              <a:t>and Tropics </a:t>
            </a:r>
            <a:r>
              <a:rPr lang="en-US" sz="2000" b="1" dirty="0">
                <a:solidFill>
                  <a:prstClr val="black"/>
                </a:solidFill>
              </a:rPr>
              <a:t>(Erika Roesler)</a:t>
            </a:r>
            <a:endParaRPr lang="en-US" sz="2000" dirty="0">
              <a:solidFill>
                <a:prstClr val="black"/>
              </a:solidFill>
            </a:endParaRP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prstClr val="black"/>
                </a:solidFill>
              </a:rPr>
              <a:t>Create Arctic Grid, develop mapping files, topography, initial condition files, BC files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prstClr val="black"/>
                </a:solidFill>
              </a:rPr>
              <a:t>Perform superficial assessment of simulation fidelity for F2000 forcing</a:t>
            </a:r>
            <a:endParaRPr lang="en-US" dirty="0">
              <a:solidFill>
                <a:prstClr val="black"/>
              </a:solidFill>
            </a:endParaRPr>
          </a:p>
          <a:p>
            <a:pPr>
              <a:buClr>
                <a:srgbClr val="4F81BD">
                  <a:lumMod val="75000"/>
                </a:srgbClr>
              </a:buClr>
            </a:pPr>
            <a:r>
              <a:rPr lang="en-US" sz="2000" b="1" dirty="0">
                <a:solidFill>
                  <a:prstClr val="black"/>
                </a:solidFill>
              </a:rPr>
              <a:t>Potential new science </a:t>
            </a:r>
            <a:r>
              <a:rPr lang="en-US" sz="2000" b="1" dirty="0" smtClean="0">
                <a:solidFill>
                  <a:prstClr val="black"/>
                </a:solidFill>
              </a:rPr>
              <a:t>developments</a:t>
            </a:r>
            <a:endParaRPr lang="en-US" sz="1600" dirty="0" smtClean="0">
              <a:solidFill>
                <a:prstClr val="black"/>
              </a:solidFill>
            </a:endParaRP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BC/Dust in snow (</a:t>
            </a:r>
            <a:r>
              <a:rPr lang="en-US" sz="1600" dirty="0" err="1" smtClean="0">
                <a:solidFill>
                  <a:prstClr val="black"/>
                </a:solidFill>
              </a:rPr>
              <a:t>Hailong</a:t>
            </a:r>
            <a:r>
              <a:rPr lang="en-US" sz="1600" smtClean="0">
                <a:solidFill>
                  <a:prstClr val="black"/>
                </a:solidFill>
              </a:rPr>
              <a:t> Wang)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Ice </a:t>
            </a:r>
            <a:r>
              <a:rPr lang="en-US" sz="1600" dirty="0">
                <a:solidFill>
                  <a:prstClr val="black"/>
                </a:solidFill>
              </a:rPr>
              <a:t>nucleation – </a:t>
            </a:r>
            <a:r>
              <a:rPr lang="en-US" sz="1600" dirty="0">
                <a:solidFill>
                  <a:srgbClr val="FF0000"/>
                </a:solidFill>
              </a:rPr>
              <a:t>mixed-phase clouds</a:t>
            </a:r>
            <a:r>
              <a:rPr lang="en-US" sz="1600" dirty="0">
                <a:solidFill>
                  <a:prstClr val="black"/>
                </a:solidFill>
              </a:rPr>
              <a:t>, code is ready (</a:t>
            </a:r>
            <a:r>
              <a:rPr lang="en-US" sz="1600" b="1" dirty="0">
                <a:solidFill>
                  <a:prstClr val="black"/>
                </a:solidFill>
              </a:rPr>
              <a:t>Kai Zhang, </a:t>
            </a:r>
            <a:r>
              <a:rPr lang="en-US" sz="1600" b="1" dirty="0" err="1">
                <a:solidFill>
                  <a:prstClr val="black"/>
                </a:solidFill>
              </a:rPr>
              <a:t>Xiaohong</a:t>
            </a:r>
            <a:r>
              <a:rPr lang="en-US" sz="1600" b="1" dirty="0">
                <a:solidFill>
                  <a:prstClr val="black"/>
                </a:solidFill>
              </a:rPr>
              <a:t> Liu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prstClr val="black"/>
                </a:solidFill>
              </a:rPr>
              <a:t>Convective gustiness – </a:t>
            </a:r>
            <a:r>
              <a:rPr lang="en-US" sz="1600" dirty="0">
                <a:solidFill>
                  <a:srgbClr val="FF0000"/>
                </a:solidFill>
              </a:rPr>
              <a:t>tropical precipitation and variability</a:t>
            </a:r>
            <a:r>
              <a:rPr lang="en-US" sz="1600" dirty="0">
                <a:solidFill>
                  <a:prstClr val="black"/>
                </a:solidFill>
              </a:rPr>
              <a:t>, code in the V1 (</a:t>
            </a:r>
            <a:r>
              <a:rPr lang="en-US" sz="1600" b="1" dirty="0">
                <a:solidFill>
                  <a:prstClr val="black"/>
                </a:solidFill>
              </a:rPr>
              <a:t>Po-</a:t>
            </a:r>
            <a:r>
              <a:rPr lang="en-US" sz="1600" b="1" dirty="0" err="1">
                <a:solidFill>
                  <a:prstClr val="black"/>
                </a:solidFill>
              </a:rPr>
              <a:t>lun</a:t>
            </a:r>
            <a:r>
              <a:rPr lang="en-US" sz="1600" b="1" dirty="0">
                <a:solidFill>
                  <a:prstClr val="black"/>
                </a:solidFill>
              </a:rPr>
              <a:t> Ma, Rich Neale, Bryce </a:t>
            </a:r>
            <a:r>
              <a:rPr lang="en-US" sz="1600" b="1" dirty="0" err="1">
                <a:solidFill>
                  <a:prstClr val="black"/>
                </a:solidFill>
              </a:rPr>
              <a:t>Harrop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prstClr val="black"/>
                </a:solidFill>
              </a:rPr>
              <a:t>Improvements originally intended for V3 that appear to be ready early, be mature, that might benefit V2 science, e.g. 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400" dirty="0">
                <a:solidFill>
                  <a:srgbClr val="FF0000"/>
                </a:solidFill>
              </a:rPr>
              <a:t>Coupling ocean DMS and MOA emissions with the atmosphere </a:t>
            </a:r>
            <a:r>
              <a:rPr lang="en-US" sz="1400" dirty="0">
                <a:solidFill>
                  <a:prstClr val="black"/>
                </a:solidFill>
              </a:rPr>
              <a:t>(</a:t>
            </a:r>
            <a:r>
              <a:rPr lang="en-US" sz="1400" b="1" dirty="0">
                <a:solidFill>
                  <a:prstClr val="black"/>
                </a:solidFill>
              </a:rPr>
              <a:t>Susannah Burrows, Philip Cameron-smith</a:t>
            </a:r>
            <a:r>
              <a:rPr lang="en-US" sz="1400" dirty="0">
                <a:solidFill>
                  <a:prstClr val="black"/>
                </a:solidFill>
              </a:rPr>
              <a:t>)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600" dirty="0">
                <a:solidFill>
                  <a:prstClr val="black"/>
                </a:solidFill>
              </a:rPr>
              <a:t>Skewness treatment in CLUBB to improve </a:t>
            </a:r>
            <a:r>
              <a:rPr lang="en-US" sz="1600" dirty="0">
                <a:solidFill>
                  <a:srgbClr val="FF0000"/>
                </a:solidFill>
              </a:rPr>
              <a:t>trade-cu to </a:t>
            </a:r>
            <a:r>
              <a:rPr lang="en-US" sz="1600" dirty="0" err="1">
                <a:solidFill>
                  <a:srgbClr val="FF0000"/>
                </a:solidFill>
              </a:rPr>
              <a:t>strato</a:t>
            </a:r>
            <a:r>
              <a:rPr lang="en-US" sz="1600" dirty="0">
                <a:solidFill>
                  <a:srgbClr val="FF0000"/>
                </a:solidFill>
              </a:rPr>
              <a:t>-cu transition </a:t>
            </a:r>
            <a:r>
              <a:rPr lang="en-US" sz="1600" dirty="0">
                <a:solidFill>
                  <a:prstClr val="black"/>
                </a:solidFill>
              </a:rPr>
              <a:t>(</a:t>
            </a:r>
            <a:r>
              <a:rPr lang="en-US" sz="1600" b="1" dirty="0">
                <a:solidFill>
                  <a:prstClr val="black"/>
                </a:solidFill>
              </a:rPr>
              <a:t>Po-</a:t>
            </a:r>
            <a:r>
              <a:rPr lang="en-US" sz="1600" b="1" dirty="0" err="1">
                <a:solidFill>
                  <a:prstClr val="black"/>
                </a:solidFill>
              </a:rPr>
              <a:t>Lun</a:t>
            </a:r>
            <a:r>
              <a:rPr lang="en-US" sz="1600" b="1" dirty="0">
                <a:solidFill>
                  <a:prstClr val="black"/>
                </a:solidFill>
              </a:rPr>
              <a:t> Ma, Vince Larson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</a:p>
          <a:p>
            <a:pPr>
              <a:buClr>
                <a:srgbClr val="4F81BD">
                  <a:lumMod val="75000"/>
                </a:srgbClr>
              </a:buClr>
            </a:pPr>
            <a:r>
              <a:rPr lang="en-US" sz="2000" b="1" dirty="0">
                <a:solidFill>
                  <a:prstClr val="black"/>
                </a:solidFill>
              </a:rPr>
              <a:t>Diagnostics for Arctic </a:t>
            </a:r>
            <a:r>
              <a:rPr lang="en-US" sz="2000" b="1" strike="sngStrike" dirty="0">
                <a:solidFill>
                  <a:srgbClr val="1F497D"/>
                </a:solidFill>
              </a:rPr>
              <a:t>and Tropics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b="1" dirty="0">
                <a:solidFill>
                  <a:prstClr val="black"/>
                </a:solidFill>
              </a:rPr>
              <a:t>Tier 1b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600" b="1" dirty="0">
                <a:solidFill>
                  <a:prstClr val="black"/>
                </a:solidFill>
              </a:rPr>
              <a:t>Other unique diagnostics specifically relevant to the Arctic and Tropics science questions</a:t>
            </a:r>
            <a:endParaRPr lang="en-US" sz="1600" dirty="0">
              <a:solidFill>
                <a:prstClr val="black"/>
              </a:solidFill>
            </a:endParaRPr>
          </a:p>
          <a:p>
            <a:pPr marL="914400" lvl="2" indent="0">
              <a:buClr>
                <a:srgbClr val="4F81BD">
                  <a:lumMod val="75000"/>
                </a:srgbClr>
              </a:buClr>
              <a:buFont typeface="Arial"/>
              <a:buNone/>
            </a:pPr>
            <a:endParaRPr lang="en-US" dirty="0">
              <a:solidFill>
                <a:prstClr val="black"/>
              </a:solidFill>
            </a:endParaRPr>
          </a:p>
          <a:p>
            <a:pPr lvl="1">
              <a:buClr>
                <a:srgbClr val="4F81BD">
                  <a:lumMod val="75000"/>
                </a:srgbClr>
              </a:buClr>
            </a:pPr>
            <a:endParaRPr lang="en-US" sz="1800" dirty="0">
              <a:solidFill>
                <a:prstClr val="black"/>
              </a:solidFill>
            </a:endParaRPr>
          </a:p>
          <a:p>
            <a:pPr lvl="1">
              <a:buClr>
                <a:srgbClr val="4F81BD">
                  <a:lumMod val="75000"/>
                </a:srgbClr>
              </a:buClr>
            </a:pPr>
            <a:endParaRPr lang="en-US" sz="1800" dirty="0">
              <a:solidFill>
                <a:prstClr val="black"/>
              </a:solidFill>
            </a:endParaRPr>
          </a:p>
          <a:p>
            <a:pPr marL="457200" lvl="1" indent="0">
              <a:buClr>
                <a:srgbClr val="4F81BD">
                  <a:lumMod val="75000"/>
                </a:srgbClr>
              </a:buClr>
              <a:buFont typeface="Arial"/>
              <a:buNone/>
            </a:pPr>
            <a:endParaRPr lang="en-US" sz="1800" dirty="0">
              <a:solidFill>
                <a:prstClr val="black"/>
              </a:solidFill>
            </a:endParaRPr>
          </a:p>
          <a:p>
            <a:pPr>
              <a:buClr>
                <a:srgbClr val="4F81BD">
                  <a:lumMod val="75000"/>
                </a:srgbClr>
              </a:buClr>
            </a:pPr>
            <a:r>
              <a:rPr lang="en-US" b="1" dirty="0">
                <a:solidFill>
                  <a:prstClr val="black"/>
                </a:solidFill>
              </a:rPr>
              <a:t>ACME V2 – Tropics (w/ NGEE-Tropics)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b="1" dirty="0">
                <a:solidFill>
                  <a:prstClr val="black"/>
                </a:solidFill>
              </a:rPr>
              <a:t>Water Cycle</a:t>
            </a:r>
            <a:r>
              <a:rPr lang="en-US" sz="1800" dirty="0">
                <a:solidFill>
                  <a:prstClr val="black"/>
                </a:solidFill>
              </a:rPr>
              <a:t>: How does Amazon rainfall respond to GHG, aerosols, and LULCC in the future? How do soil-plant-atmosphere interactions influence water recycling in tropical forest and plant response to perturbations??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b="1" dirty="0">
                <a:solidFill>
                  <a:prstClr val="black"/>
                </a:solidFill>
              </a:rPr>
              <a:t>Biogeochemistry:</a:t>
            </a:r>
            <a:r>
              <a:rPr lang="en-US" sz="1800" dirty="0">
                <a:solidFill>
                  <a:prstClr val="black"/>
                </a:solidFill>
              </a:rPr>
              <a:t> What are the relative influence of plant phenology and vegetation dynamics of tropical forests on carbon-climate feedbacks? 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endParaRPr lang="en-US" sz="1800" dirty="0">
              <a:solidFill>
                <a:prstClr val="black"/>
              </a:solidFill>
            </a:endParaRPr>
          </a:p>
          <a:p>
            <a:pPr>
              <a:buClr>
                <a:srgbClr val="4F81BD">
                  <a:lumMod val="75000"/>
                </a:srgbClr>
              </a:buClr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35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>
                <a:solidFill>
                  <a:srgbClr val="1F497D"/>
                </a:solidFill>
              </a:rPr>
              <a:t>RRM-Arctic</a:t>
            </a:r>
          </a:p>
        </p:txBody>
      </p:sp>
      <p:pic>
        <p:nvPicPr>
          <p:cNvPr id="1026" name="Picture 2" descr="ttps://media-api.atlassian.io/file/84b9e793-bf82-43c1-b676-6be24369f289/image?token=eyJhbGciOiJIUzI1NiJ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262" y="3149598"/>
            <a:ext cx="2751367" cy="265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rcticstormtrackx4v1.g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8" y="2164873"/>
            <a:ext cx="5557555" cy="28012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98056" y="986319"/>
            <a:ext cx="6734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An Arctic Grid for ACME with Storm Tracks v3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Number of Elements:  21,895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Resolution:  1 degree (low res) → 1/4 degree (high res)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5595425"/>
            <a:ext cx="5762374" cy="41218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800" b="0" i="1" dirty="0" smtClean="0">
                <a:solidFill>
                  <a:srgbClr val="1F497D"/>
                </a:solidFill>
              </a:rPr>
              <a:t>Erika </a:t>
            </a:r>
            <a:r>
              <a:rPr lang="en-US" sz="1800" b="0" i="1" dirty="0" err="1" smtClean="0">
                <a:solidFill>
                  <a:srgbClr val="1F497D"/>
                </a:solidFill>
              </a:rPr>
              <a:t>Roesler</a:t>
            </a:r>
            <a:r>
              <a:rPr lang="en-US" sz="1800" b="0" i="1" dirty="0" smtClean="0">
                <a:solidFill>
                  <a:srgbClr val="1F497D"/>
                </a:solidFill>
              </a:rPr>
              <a:t> </a:t>
            </a:r>
            <a:endParaRPr lang="en-US" sz="1800" b="0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62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>
                <a:solidFill>
                  <a:srgbClr val="1F497D"/>
                </a:solidFill>
              </a:rPr>
              <a:t>Arctic Mixed-phase Clouds Simulated with A New IN Scheme </a:t>
            </a:r>
          </a:p>
        </p:txBody>
      </p:sp>
      <p:sp>
        <p:nvSpPr>
          <p:cNvPr id="7" name="AutoShape 8" descr="rcticstormtrackx4v1.g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1371600"/>
            <a:ext cx="8652043" cy="4711148"/>
            <a:chOff x="894946" y="609600"/>
            <a:chExt cx="8249054" cy="6248400"/>
          </a:xfrm>
        </p:grpSpPr>
        <p:sp>
          <p:nvSpPr>
            <p:cNvPr id="6" name="文本框 5"/>
            <p:cNvSpPr txBox="1"/>
            <p:nvPr/>
          </p:nvSpPr>
          <p:spPr>
            <a:xfrm>
              <a:off x="894946" y="609600"/>
              <a:ext cx="824905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600" b="1" dirty="0" smtClean="0">
                  <a:solidFill>
                    <a:prstClr val="black"/>
                  </a:solidFill>
                </a:rPr>
                <a:t>ACME global testing with three ice nucleation schemes: Classical Nucleation theory (CNT, Wang et </a:t>
              </a:r>
              <a:r>
                <a:rPr lang="en-US" altLang="zh-CN" sz="1600" b="1" dirty="0">
                  <a:solidFill>
                    <a:prstClr val="black"/>
                  </a:solidFill>
                </a:rPr>
                <a:t>al. </a:t>
              </a:r>
              <a:r>
                <a:rPr lang="en-US" altLang="zh-CN" sz="1600" b="1" dirty="0" smtClean="0">
                  <a:solidFill>
                    <a:prstClr val="black"/>
                  </a:solidFill>
                </a:rPr>
                <a:t>2014)</a:t>
              </a:r>
              <a:r>
                <a:rPr lang="en-US" altLang="zh-CN" sz="1600" b="1" dirty="0">
                  <a:solidFill>
                    <a:prstClr val="black"/>
                  </a:solidFill>
                </a:rPr>
                <a:t>; </a:t>
              </a:r>
              <a:r>
                <a:rPr lang="en-US" altLang="zh-CN" sz="1600" b="1" dirty="0" err="1">
                  <a:solidFill>
                    <a:prstClr val="black"/>
                  </a:solidFill>
                </a:rPr>
                <a:t>Niemand</a:t>
              </a:r>
              <a:r>
                <a:rPr lang="en-US" altLang="zh-CN" sz="1600" b="1" dirty="0">
                  <a:solidFill>
                    <a:prstClr val="black"/>
                  </a:solidFill>
                </a:rPr>
                <a:t> et al</a:t>
              </a:r>
              <a:r>
                <a:rPr lang="en-US" altLang="zh-CN" sz="1600" b="1" dirty="0" smtClean="0">
                  <a:solidFill>
                    <a:prstClr val="black"/>
                  </a:solidFill>
                </a:rPr>
                <a:t>. </a:t>
              </a:r>
              <a:r>
                <a:rPr lang="en-US" altLang="zh-CN" sz="1600" b="1" dirty="0">
                  <a:solidFill>
                    <a:prstClr val="black"/>
                  </a:solidFill>
                </a:rPr>
                <a:t>(2012); </a:t>
              </a:r>
              <a:r>
                <a:rPr lang="en-US" altLang="zh-CN" sz="1600" b="1" dirty="0" err="1">
                  <a:solidFill>
                    <a:prstClr val="black"/>
                  </a:solidFill>
                </a:rPr>
                <a:t>DeMott</a:t>
              </a:r>
              <a:r>
                <a:rPr lang="en-US" altLang="zh-CN" sz="1600" b="1" dirty="0">
                  <a:solidFill>
                    <a:prstClr val="black"/>
                  </a:solidFill>
                </a:rPr>
                <a:t> et al</a:t>
              </a:r>
              <a:r>
                <a:rPr lang="en-US" altLang="zh-CN" sz="1600" b="1" dirty="0" smtClean="0">
                  <a:solidFill>
                    <a:prstClr val="black"/>
                  </a:solidFill>
                </a:rPr>
                <a:t>. </a:t>
              </a:r>
              <a:r>
                <a:rPr lang="en-US" altLang="zh-CN" sz="1600" b="1" dirty="0">
                  <a:solidFill>
                    <a:prstClr val="black"/>
                  </a:solidFill>
                </a:rPr>
                <a:t>(2015</a:t>
              </a:r>
              <a:r>
                <a:rPr lang="en-US" altLang="zh-CN" sz="1600" b="1" dirty="0" smtClean="0">
                  <a:solidFill>
                    <a:prstClr val="black"/>
                  </a:solidFill>
                </a:rPr>
                <a:t>)</a:t>
              </a:r>
              <a:endParaRPr lang="zh-CN" alt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4400" y="1981200"/>
              <a:ext cx="990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CNT</a:t>
              </a:r>
            </a:p>
            <a:p>
              <a:r>
                <a:rPr lang="en-US" sz="1600" b="1" dirty="0" smtClean="0">
                  <a:solidFill>
                    <a:prstClr val="black"/>
                  </a:solidFill>
                </a:rPr>
                <a:t>(default)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14400" y="3657600"/>
              <a:ext cx="1219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prstClr val="black"/>
                  </a:solidFill>
                </a:rPr>
                <a:t>Niemand</a:t>
              </a:r>
              <a:r>
                <a:rPr lang="en-US" sz="1600" b="1" dirty="0" smtClean="0">
                  <a:solidFill>
                    <a:prstClr val="black"/>
                  </a:solidFill>
                </a:rPr>
                <a:t> -CNT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4400" y="5638800"/>
              <a:ext cx="1295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prstClr val="black"/>
                  </a:solidFill>
                </a:rPr>
                <a:t>DeMott</a:t>
              </a:r>
              <a:r>
                <a:rPr lang="en-US" sz="1600" b="1" dirty="0" smtClean="0">
                  <a:solidFill>
                    <a:prstClr val="black"/>
                  </a:solidFill>
                </a:rPr>
                <a:t> - CNT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pic>
          <p:nvPicPr>
            <p:cNvPr id="12" name="Picture 11" descr="LWP_IWP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447800"/>
              <a:ext cx="6477000" cy="5410200"/>
            </a:xfrm>
            <a:prstGeom prst="rect">
              <a:avLst/>
            </a:prstGeom>
          </p:spPr>
        </p:pic>
        <p:sp>
          <p:nvSpPr>
            <p:cNvPr id="13" name="文本框 4"/>
            <p:cNvSpPr txBox="1"/>
            <p:nvPr/>
          </p:nvSpPr>
          <p:spPr>
            <a:xfrm>
              <a:off x="3505200" y="1295400"/>
              <a:ext cx="914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prstClr val="black"/>
                  </a:solidFill>
                </a:rPr>
                <a:t>LWP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14" name="文本框 4"/>
            <p:cNvSpPr txBox="1"/>
            <p:nvPr/>
          </p:nvSpPr>
          <p:spPr>
            <a:xfrm>
              <a:off x="6705600" y="12192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0000"/>
                  </a:solidFill>
                </a:rPr>
                <a:t>IWP</a:t>
              </a:r>
              <a:endParaRPr lang="zh-CN" altLang="en-US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950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>
                <a:solidFill>
                  <a:srgbClr val="1F497D"/>
                </a:solidFill>
              </a:rPr>
              <a:t>Arctic Mixed-phase Clouds Simulated with A New IN Scheme </a:t>
            </a:r>
          </a:p>
        </p:txBody>
      </p:sp>
      <p:sp>
        <p:nvSpPr>
          <p:cNvPr id="7" name="AutoShape 8" descr="rcticstormtrackx4v1.g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94530" y="1371601"/>
            <a:ext cx="8249054" cy="4512365"/>
            <a:chOff x="894946" y="609600"/>
            <a:chExt cx="8249054" cy="6248400"/>
          </a:xfrm>
        </p:grpSpPr>
        <p:sp>
          <p:nvSpPr>
            <p:cNvPr id="16" name="文本框 5"/>
            <p:cNvSpPr txBox="1"/>
            <p:nvPr/>
          </p:nvSpPr>
          <p:spPr>
            <a:xfrm>
              <a:off x="894946" y="609600"/>
              <a:ext cx="824905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600" b="1" dirty="0" smtClean="0">
                  <a:solidFill>
                    <a:prstClr val="black"/>
                  </a:solidFill>
                </a:rPr>
                <a:t>ACME global testing with three ice nucleation schemes: Classical Nucleation theory (CNT, Wang et </a:t>
              </a:r>
              <a:r>
                <a:rPr lang="en-US" altLang="zh-CN" sz="1600" b="1" dirty="0">
                  <a:solidFill>
                    <a:prstClr val="black"/>
                  </a:solidFill>
                </a:rPr>
                <a:t>al. </a:t>
              </a:r>
              <a:r>
                <a:rPr lang="en-US" altLang="zh-CN" sz="1600" b="1" dirty="0" smtClean="0">
                  <a:solidFill>
                    <a:prstClr val="black"/>
                  </a:solidFill>
                </a:rPr>
                <a:t>2014)</a:t>
              </a:r>
              <a:r>
                <a:rPr lang="en-US" altLang="zh-CN" sz="1600" b="1" dirty="0">
                  <a:solidFill>
                    <a:prstClr val="black"/>
                  </a:solidFill>
                </a:rPr>
                <a:t>; </a:t>
              </a:r>
              <a:r>
                <a:rPr lang="en-US" altLang="zh-CN" sz="1600" b="1" dirty="0" err="1">
                  <a:solidFill>
                    <a:prstClr val="black"/>
                  </a:solidFill>
                </a:rPr>
                <a:t>Niemand</a:t>
              </a:r>
              <a:r>
                <a:rPr lang="en-US" altLang="zh-CN" sz="1600" b="1" dirty="0">
                  <a:solidFill>
                    <a:prstClr val="black"/>
                  </a:solidFill>
                </a:rPr>
                <a:t> et al</a:t>
              </a:r>
              <a:r>
                <a:rPr lang="en-US" altLang="zh-CN" sz="1600" b="1" dirty="0" smtClean="0">
                  <a:solidFill>
                    <a:prstClr val="black"/>
                  </a:solidFill>
                </a:rPr>
                <a:t>. </a:t>
              </a:r>
              <a:r>
                <a:rPr lang="en-US" altLang="zh-CN" sz="1600" b="1" dirty="0">
                  <a:solidFill>
                    <a:prstClr val="black"/>
                  </a:solidFill>
                </a:rPr>
                <a:t>(2012); </a:t>
              </a:r>
              <a:r>
                <a:rPr lang="en-US" altLang="zh-CN" sz="1600" b="1" dirty="0" err="1">
                  <a:solidFill>
                    <a:prstClr val="black"/>
                  </a:solidFill>
                </a:rPr>
                <a:t>DeMott</a:t>
              </a:r>
              <a:r>
                <a:rPr lang="en-US" altLang="zh-CN" sz="1600" b="1" dirty="0">
                  <a:solidFill>
                    <a:prstClr val="black"/>
                  </a:solidFill>
                </a:rPr>
                <a:t> et al</a:t>
              </a:r>
              <a:r>
                <a:rPr lang="en-US" altLang="zh-CN" sz="1600" b="1" dirty="0" smtClean="0">
                  <a:solidFill>
                    <a:prstClr val="black"/>
                  </a:solidFill>
                </a:rPr>
                <a:t>. </a:t>
              </a:r>
              <a:r>
                <a:rPr lang="en-US" altLang="zh-CN" sz="1600" b="1" dirty="0">
                  <a:solidFill>
                    <a:prstClr val="black"/>
                  </a:solidFill>
                </a:rPr>
                <a:t>(2015</a:t>
              </a:r>
              <a:r>
                <a:rPr lang="en-US" altLang="zh-CN" sz="1600" b="1" dirty="0" smtClean="0">
                  <a:solidFill>
                    <a:prstClr val="black"/>
                  </a:solidFill>
                </a:rPr>
                <a:t>)</a:t>
              </a:r>
              <a:endParaRPr lang="zh-CN" altLang="en-US" sz="1600" b="1" dirty="0">
                <a:solidFill>
                  <a:prstClr val="black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057400" y="1600200"/>
              <a:ext cx="6011333" cy="5257800"/>
              <a:chOff x="0" y="0"/>
              <a:chExt cx="6858000" cy="6858000"/>
            </a:xfrm>
          </p:grpSpPr>
          <p:pic>
            <p:nvPicPr>
              <p:cNvPr id="22" name="Picture 21" descr="IWC_CXS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6858000" cy="6858000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2269067" y="753533"/>
                <a:ext cx="1041400" cy="1405467"/>
              </a:xfrm>
              <a:prstGeom prst="rect">
                <a:avLst/>
              </a:prstGeom>
              <a:noFill/>
              <a:ln w="19050" cmpd="sng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269067" y="3877733"/>
                <a:ext cx="1041400" cy="1405467"/>
              </a:xfrm>
              <a:prstGeom prst="rect">
                <a:avLst/>
              </a:prstGeom>
              <a:noFill/>
              <a:ln w="19050" cmpd="sng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604934" y="753533"/>
                <a:ext cx="1041400" cy="1405467"/>
              </a:xfrm>
              <a:prstGeom prst="rect">
                <a:avLst/>
              </a:prstGeom>
              <a:noFill/>
              <a:ln w="19050" cmpd="sng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8" name="文本框 4"/>
            <p:cNvSpPr txBox="1"/>
            <p:nvPr/>
          </p:nvSpPr>
          <p:spPr>
            <a:xfrm>
              <a:off x="5715000" y="4953000"/>
              <a:ext cx="2819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0000"/>
                  </a:solidFill>
                </a:rPr>
                <a:t>Cloud Ice Water Content </a:t>
              </a:r>
              <a:endParaRPr lang="zh-CN" alt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24600" y="129540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prstClr val="black"/>
                  </a:solidFill>
                </a:rPr>
                <a:t>Niemand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90600" y="1524000"/>
              <a:ext cx="11430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</a:rPr>
                <a:t>CNT (default)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90600" y="396240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solidFill>
                    <a:prstClr val="black"/>
                  </a:solidFill>
                </a:rPr>
                <a:t>DeMott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706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0302" y="188145"/>
            <a:ext cx="8390965" cy="738664"/>
          </a:xfrm>
        </p:spPr>
        <p:txBody>
          <a:bodyPr/>
          <a:lstStyle/>
          <a:p>
            <a:r>
              <a:rPr lang="en-US" sz="2400" dirty="0"/>
              <a:t>Substantial impact of light-absorbing </a:t>
            </a:r>
            <a:r>
              <a:rPr lang="en-US" sz="2400" dirty="0" smtClean="0"/>
              <a:t>particles (LAPs) in </a:t>
            </a:r>
            <a:r>
              <a:rPr lang="en-US" sz="2400" dirty="0"/>
              <a:t>snow/ice on </a:t>
            </a:r>
            <a:r>
              <a:rPr lang="en-US" sz="2400" dirty="0" smtClean="0"/>
              <a:t>radiation, temperature and water cycle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7031719" y="6438374"/>
            <a:ext cx="2112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prstClr val="black"/>
                </a:solidFill>
                <a:latin typeface="Optima" charset="0"/>
                <a:ea typeface="Optima" charset="0"/>
                <a:cs typeface="Optima" charset="0"/>
              </a:rPr>
              <a:t>Wang et al. (in preparation)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3" y="982373"/>
            <a:ext cx="5876139" cy="2632819"/>
            <a:chOff x="2353" y="982373"/>
            <a:chExt cx="5876139" cy="2632819"/>
          </a:xfrm>
        </p:grpSpPr>
        <p:sp>
          <p:nvSpPr>
            <p:cNvPr id="36" name="TextBox 35"/>
            <p:cNvSpPr txBox="1"/>
            <p:nvPr/>
          </p:nvSpPr>
          <p:spPr>
            <a:xfrm>
              <a:off x="11951" y="982373"/>
              <a:ext cx="31877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432FF"/>
                  </a:solidFill>
                  <a:latin typeface="Arial"/>
                  <a:cs typeface="Arial"/>
                </a:rPr>
                <a:t>Increase in annual FSNS (W </a:t>
              </a:r>
              <a:r>
                <a:rPr lang="en-US" sz="1600" dirty="0">
                  <a:solidFill>
                    <a:srgbClr val="0432FF"/>
                  </a:solidFill>
                  <a:latin typeface="Arial"/>
                  <a:cs typeface="Arial"/>
                </a:rPr>
                <a:t>m</a:t>
              </a:r>
              <a:r>
                <a:rPr lang="en-US" sz="1600" baseline="30000" dirty="0">
                  <a:solidFill>
                    <a:srgbClr val="0432FF"/>
                  </a:solidFill>
                  <a:latin typeface="Arial"/>
                  <a:cs typeface="Arial"/>
                </a:rPr>
                <a:t>-2</a:t>
              </a:r>
              <a:r>
                <a:rPr lang="en-US" sz="1600" dirty="0">
                  <a:solidFill>
                    <a:srgbClr val="0432FF"/>
                  </a:solidFill>
                  <a:latin typeface="Arial"/>
                  <a:cs typeface="Arial"/>
                </a:rPr>
                <a:t>)</a:t>
              </a:r>
              <a:endParaRPr lang="en-US" sz="1600" i="1" dirty="0">
                <a:solidFill>
                  <a:srgbClr val="0432FF"/>
                </a:solidFill>
                <a:latin typeface="Arial"/>
                <a:cs typeface="Arial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t="7464"/>
            <a:stretch/>
          </p:blipFill>
          <p:spPr>
            <a:xfrm>
              <a:off x="2353" y="1338116"/>
              <a:ext cx="2969859" cy="227707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322334" y="1138176"/>
              <a:ext cx="25561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Arial"/>
                  <a:cs typeface="Arial"/>
                </a:rPr>
                <a:t>Left: Arctic/global mean is 1.3 and 0.3 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cs typeface="Arial"/>
                </a:rPr>
                <a:t>W </a:t>
              </a:r>
              <a:r>
                <a:rPr lang="en-US" sz="1600" dirty="0" smtClean="0">
                  <a:solidFill>
                    <a:prstClr val="black"/>
                  </a:solidFill>
                  <a:latin typeface="Arial"/>
                  <a:cs typeface="Arial"/>
                </a:rPr>
                <a:t>m</a:t>
              </a:r>
              <a:r>
                <a:rPr lang="en-US" sz="1600" baseline="30000" dirty="0" smtClean="0">
                  <a:solidFill>
                    <a:prstClr val="black"/>
                  </a:solidFill>
                  <a:latin typeface="Arial"/>
                  <a:cs typeface="Arial"/>
                </a:rPr>
                <a:t>-2</a:t>
              </a:r>
              <a:r>
                <a:rPr lang="en-US" sz="1600" dirty="0" smtClean="0">
                  <a:solidFill>
                    <a:prstClr val="black"/>
                  </a:solidFill>
                  <a:latin typeface="Arial"/>
                  <a:cs typeface="Arial"/>
                </a:rPr>
                <a:t>, respectively; 40% from new treatments</a:t>
              </a:r>
              <a:endParaRPr lang="en-US" sz="1600" i="1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3830" y="983755"/>
              <a:ext cx="3074193" cy="2631437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22334" y="982373"/>
            <a:ext cx="5747747" cy="2620705"/>
            <a:chOff x="667341" y="982373"/>
            <a:chExt cx="5747747" cy="262070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/>
            <a:srcRect t="8007"/>
            <a:stretch/>
          </p:blipFill>
          <p:spPr>
            <a:xfrm>
              <a:off x="3554216" y="1392530"/>
              <a:ext cx="2815559" cy="216675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633538" y="982373"/>
              <a:ext cx="25672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432FF"/>
                  </a:solidFill>
                  <a:latin typeface="Arial"/>
                  <a:cs typeface="Arial"/>
                </a:rPr>
                <a:t>I</a:t>
              </a:r>
              <a:r>
                <a:rPr lang="en-US" sz="1600" dirty="0" smtClean="0">
                  <a:solidFill>
                    <a:srgbClr val="0432FF"/>
                  </a:solidFill>
                  <a:latin typeface="Arial"/>
                  <a:cs typeface="Arial"/>
                </a:rPr>
                <a:t>ncrease in 2-m air T(k)</a:t>
              </a:r>
              <a:endParaRPr lang="en-US" sz="1600" i="1" dirty="0">
                <a:solidFill>
                  <a:srgbClr val="0432FF"/>
                </a:solidFill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7341" y="2482061"/>
              <a:ext cx="253675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Arial"/>
                  <a:cs typeface="Arial"/>
                </a:rPr>
                <a:t>Right: Arctic/global mean is 0.18 and 0.05 K, respectively; 50% from new treatments</a:t>
              </a:r>
              <a:endParaRPr lang="en-US" sz="1600" i="1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54215" y="983755"/>
              <a:ext cx="2860873" cy="261932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3778402"/>
            <a:ext cx="9587557" cy="3079598"/>
            <a:chOff x="0" y="3778402"/>
            <a:chExt cx="9587557" cy="3079598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3778402"/>
              <a:ext cx="9587557" cy="2482526"/>
              <a:chOff x="0" y="3778402"/>
              <a:chExt cx="9587557" cy="248252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0" y="3778402"/>
                <a:ext cx="9587557" cy="2482526"/>
                <a:chOff x="157199" y="1179542"/>
                <a:chExt cx="9587557" cy="2482526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157199" y="1179542"/>
                  <a:ext cx="306253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0432FF"/>
                      </a:solidFill>
                      <a:latin typeface="Arial"/>
                      <a:cs typeface="Arial"/>
                    </a:rPr>
                    <a:t>Annual moisture </a:t>
                  </a:r>
                  <a:r>
                    <a:rPr lang="en-US" sz="1600" dirty="0">
                      <a:solidFill>
                        <a:srgbClr val="0432FF"/>
                      </a:solidFill>
                      <a:latin typeface="Arial"/>
                      <a:cs typeface="Arial"/>
                    </a:rPr>
                    <a:t>flux (W m</a:t>
                  </a:r>
                  <a:r>
                    <a:rPr lang="en-US" sz="1600" baseline="30000" dirty="0">
                      <a:solidFill>
                        <a:srgbClr val="0432FF"/>
                      </a:solidFill>
                      <a:latin typeface="Arial"/>
                      <a:cs typeface="Arial"/>
                    </a:rPr>
                    <a:t>-2</a:t>
                  </a:r>
                  <a:r>
                    <a:rPr lang="en-US" sz="1600" dirty="0">
                      <a:solidFill>
                        <a:srgbClr val="0432FF"/>
                      </a:solidFill>
                      <a:latin typeface="Arial"/>
                      <a:cs typeface="Arial"/>
                    </a:rPr>
                    <a:t>)</a:t>
                  </a:r>
                  <a:endParaRPr lang="en-US" sz="1600" i="1" dirty="0">
                    <a:solidFill>
                      <a:srgbClr val="0432FF"/>
                    </a:solidFill>
                    <a:latin typeface="Arial"/>
                    <a:cs typeface="Arial"/>
                  </a:endParaRPr>
                </a:p>
              </p:txBody>
            </p:sp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5997"/>
                <a:stretch/>
              </p:blipFill>
              <p:spPr>
                <a:xfrm>
                  <a:off x="191029" y="1439922"/>
                  <a:ext cx="2817422" cy="2179899"/>
                </a:xfrm>
                <a:prstGeom prst="rect">
                  <a:avLst/>
                </a:prstGeom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6843"/>
                <a:stretch/>
              </p:blipFill>
              <p:spPr>
                <a:xfrm>
                  <a:off x="3135721" y="1457322"/>
                  <a:ext cx="2737116" cy="2129779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7"/>
                <a:srcRect t="6021"/>
                <a:stretch/>
              </p:blipFill>
              <p:spPr>
                <a:xfrm>
                  <a:off x="6118141" y="1443033"/>
                  <a:ext cx="2814641" cy="2219035"/>
                </a:xfrm>
                <a:prstGeom prst="rect">
                  <a:avLst/>
                </a:prstGeom>
              </p:spPr>
            </p:pic>
            <p:sp>
              <p:nvSpPr>
                <p:cNvPr id="41" name="TextBox 40"/>
                <p:cNvSpPr txBox="1"/>
                <p:nvPr/>
              </p:nvSpPr>
              <p:spPr>
                <a:xfrm>
                  <a:off x="3347002" y="1184211"/>
                  <a:ext cx="297817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0432FF"/>
                      </a:solidFill>
                      <a:latin typeface="Arial"/>
                      <a:cs typeface="Arial"/>
                    </a:rPr>
                    <a:t>Annual SWE on ice  (mm)</a:t>
                  </a:r>
                  <a:endParaRPr lang="en-US" sz="1600" i="1" dirty="0">
                    <a:solidFill>
                      <a:srgbClr val="0432FF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6219551" y="1179542"/>
                  <a:ext cx="352520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0432FF"/>
                      </a:solidFill>
                      <a:latin typeface="Arial"/>
                      <a:cs typeface="Arial"/>
                    </a:rPr>
                    <a:t>Annual SWE over land  (mm)</a:t>
                  </a:r>
                  <a:endParaRPr lang="en-US" sz="1600" i="1" dirty="0">
                    <a:solidFill>
                      <a:srgbClr val="0432FF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43" name="Rectangle 42"/>
              <p:cNvSpPr/>
              <p:nvPr/>
            </p:nvSpPr>
            <p:spPr>
              <a:xfrm>
                <a:off x="29408" y="3822200"/>
                <a:ext cx="9040673" cy="2396481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15884" y="6273225"/>
              <a:ext cx="68902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  <a:latin typeface="Arial"/>
                  <a:cs typeface="Arial"/>
                </a:rPr>
                <a:t>Bottom: LAPs-induced increase in annual mean surface moisture flux and decrease in snow water equivalent (SWE) over sea ice and land </a:t>
              </a:r>
              <a:endParaRPr lang="en-US" sz="1600" i="1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23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304800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>
                <a:solidFill>
                  <a:srgbClr val="1F497D"/>
                </a:solidFill>
              </a:rPr>
              <a:t>Tropical Precipitation Simulated with A Convective Gustiness Scheme</a:t>
            </a:r>
          </a:p>
          <a:p>
            <a:pPr algn="ctr"/>
            <a:endParaRPr lang="en-US" sz="3200" dirty="0">
              <a:solidFill>
                <a:srgbClr val="1F497D"/>
              </a:solidFill>
            </a:endParaRPr>
          </a:p>
        </p:txBody>
      </p:sp>
      <p:sp>
        <p:nvSpPr>
          <p:cNvPr id="7" name="AutoShape 8" descr="rcticstormtrackx4v1.g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398" y="1059915"/>
            <a:ext cx="8756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The parameterization is based on the </a:t>
            </a:r>
            <a:r>
              <a:rPr lang="en-US" dirty="0" err="1">
                <a:solidFill>
                  <a:prstClr val="black"/>
                </a:solidFill>
              </a:rPr>
              <a:t>Redelsperger</a:t>
            </a:r>
            <a:r>
              <a:rPr lang="en-US" dirty="0">
                <a:solidFill>
                  <a:prstClr val="black"/>
                </a:solidFill>
              </a:rPr>
              <a:t> (2000) empirical relationships between tropical convective activity and convective its associated mean near-surface wind.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70" y="2114611"/>
            <a:ext cx="6995887" cy="395235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578441" y="6329703"/>
            <a:ext cx="3904343" cy="41218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800" b="0" i="1" dirty="0" smtClean="0">
                <a:solidFill>
                  <a:srgbClr val="1F497D"/>
                </a:solidFill>
              </a:rPr>
              <a:t>Bryce </a:t>
            </a:r>
            <a:r>
              <a:rPr lang="en-US" sz="1800" b="0" i="1" dirty="0" err="1" smtClean="0">
                <a:solidFill>
                  <a:srgbClr val="1F497D"/>
                </a:solidFill>
              </a:rPr>
              <a:t>Harrop</a:t>
            </a:r>
            <a:r>
              <a:rPr lang="en-US" sz="1800" b="0" i="1" dirty="0" smtClean="0">
                <a:solidFill>
                  <a:srgbClr val="1F497D"/>
                </a:solidFill>
              </a:rPr>
              <a:t> et al. 2017</a:t>
            </a:r>
            <a:endParaRPr lang="en-US" sz="1800" b="0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48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91582"/>
            <a:ext cx="8756427" cy="101607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>
                <a:solidFill>
                  <a:srgbClr val="4F81BD">
                    <a:lumMod val="75000"/>
                  </a:srgbClr>
                </a:solidFill>
              </a:rPr>
              <a:t>Skewness treatment in CLUBB to improve </a:t>
            </a:r>
            <a:r>
              <a:rPr lang="en-US" sz="3200" dirty="0" smtClean="0">
                <a:solidFill>
                  <a:srgbClr val="4F81BD">
                    <a:lumMod val="75000"/>
                  </a:srgbClr>
                </a:solidFill>
              </a:rPr>
              <a:t>the Coastal Stratocumulus</a:t>
            </a:r>
            <a:endParaRPr lang="en-US" sz="3200" dirty="0">
              <a:solidFill>
                <a:srgbClr val="1F497D"/>
              </a:solidFill>
            </a:endParaRPr>
          </a:p>
        </p:txBody>
      </p:sp>
      <p:sp>
        <p:nvSpPr>
          <p:cNvPr id="7" name="AutoShape 8" descr="rcticstormtrackx4v1.g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06055" y="6327575"/>
            <a:ext cx="6734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Po-</a:t>
            </a:r>
            <a:r>
              <a:rPr lang="en-US" dirty="0" err="1" smtClean="0">
                <a:solidFill>
                  <a:prstClr val="black"/>
                </a:solidFill>
              </a:rPr>
              <a:t>Lun</a:t>
            </a:r>
            <a:r>
              <a:rPr lang="en-US" dirty="0" smtClean="0">
                <a:solidFill>
                  <a:prstClr val="black"/>
                </a:solidFill>
              </a:rPr>
              <a:t> Ma et al. 2017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63" y="1538515"/>
            <a:ext cx="4000821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6"/>
          <p:cNvSpPr txBox="1">
            <a:spLocks/>
          </p:cNvSpPr>
          <p:nvPr/>
        </p:nvSpPr>
        <p:spPr>
          <a:xfrm>
            <a:off x="5073369" y="5484468"/>
            <a:ext cx="4000821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D575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smtClean="0"/>
              <a:t>Bias of vertical </a:t>
            </a:r>
            <a:r>
              <a:rPr lang="en-US" sz="1600" dirty="0" smtClean="0"/>
              <a:t>distribution of </a:t>
            </a:r>
            <a:r>
              <a:rPr lang="en-US" sz="1600" smtClean="0"/>
              <a:t>moisture in ACMEV1 </a:t>
            </a:r>
            <a:r>
              <a:rPr lang="en-US" sz="1600" dirty="0" smtClean="0"/>
              <a:t>(</a:t>
            </a:r>
            <a:r>
              <a:rPr lang="en-US" sz="1600" smtClean="0"/>
              <a:t>AV1C04P2) is also reduced.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609600" y="1538515"/>
            <a:ext cx="3643086" cy="4580744"/>
            <a:chOff x="609600" y="1166259"/>
            <a:chExt cx="4192320" cy="4953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166259"/>
              <a:ext cx="4192320" cy="4953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Title 6"/>
            <p:cNvSpPr txBox="1">
              <a:spLocks/>
            </p:cNvSpPr>
            <p:nvPr/>
          </p:nvSpPr>
          <p:spPr>
            <a:xfrm>
              <a:off x="873254" y="2906623"/>
              <a:ext cx="3048000" cy="25226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500" b="1" kern="1200">
                  <a:solidFill>
                    <a:srgbClr val="D57500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en-US" sz="1400" dirty="0" smtClean="0">
                  <a:solidFill>
                    <a:prstClr val="black"/>
                  </a:solidFill>
                </a:rPr>
                <a:t>ACMEV1 (AV1C04P2)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881137" y="5410201"/>
              <a:ext cx="217132" cy="43280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itle 6"/>
            <p:cNvSpPr txBox="1">
              <a:spLocks/>
            </p:cNvSpPr>
            <p:nvPr/>
          </p:nvSpPr>
          <p:spPr>
            <a:xfrm>
              <a:off x="838200" y="1214912"/>
              <a:ext cx="3962400" cy="25226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 anchor="t" anchorCtr="0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500" b="1" kern="1200">
                  <a:solidFill>
                    <a:srgbClr val="D57500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en-US" sz="1400" dirty="0" smtClean="0">
                  <a:solidFill>
                    <a:prstClr val="black"/>
                  </a:solidFill>
                </a:rPr>
                <a:t>ACMEV1 (AV1C04P2) + new tunings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Title 6"/>
          <p:cNvSpPr txBox="1">
            <a:spLocks/>
          </p:cNvSpPr>
          <p:nvPr/>
        </p:nvSpPr>
        <p:spPr>
          <a:xfrm>
            <a:off x="808251" y="4607311"/>
            <a:ext cx="3443288" cy="21544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D575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400" dirty="0" smtClean="0">
                <a:solidFill>
                  <a:prstClr val="black"/>
                </a:solidFill>
              </a:rPr>
              <a:t>New - Default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>
                <a:solidFill>
                  <a:srgbClr val="1F497D"/>
                </a:solidFill>
              </a:rPr>
              <a:t>ACME V3 Science Questions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588950"/>
            <a:ext cx="8633361" cy="51566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>
                  <a:lumMod val="75000"/>
                </a:srgbClr>
              </a:buClr>
              <a:buFont typeface="Arial"/>
              <a:buNone/>
            </a:pPr>
            <a:endParaRPr lang="en-US" b="1" dirty="0">
              <a:solidFill>
                <a:prstClr val="black"/>
              </a:solidFill>
            </a:endParaRPr>
          </a:p>
          <a:p>
            <a:pPr>
              <a:buClr>
                <a:srgbClr val="4F81BD">
                  <a:lumMod val="75000"/>
                </a:srgbClr>
              </a:buClr>
            </a:pPr>
            <a:r>
              <a:rPr lang="en-US" b="1" dirty="0">
                <a:solidFill>
                  <a:prstClr val="black"/>
                </a:solidFill>
              </a:rPr>
              <a:t>Water Cycle – Moisture supply for precipitation over land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prstClr val="black"/>
                </a:solidFill>
              </a:rPr>
              <a:t>What controls the moisture sources and their spatial distribution for seasonal and extreme precipitation over land? How may they change in the future in response to perturbations?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prstClr val="black"/>
                </a:solidFill>
              </a:rPr>
              <a:t>What are the uncertainties associated with model resolution (from a few km to 100 km) and physics parameterizations? </a:t>
            </a:r>
          </a:p>
          <a:p>
            <a:pPr>
              <a:buClr>
                <a:srgbClr val="4F81BD">
                  <a:lumMod val="75000"/>
                </a:srgbClr>
              </a:buClr>
            </a:pPr>
            <a:r>
              <a:rPr lang="en-US" b="1" dirty="0">
                <a:solidFill>
                  <a:prstClr val="white">
                    <a:lumMod val="50000"/>
                  </a:prstClr>
                </a:solidFill>
              </a:rPr>
              <a:t>BGC – Impacts of energy and </a:t>
            </a:r>
            <a:r>
              <a:rPr lang="en-US" b="1" dirty="0" err="1">
                <a:solidFill>
                  <a:prstClr val="white">
                    <a:lumMod val="50000"/>
                  </a:prstClr>
                </a:solidFill>
              </a:rPr>
              <a:t>landuse</a:t>
            </a:r>
            <a:r>
              <a:rPr lang="en-US" b="1" dirty="0">
                <a:solidFill>
                  <a:prstClr val="white">
                    <a:lumMod val="50000"/>
                  </a:prstClr>
                </a:solidFill>
              </a:rPr>
              <a:t> future on biogeochemistry and water availability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</a:rPr>
              <a:t>What are the impacts of different energy and </a:t>
            </a:r>
            <a:r>
              <a:rPr lang="en-US" sz="1800" dirty="0" err="1">
                <a:solidFill>
                  <a:prstClr val="white">
                    <a:lumMod val="50000"/>
                  </a:prstClr>
                </a:solidFill>
              </a:rPr>
              <a:t>landuse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</a:rPr>
              <a:t> future on terrestrial biogeochemistry and water availability? 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</a:rPr>
              <a:t>How might terrestrial-aquatic processes associated with the energy and </a:t>
            </a:r>
            <a:r>
              <a:rPr lang="en-US" sz="1800" dirty="0" err="1">
                <a:solidFill>
                  <a:prstClr val="white">
                    <a:lumMod val="50000"/>
                  </a:prstClr>
                </a:solidFill>
              </a:rPr>
              <a:t>landuse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</a:rPr>
              <a:t> future combined with extreme events and regional sea level rise influence hypoxia in the coastal zone? </a:t>
            </a:r>
          </a:p>
          <a:p>
            <a:pPr>
              <a:buClr>
                <a:srgbClr val="4F81BD">
                  <a:lumMod val="75000"/>
                </a:srgbClr>
              </a:buClr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7157" y="5730791"/>
            <a:ext cx="8729348" cy="41218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800" b="0" i="1" dirty="0">
                <a:solidFill>
                  <a:srgbClr val="1F497D"/>
                </a:solidFill>
              </a:rPr>
              <a:t>From ACME V2/V3 Plan (</a:t>
            </a:r>
            <a:r>
              <a:rPr lang="en-US" sz="1800" b="0" i="1" dirty="0" smtClean="0">
                <a:solidFill>
                  <a:srgbClr val="1F497D"/>
                </a:solidFill>
              </a:rPr>
              <a:t>Leung </a:t>
            </a:r>
            <a:r>
              <a:rPr lang="en-US" sz="1800" b="0" i="1" dirty="0">
                <a:solidFill>
                  <a:srgbClr val="1F497D"/>
                </a:solidFill>
              </a:rPr>
              <a:t>et al. 2017) </a:t>
            </a:r>
          </a:p>
        </p:txBody>
      </p:sp>
    </p:spTree>
    <p:extLst>
      <p:ext uri="{BB962C8B-B14F-4D97-AF65-F5344CB8AC3E}">
        <p14:creationId xmlns:p14="http://schemas.microsoft.com/office/powerpoint/2010/main" val="133351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12-Month Roadmap for ACME-</a:t>
            </a:r>
            <a:r>
              <a:rPr lang="en-US" dirty="0" err="1">
                <a:solidFill>
                  <a:schemeClr val="tx2"/>
                </a:solidFill>
              </a:rPr>
              <a:t>Atmos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8689" y="986319"/>
            <a:ext cx="8633361" cy="47910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Finishing off V1 </a:t>
            </a:r>
          </a:p>
          <a:p>
            <a:r>
              <a:rPr lang="en-US" sz="2000" dirty="0"/>
              <a:t>Writing papers</a:t>
            </a:r>
          </a:p>
          <a:p>
            <a:r>
              <a:rPr lang="en-US" sz="2000" dirty="0"/>
              <a:t>Assessment + New diagnostics and tools</a:t>
            </a:r>
          </a:p>
          <a:p>
            <a:r>
              <a:rPr lang="en-US" sz="2000" dirty="0"/>
              <a:t>New capabilities and parameterizations for V2</a:t>
            </a:r>
          </a:p>
          <a:p>
            <a:r>
              <a:rPr lang="en-US" sz="2000" dirty="0"/>
              <a:t>New capabilities and parameterizations for V3</a:t>
            </a:r>
          </a:p>
          <a:p>
            <a:r>
              <a:rPr lang="en-US" sz="2000" dirty="0"/>
              <a:t>Running scripts, </a:t>
            </a:r>
            <a:r>
              <a:rPr lang="en-US" sz="2000" dirty="0" err="1"/>
              <a:t>compsets</a:t>
            </a:r>
            <a:r>
              <a:rPr lang="en-US" sz="2000" dirty="0"/>
              <a:t>, and bugfixes</a:t>
            </a:r>
          </a:p>
          <a:p>
            <a:r>
              <a:rPr lang="en-US" sz="2000" dirty="0"/>
              <a:t>Testing, integration, and maintenance</a:t>
            </a:r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36506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8" y="182562"/>
            <a:ext cx="8729348" cy="82436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>
                <a:solidFill>
                  <a:srgbClr val="1F497D"/>
                </a:solidFill>
              </a:rPr>
              <a:t>Water Cycle V3 Features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8053" y="1006928"/>
            <a:ext cx="8628453" cy="54001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>
                  <a:lumMod val="75000"/>
                </a:srgbClr>
              </a:buClr>
            </a:pPr>
            <a:r>
              <a:rPr lang="en-US" sz="2000" dirty="0">
                <a:solidFill>
                  <a:prstClr val="black"/>
                </a:solidFill>
              </a:rPr>
              <a:t>Non-hydrostatic atmosphere </a:t>
            </a:r>
            <a:r>
              <a:rPr lang="en-US" sz="2000" dirty="0" err="1">
                <a:solidFill>
                  <a:prstClr val="black"/>
                </a:solidFill>
              </a:rPr>
              <a:t>dycore</a:t>
            </a:r>
            <a:r>
              <a:rPr lang="en-US" sz="2000" dirty="0">
                <a:solidFill>
                  <a:prstClr val="black"/>
                </a:solidFill>
              </a:rPr>
              <a:t> for convection permitting modeling with variable resolution configurations and MMF modeling (through ECP)</a:t>
            </a:r>
          </a:p>
          <a:p>
            <a:pPr>
              <a:buClr>
                <a:srgbClr val="4F81BD">
                  <a:lumMod val="75000"/>
                </a:srgbClr>
              </a:buClr>
            </a:pPr>
            <a:r>
              <a:rPr lang="en-US" sz="2000" dirty="0">
                <a:solidFill>
                  <a:prstClr val="black"/>
                </a:solidFill>
              </a:rPr>
              <a:t>Eddy resolving ocean</a:t>
            </a:r>
          </a:p>
          <a:p>
            <a:pPr>
              <a:buClr>
                <a:srgbClr val="4F81BD">
                  <a:lumMod val="75000"/>
                </a:srgbClr>
              </a:buClr>
            </a:pPr>
            <a:r>
              <a:rPr lang="en-US" sz="2000" dirty="0">
                <a:solidFill>
                  <a:prstClr val="black"/>
                </a:solidFill>
              </a:rPr>
              <a:t>Land </a:t>
            </a:r>
            <a:r>
              <a:rPr lang="en-US" sz="2000" dirty="0" err="1" smtClean="0">
                <a:solidFill>
                  <a:prstClr val="black"/>
                </a:solidFill>
              </a:rPr>
              <a:t>subgrid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heterogeneity </a:t>
            </a:r>
            <a:r>
              <a:rPr lang="en-US" sz="2000" dirty="0" smtClean="0">
                <a:solidFill>
                  <a:prstClr val="black"/>
                </a:solidFill>
              </a:rPr>
              <a:t>with </a:t>
            </a:r>
            <a:r>
              <a:rPr lang="en-US" sz="2000" dirty="0">
                <a:solidFill>
                  <a:prstClr val="black"/>
                </a:solidFill>
              </a:rPr>
              <a:t>advanced hierarchical structure to capture </a:t>
            </a:r>
            <a:r>
              <a:rPr lang="en-US" sz="2000" dirty="0" smtClean="0">
                <a:solidFill>
                  <a:prstClr val="black"/>
                </a:solidFill>
              </a:rPr>
              <a:t>and </a:t>
            </a:r>
            <a:r>
              <a:rPr lang="en-US" sz="2000" dirty="0">
                <a:solidFill>
                  <a:prstClr val="black"/>
                </a:solidFill>
              </a:rPr>
              <a:t>watershed modeling </a:t>
            </a:r>
          </a:p>
          <a:p>
            <a:pPr>
              <a:buClr>
                <a:srgbClr val="4F81BD">
                  <a:lumMod val="75000"/>
                </a:srgbClr>
              </a:buClr>
            </a:pPr>
            <a:r>
              <a:rPr lang="en-US" sz="2000" dirty="0">
                <a:solidFill>
                  <a:prstClr val="black"/>
                </a:solidFill>
              </a:rPr>
              <a:t>Isotopic tracers or water tagging for quantification of moisture sources for land precipitation</a:t>
            </a:r>
          </a:p>
          <a:p>
            <a:pPr>
              <a:buClr>
                <a:srgbClr val="4F81BD">
                  <a:lumMod val="75000"/>
                </a:srgbClr>
              </a:buClr>
            </a:pPr>
            <a:r>
              <a:rPr lang="en-US" sz="2000" dirty="0">
                <a:solidFill>
                  <a:schemeClr val="tx2"/>
                </a:solidFill>
              </a:rPr>
              <a:t>Improved capability for: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schemeClr val="tx2"/>
                </a:solidFill>
              </a:rPr>
              <a:t>Scale-aware parameterizations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schemeClr val="tx2"/>
                </a:solidFill>
              </a:rPr>
              <a:t>Land-atmosphere interactions (e.g., lateral flow, plant hydraulics)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schemeClr val="tx2"/>
                </a:solidFill>
              </a:rPr>
              <a:t>Air-sea interactions (e.g., response to buoyancy/wind stress forcing) 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schemeClr val="tx2"/>
                </a:solidFill>
              </a:rPr>
              <a:t>Response to forcing (e.g., aerosol-cloud-radiation interactions and effects of LULCC such as irrigation)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endParaRPr lang="en-US" sz="1800" dirty="0">
              <a:solidFill>
                <a:prstClr val="black"/>
              </a:solidFill>
            </a:endParaRPr>
          </a:p>
          <a:p>
            <a:pPr>
              <a:buClr>
                <a:srgbClr val="4F81BD">
                  <a:lumMod val="75000"/>
                </a:srgbClr>
              </a:buClr>
            </a:pP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41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 smtClean="0">
                <a:solidFill>
                  <a:srgbClr val="1F497D"/>
                </a:solidFill>
              </a:rPr>
              <a:t>Possible New Features for V3 </a:t>
            </a:r>
            <a:r>
              <a:rPr lang="en-US" dirty="0" err="1" smtClean="0">
                <a:solidFill>
                  <a:srgbClr val="1F497D"/>
                </a:solidFill>
              </a:rPr>
              <a:t>Atmos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8689" y="1098665"/>
            <a:ext cx="8633361" cy="51566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>
                  <a:lumMod val="75000"/>
                </a:srgbClr>
              </a:buClr>
              <a:buFont typeface="Arial"/>
              <a:buNone/>
            </a:pPr>
            <a:r>
              <a:rPr lang="en-US" dirty="0" smtClean="0">
                <a:solidFill>
                  <a:prstClr val="black"/>
                </a:solidFill>
              </a:rPr>
              <a:t>Things need to be considered for V3 scientific development:</a:t>
            </a:r>
            <a:endParaRPr lang="en-US" i="1" dirty="0">
              <a:solidFill>
                <a:prstClr val="black"/>
              </a:solidFill>
            </a:endParaRPr>
          </a:p>
          <a:p>
            <a:pPr lvl="1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Level of </a:t>
            </a:r>
            <a:r>
              <a:rPr lang="en-US" dirty="0" smtClean="0">
                <a:solidFill>
                  <a:prstClr val="black"/>
                </a:solidFill>
              </a:rPr>
              <a:t>funding</a:t>
            </a:r>
          </a:p>
          <a:p>
            <a:pPr lvl="2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$10M, $15M, and $20M</a:t>
            </a:r>
            <a:endParaRPr lang="en-US" dirty="0">
              <a:solidFill>
                <a:prstClr val="black"/>
              </a:solidFill>
            </a:endParaRPr>
          </a:p>
          <a:p>
            <a:pPr lvl="1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Strategies that leadership decide to use for next phase of ACME (how many staff, and must play to their strengths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pPr lvl="2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50% scientific developments, 25% infrastructure and integration; and 25% LCF machines/performances</a:t>
            </a:r>
            <a:endParaRPr lang="en-US" dirty="0">
              <a:solidFill>
                <a:prstClr val="black"/>
              </a:solidFill>
            </a:endParaRPr>
          </a:p>
          <a:p>
            <a:pPr lvl="1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Problems that we learn about as we gain experience with V1 and </a:t>
            </a:r>
            <a:r>
              <a:rPr lang="en-US" dirty="0" smtClean="0">
                <a:solidFill>
                  <a:prstClr val="black"/>
                </a:solidFill>
              </a:rPr>
              <a:t>V2</a:t>
            </a:r>
          </a:p>
          <a:p>
            <a:pPr lvl="2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Stratocumulus along the coast</a:t>
            </a:r>
          </a:p>
          <a:p>
            <a:pPr lvl="2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Regional precipitation biases (e.g., lack of </a:t>
            </a:r>
            <a:r>
              <a:rPr lang="en-US" sz="1600" dirty="0" err="1" smtClean="0">
                <a:solidFill>
                  <a:prstClr val="black"/>
                </a:solidFill>
              </a:rPr>
              <a:t>pr</a:t>
            </a:r>
            <a:r>
              <a:rPr lang="en-US" sz="1600" dirty="0" smtClean="0">
                <a:solidFill>
                  <a:prstClr val="black"/>
                </a:solidFill>
              </a:rPr>
              <a:t> over Amazon), </a:t>
            </a:r>
            <a:r>
              <a:rPr lang="en-US" sz="1600" dirty="0">
                <a:solidFill>
                  <a:prstClr val="black"/>
                </a:solidFill>
              </a:rPr>
              <a:t>d</a:t>
            </a:r>
            <a:r>
              <a:rPr lang="en-US" sz="1600" dirty="0" smtClean="0">
                <a:solidFill>
                  <a:prstClr val="black"/>
                </a:solidFill>
              </a:rPr>
              <a:t>ouble ITCZ, diurnal cycle, MCSs and their propagation</a:t>
            </a:r>
          </a:p>
          <a:p>
            <a:pPr lvl="2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ENSO</a:t>
            </a:r>
          </a:p>
          <a:p>
            <a:pPr lvl="2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Surface wind stress</a:t>
            </a:r>
          </a:p>
          <a:p>
            <a:pPr lvl="2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Surface warm biases over lands</a:t>
            </a:r>
          </a:p>
          <a:p>
            <a:pPr lvl="2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Temperature bias near tropopause and in the stratosphere</a:t>
            </a:r>
          </a:p>
          <a:p>
            <a:pPr lvl="2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AIE too strong?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44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>
                <a:solidFill>
                  <a:srgbClr val="1F497D"/>
                </a:solidFill>
              </a:rPr>
              <a:t>Possible New Features for V3 </a:t>
            </a:r>
            <a:r>
              <a:rPr lang="en-US" dirty="0" err="1">
                <a:solidFill>
                  <a:srgbClr val="1F497D"/>
                </a:solidFill>
              </a:rPr>
              <a:t>Atmos</a:t>
            </a:r>
            <a:r>
              <a:rPr lang="en-US" dirty="0">
                <a:solidFill>
                  <a:srgbClr val="1F497D"/>
                </a:solidFill>
              </a:rPr>
              <a:t>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7157" y="494271"/>
            <a:ext cx="8633361" cy="50356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>
                  <a:lumMod val="75000"/>
                </a:srgbClr>
              </a:buClr>
              <a:buFont typeface="Arial"/>
              <a:buNone/>
            </a:pPr>
            <a:endParaRPr lang="en-US" b="1" dirty="0">
              <a:solidFill>
                <a:prstClr val="black"/>
              </a:solidFill>
            </a:endParaRPr>
          </a:p>
          <a:p>
            <a:pPr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Convection (Shaocheng Xie, Phil Rasch, and Chris </a:t>
            </a:r>
            <a:r>
              <a:rPr lang="en-US" sz="2000" dirty="0" err="1">
                <a:solidFill>
                  <a:prstClr val="black"/>
                </a:solidFill>
              </a:rPr>
              <a:t>Golaz</a:t>
            </a:r>
            <a:r>
              <a:rPr lang="en-US" sz="2000" dirty="0" smtClean="0">
                <a:solidFill>
                  <a:prstClr val="black"/>
                </a:solidFill>
              </a:rPr>
              <a:t>) – </a:t>
            </a:r>
            <a:r>
              <a:rPr lang="en-US" sz="1800" i="1" dirty="0" smtClean="0">
                <a:solidFill>
                  <a:prstClr val="black"/>
                </a:solidFill>
              </a:rPr>
              <a:t>target to many outstanding model errors in V1 related to clouds and precipitation and their variability (stratocumulus, tropical precipitation, CRE, ENSO)</a:t>
            </a:r>
            <a:endParaRPr lang="en-US" sz="1800" i="1" dirty="0">
              <a:solidFill>
                <a:prstClr val="black"/>
              </a:solidFill>
            </a:endParaRPr>
          </a:p>
          <a:p>
            <a:pPr lvl="1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Scale-aware parameterizations</a:t>
            </a:r>
          </a:p>
          <a:p>
            <a:pPr lvl="1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Alternates to CLUBB/ZM</a:t>
            </a:r>
          </a:p>
          <a:p>
            <a:pPr lvl="2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CLUBB to deep, Innovations with ZM, </a:t>
            </a:r>
            <a:r>
              <a:rPr lang="en-US" sz="1600" dirty="0" smtClean="0">
                <a:solidFill>
                  <a:prstClr val="black"/>
                </a:solidFill>
              </a:rPr>
              <a:t>EDMF, other candidates?</a:t>
            </a:r>
            <a:endParaRPr lang="en-US" sz="1600" dirty="0">
              <a:solidFill>
                <a:prstClr val="black"/>
              </a:solidFill>
            </a:endParaRPr>
          </a:p>
          <a:p>
            <a:pPr lvl="1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Microphysics in ZM</a:t>
            </a:r>
          </a:p>
          <a:p>
            <a:pPr lvl="1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Convective gustiness (*** could be V2 ***)</a:t>
            </a:r>
          </a:p>
          <a:p>
            <a:pPr lvl="1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800" dirty="0">
                <a:solidFill>
                  <a:prstClr val="black"/>
                </a:solidFill>
              </a:rPr>
              <a:t>Skewness treatment in CLUBB to improve trade-cu to </a:t>
            </a:r>
            <a:r>
              <a:rPr lang="en-US" sz="1800" dirty="0" err="1">
                <a:solidFill>
                  <a:prstClr val="black"/>
                </a:solidFill>
              </a:rPr>
              <a:t>strato</a:t>
            </a:r>
            <a:r>
              <a:rPr lang="en-US" sz="1800" dirty="0">
                <a:solidFill>
                  <a:prstClr val="black"/>
                </a:solidFill>
              </a:rPr>
              <a:t>-cu transition (*** could be V2 ***)</a:t>
            </a:r>
          </a:p>
          <a:p>
            <a:pPr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Elevation classes (Steve </a:t>
            </a:r>
            <a:r>
              <a:rPr lang="en-US" sz="2000" dirty="0" err="1">
                <a:solidFill>
                  <a:prstClr val="black"/>
                </a:solidFill>
              </a:rPr>
              <a:t>Ghan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  <a:endParaRPr lang="en-US" sz="2000" dirty="0">
              <a:solidFill>
                <a:prstClr val="black"/>
              </a:solidFill>
            </a:endParaRPr>
          </a:p>
          <a:p>
            <a:pPr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Non-hydrostatic </a:t>
            </a:r>
            <a:r>
              <a:rPr lang="en-US" sz="2000" dirty="0" err="1">
                <a:solidFill>
                  <a:prstClr val="black"/>
                </a:solidFill>
              </a:rPr>
              <a:t>Dycore</a:t>
            </a:r>
            <a:r>
              <a:rPr lang="en-US" sz="2000" dirty="0">
                <a:solidFill>
                  <a:prstClr val="black"/>
                </a:solidFill>
              </a:rPr>
              <a:t> (Mark Taylor)</a:t>
            </a:r>
          </a:p>
          <a:p>
            <a:pPr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Atmospheric Chemistry (Philip Cameron-smith)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endParaRPr lang="en-US" dirty="0">
              <a:solidFill>
                <a:prstClr val="black"/>
              </a:solidFill>
            </a:endParaRPr>
          </a:p>
          <a:p>
            <a:pPr lvl="1">
              <a:buClr>
                <a:srgbClr val="4F81BD">
                  <a:lumMod val="75000"/>
                </a:srgbClr>
              </a:buClr>
            </a:pPr>
            <a:endParaRPr lang="en-US" dirty="0">
              <a:solidFill>
                <a:prstClr val="black"/>
              </a:solidFill>
            </a:endParaRPr>
          </a:p>
          <a:p>
            <a:pPr>
              <a:buClr>
                <a:srgbClr val="4F81BD">
                  <a:lumMod val="75000"/>
                </a:srgbClr>
              </a:buClr>
            </a:pP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10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>
                <a:solidFill>
                  <a:srgbClr val="1F497D"/>
                </a:solidFill>
              </a:rPr>
              <a:t>Possible New Features for V3 </a:t>
            </a:r>
            <a:r>
              <a:rPr lang="en-US" dirty="0" err="1">
                <a:solidFill>
                  <a:srgbClr val="1F497D"/>
                </a:solidFill>
              </a:rPr>
              <a:t>Atmos</a:t>
            </a:r>
            <a:r>
              <a:rPr lang="en-US" dirty="0">
                <a:solidFill>
                  <a:srgbClr val="1F497D"/>
                </a:solidFill>
              </a:rPr>
              <a:t>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7157" y="494271"/>
            <a:ext cx="8633361" cy="54420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>
                  <a:lumMod val="75000"/>
                </a:srgbClr>
              </a:buClr>
              <a:buFont typeface="Arial"/>
              <a:buNone/>
            </a:pPr>
            <a:endParaRPr lang="en-US" b="1" dirty="0">
              <a:solidFill>
                <a:prstClr val="black"/>
              </a:solidFill>
            </a:endParaRPr>
          </a:p>
          <a:p>
            <a:pPr>
              <a:buClr>
                <a:srgbClr val="4F81BD">
                  <a:lumMod val="75000"/>
                </a:srgbClr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New </a:t>
            </a:r>
            <a:r>
              <a:rPr lang="en-US" sz="2000" dirty="0">
                <a:solidFill>
                  <a:prstClr val="black"/>
                </a:solidFill>
              </a:rPr>
              <a:t>aerosols/clouds (</a:t>
            </a:r>
            <a:r>
              <a:rPr lang="en-US" sz="2000" dirty="0" err="1">
                <a:solidFill>
                  <a:prstClr val="black"/>
                </a:solidFill>
              </a:rPr>
              <a:t>Hailong</a:t>
            </a:r>
            <a:r>
              <a:rPr lang="en-US" sz="2000" dirty="0">
                <a:solidFill>
                  <a:prstClr val="black"/>
                </a:solidFill>
              </a:rPr>
              <a:t> Wang)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prstClr val="black"/>
                </a:solidFill>
              </a:rPr>
              <a:t>Cloud </a:t>
            </a:r>
            <a:r>
              <a:rPr lang="en-US" sz="1800" dirty="0" smtClean="0">
                <a:solidFill>
                  <a:prstClr val="black"/>
                </a:solidFill>
              </a:rPr>
              <a:t>microphysics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 smtClean="0">
                <a:solidFill>
                  <a:prstClr val="black"/>
                </a:solidFill>
              </a:rPr>
              <a:t>aerosol improvements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 smtClean="0">
                <a:solidFill>
                  <a:prstClr val="black"/>
                </a:solidFill>
              </a:rPr>
              <a:t>aerosol </a:t>
            </a:r>
            <a:r>
              <a:rPr lang="en-US" sz="1800" dirty="0">
                <a:solidFill>
                  <a:prstClr val="black"/>
                </a:solidFill>
              </a:rPr>
              <a:t>effects in </a:t>
            </a:r>
            <a:r>
              <a:rPr lang="en-US" sz="1800" dirty="0" smtClean="0">
                <a:solidFill>
                  <a:prstClr val="black"/>
                </a:solidFill>
              </a:rPr>
              <a:t>convection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 smtClean="0">
                <a:solidFill>
                  <a:prstClr val="black"/>
                </a:solidFill>
              </a:rPr>
              <a:t>dust emission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 smtClean="0">
                <a:solidFill>
                  <a:prstClr val="black"/>
                </a:solidFill>
              </a:rPr>
              <a:t>convection </a:t>
            </a:r>
            <a:r>
              <a:rPr lang="en-US" sz="1800" dirty="0">
                <a:solidFill>
                  <a:prstClr val="black"/>
                </a:solidFill>
              </a:rPr>
              <a:t>effects on stratiform clouds, etc. </a:t>
            </a:r>
          </a:p>
          <a:p>
            <a:pPr marL="457200" lvl="1" indent="0">
              <a:buClr>
                <a:srgbClr val="4F81BD">
                  <a:lumMod val="75000"/>
                </a:srgbClr>
              </a:buClr>
              <a:buFont typeface="Arial"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(anything particularly for AIE? – the new </a:t>
            </a:r>
            <a:r>
              <a:rPr lang="en-US" sz="1800" dirty="0" err="1" smtClean="0">
                <a:solidFill>
                  <a:srgbClr val="FF0000"/>
                </a:solidFill>
              </a:rPr>
              <a:t>autocoversion</a:t>
            </a:r>
            <a:r>
              <a:rPr lang="en-US" sz="1800" dirty="0" smtClean="0">
                <a:solidFill>
                  <a:srgbClr val="FF0000"/>
                </a:solidFill>
              </a:rPr>
              <a:t> scheme that is being tested at NCAR?)</a:t>
            </a:r>
          </a:p>
          <a:p>
            <a:pPr>
              <a:buClr>
                <a:srgbClr val="4F81BD">
                  <a:lumMod val="75000"/>
                </a:srgbClr>
              </a:buClr>
            </a:pPr>
            <a:r>
              <a:rPr lang="en-US" sz="2000" dirty="0">
                <a:solidFill>
                  <a:prstClr val="black"/>
                </a:solidFill>
              </a:rPr>
              <a:t>Surface Model interactions (Susannah Burrows) (*** Could be V2 ***)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prstClr val="black"/>
                </a:solidFill>
              </a:rPr>
              <a:t>Connect Marine Organics through coupler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prstClr val="black"/>
                </a:solidFill>
              </a:rPr>
              <a:t>Couple DMS from Ocean to the Atmosphere</a:t>
            </a:r>
            <a:endParaRPr lang="en-US" dirty="0">
              <a:solidFill>
                <a:prstClr val="black"/>
              </a:solidFill>
            </a:endParaRPr>
          </a:p>
          <a:p>
            <a:pPr>
              <a:buClr>
                <a:srgbClr val="4F81BD">
                  <a:lumMod val="75000"/>
                </a:srgbClr>
              </a:buClr>
            </a:pPr>
            <a:r>
              <a:rPr lang="en-US" sz="2000" dirty="0">
                <a:solidFill>
                  <a:prstClr val="black"/>
                </a:solidFill>
              </a:rPr>
              <a:t>Modifications to </a:t>
            </a:r>
            <a:r>
              <a:rPr lang="en-US" sz="2000" dirty="0" smtClean="0">
                <a:solidFill>
                  <a:prstClr val="black"/>
                </a:solidFill>
              </a:rPr>
              <a:t>Radiative Transfer Model </a:t>
            </a:r>
            <a:r>
              <a:rPr lang="en-US" sz="2000" dirty="0">
                <a:solidFill>
                  <a:prstClr val="black"/>
                </a:solidFill>
              </a:rPr>
              <a:t>(Phil </a:t>
            </a:r>
            <a:r>
              <a:rPr lang="en-US" sz="2000" dirty="0" err="1">
                <a:solidFill>
                  <a:prstClr val="black"/>
                </a:solidFill>
              </a:rPr>
              <a:t>Rasch</a:t>
            </a:r>
            <a:r>
              <a:rPr lang="en-US" sz="2000" dirty="0">
                <a:solidFill>
                  <a:prstClr val="black"/>
                </a:solidFill>
              </a:rPr>
              <a:t>)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prstClr val="black"/>
                </a:solidFill>
              </a:rPr>
              <a:t>Separate calculation of convective cloud from </a:t>
            </a:r>
            <a:r>
              <a:rPr lang="en-US" sz="1800" dirty="0" err="1">
                <a:solidFill>
                  <a:prstClr val="black"/>
                </a:solidFill>
              </a:rPr>
              <a:t>stratiform</a:t>
            </a:r>
            <a:r>
              <a:rPr lang="en-US" sz="1800" dirty="0">
                <a:solidFill>
                  <a:prstClr val="black"/>
                </a:solidFill>
              </a:rPr>
              <a:t> cloud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prstClr val="black"/>
                </a:solidFill>
              </a:rPr>
              <a:t>Modify cloud overlap assumptions in clouds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prstClr val="black"/>
                </a:solidFill>
              </a:rPr>
              <a:t>Add shell/core treatment for Aerosol Optics </a:t>
            </a:r>
            <a:endParaRPr lang="en-US" sz="1600" dirty="0">
              <a:solidFill>
                <a:prstClr val="black"/>
              </a:solidFill>
            </a:endParaRPr>
          </a:p>
          <a:p>
            <a:pPr lvl="1">
              <a:buClr>
                <a:srgbClr val="4F81BD">
                  <a:lumMod val="75000"/>
                </a:srgbClr>
              </a:buClr>
            </a:pPr>
            <a:endParaRPr lang="en-US" sz="1800" dirty="0">
              <a:solidFill>
                <a:prstClr val="black"/>
              </a:solidFill>
            </a:endParaRPr>
          </a:p>
          <a:p>
            <a:pPr lvl="1">
              <a:buClr>
                <a:srgbClr val="4F81BD">
                  <a:lumMod val="75000"/>
                </a:srgbClr>
              </a:buClr>
            </a:pPr>
            <a:endParaRPr lang="en-US" dirty="0">
              <a:solidFill>
                <a:prstClr val="black"/>
              </a:solidFill>
            </a:endParaRPr>
          </a:p>
          <a:p>
            <a:pPr lvl="1">
              <a:buClr>
                <a:srgbClr val="4F81BD">
                  <a:lumMod val="75000"/>
                </a:srgbClr>
              </a:buClr>
            </a:pPr>
            <a:endParaRPr lang="en-US" dirty="0">
              <a:solidFill>
                <a:prstClr val="black"/>
              </a:solidFill>
            </a:endParaRPr>
          </a:p>
          <a:p>
            <a:pPr>
              <a:buClr>
                <a:srgbClr val="4F81BD">
                  <a:lumMod val="75000"/>
                </a:srgbClr>
              </a:buClr>
            </a:pP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61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>
                <a:solidFill>
                  <a:srgbClr val="1F497D"/>
                </a:solidFill>
              </a:rPr>
              <a:t>Possible New Features for V3 </a:t>
            </a:r>
            <a:r>
              <a:rPr lang="en-US" sz="3200" dirty="0" err="1">
                <a:solidFill>
                  <a:srgbClr val="1F497D"/>
                </a:solidFill>
              </a:rPr>
              <a:t>Atmos</a:t>
            </a:r>
            <a:r>
              <a:rPr lang="en-US" sz="3200" dirty="0">
                <a:solidFill>
                  <a:srgbClr val="1F497D"/>
                </a:solidFill>
              </a:rPr>
              <a:t> (Cont.)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7157" y="588950"/>
            <a:ext cx="8633361" cy="51566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>
                  <a:lumMod val="75000"/>
                </a:srgbClr>
              </a:buClr>
              <a:buFont typeface="Arial"/>
              <a:buNone/>
            </a:pPr>
            <a:endParaRPr lang="en-US" b="1" dirty="0">
              <a:solidFill>
                <a:prstClr val="black"/>
              </a:solidFill>
            </a:endParaRPr>
          </a:p>
          <a:p>
            <a:pPr>
              <a:buClr>
                <a:srgbClr val="4F81BD">
                  <a:lumMod val="75000"/>
                </a:srgbClr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Improve </a:t>
            </a:r>
            <a:r>
              <a:rPr lang="en-US" sz="2000" dirty="0" err="1">
                <a:solidFill>
                  <a:prstClr val="black"/>
                </a:solidFill>
              </a:rPr>
              <a:t>Numerics</a:t>
            </a:r>
            <a:r>
              <a:rPr lang="en-US" sz="2000" dirty="0">
                <a:solidFill>
                  <a:prstClr val="black"/>
                </a:solidFill>
              </a:rPr>
              <a:t> (Phil </a:t>
            </a:r>
            <a:r>
              <a:rPr lang="en-US" sz="2000" dirty="0" err="1">
                <a:solidFill>
                  <a:prstClr val="black"/>
                </a:solidFill>
              </a:rPr>
              <a:t>Rasch</a:t>
            </a:r>
            <a:r>
              <a:rPr lang="en-US" sz="2000" dirty="0">
                <a:solidFill>
                  <a:prstClr val="black"/>
                </a:solidFill>
              </a:rPr>
              <a:t>, Mark Taylor)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prstClr val="black"/>
                </a:solidFill>
              </a:rPr>
              <a:t>Treatment of pressure gradient term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prstClr val="black"/>
                </a:solidFill>
              </a:rPr>
              <a:t>Change vertical coordinate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prstClr val="black"/>
                </a:solidFill>
              </a:rPr>
              <a:t>Revise dynamics to correctly deal with water energy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prstClr val="black"/>
                </a:solidFill>
              </a:rPr>
              <a:t>Improve treatment of total energy across model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prstClr val="black"/>
                </a:solidFill>
              </a:rPr>
              <a:t>More efficient tracer transport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prstClr val="black"/>
                </a:solidFill>
              </a:rPr>
              <a:t>Remap physics so it can occur at different resolution from dynamics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7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>
                <a:solidFill>
                  <a:srgbClr val="1F497D"/>
                </a:solidFill>
              </a:rPr>
              <a:t>Possible New Features for V3 </a:t>
            </a:r>
            <a:r>
              <a:rPr lang="en-US" sz="3200" dirty="0" err="1">
                <a:solidFill>
                  <a:srgbClr val="1F497D"/>
                </a:solidFill>
              </a:rPr>
              <a:t>Atmos</a:t>
            </a:r>
            <a:r>
              <a:rPr lang="en-US" sz="3200" dirty="0">
                <a:solidFill>
                  <a:srgbClr val="1F497D"/>
                </a:solidFill>
              </a:rPr>
              <a:t> (Cont.)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7157" y="588950"/>
            <a:ext cx="8633361" cy="51566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>
                  <a:lumMod val="75000"/>
                </a:srgbClr>
              </a:buClr>
              <a:buFont typeface="Arial"/>
              <a:buNone/>
            </a:pPr>
            <a:endParaRPr lang="en-US" b="1" dirty="0">
              <a:solidFill>
                <a:prstClr val="black"/>
              </a:solidFill>
            </a:endParaRPr>
          </a:p>
          <a:p>
            <a:pPr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RRM (Erika </a:t>
            </a:r>
            <a:r>
              <a:rPr lang="en-US" sz="2000" dirty="0" err="1">
                <a:solidFill>
                  <a:prstClr val="black"/>
                </a:solidFill>
              </a:rPr>
              <a:t>Roesler</a:t>
            </a:r>
            <a:r>
              <a:rPr lang="en-US" sz="2000" dirty="0">
                <a:solidFill>
                  <a:prstClr val="black"/>
                </a:solidFill>
              </a:rPr>
              <a:t>)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prstClr val="black"/>
                </a:solidFill>
              </a:rPr>
              <a:t>Other regions of interest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prstClr val="black"/>
                </a:solidFill>
              </a:rPr>
              <a:t>Non-hydrostatic </a:t>
            </a:r>
            <a:r>
              <a:rPr lang="en-US" sz="1800" dirty="0" err="1">
                <a:solidFill>
                  <a:prstClr val="black"/>
                </a:solidFill>
              </a:rPr>
              <a:t>dyncore</a:t>
            </a:r>
            <a:r>
              <a:rPr lang="en-US" sz="1800" dirty="0">
                <a:solidFill>
                  <a:prstClr val="black"/>
                </a:solidFill>
              </a:rPr>
              <a:t>, higher resolution</a:t>
            </a:r>
          </a:p>
          <a:p>
            <a:pPr>
              <a:buClr>
                <a:srgbClr val="4F81BD">
                  <a:lumMod val="75000"/>
                </a:srgbClr>
              </a:buClr>
            </a:pPr>
            <a:r>
              <a:rPr lang="en-US" sz="2000" dirty="0">
                <a:solidFill>
                  <a:prstClr val="black"/>
                </a:solidFill>
              </a:rPr>
              <a:t>Satellite Simulators (</a:t>
            </a:r>
            <a:r>
              <a:rPr lang="en-US" sz="2000" dirty="0" err="1">
                <a:solidFill>
                  <a:prstClr val="black"/>
                </a:solidFill>
              </a:rPr>
              <a:t>Yuying</a:t>
            </a:r>
            <a:r>
              <a:rPr lang="en-US" sz="2000" dirty="0">
                <a:solidFill>
                  <a:prstClr val="black"/>
                </a:solidFill>
              </a:rPr>
              <a:t> Zhang)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prstClr val="black"/>
                </a:solidFill>
              </a:rPr>
              <a:t>GPM simulator for satellite observed brightness temperature and radar reflectivity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prstClr val="black"/>
                </a:solidFill>
              </a:rPr>
              <a:t>Aerosol simulator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prstClr val="black"/>
                </a:solidFill>
              </a:rPr>
              <a:t>ARM simulators</a:t>
            </a:r>
          </a:p>
          <a:p>
            <a:pPr>
              <a:buClr>
                <a:srgbClr val="4F81BD">
                  <a:lumMod val="75000"/>
                </a:srgbClr>
              </a:buClr>
            </a:pPr>
            <a:r>
              <a:rPr lang="en-US" sz="2200" dirty="0">
                <a:solidFill>
                  <a:prstClr val="black"/>
                </a:solidFill>
              </a:rPr>
              <a:t>Tools for tuning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prstClr val="black"/>
                </a:solidFill>
              </a:rPr>
              <a:t>Short-Term PPE (*** not new ***)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prstClr val="black"/>
                </a:solidFill>
              </a:rPr>
              <a:t>CAPT (*** not new ***)</a:t>
            </a:r>
          </a:p>
          <a:p>
            <a:pPr>
              <a:buClr>
                <a:srgbClr val="4F81BD">
                  <a:lumMod val="75000"/>
                </a:srgbClr>
              </a:buClr>
            </a:pPr>
            <a:r>
              <a:rPr lang="en-US" sz="2000" dirty="0">
                <a:solidFill>
                  <a:prstClr val="black"/>
                </a:solidFill>
              </a:rPr>
              <a:t>Diagnostics (Shaocheng Xie, Phil </a:t>
            </a:r>
            <a:r>
              <a:rPr lang="en-US" sz="2000" dirty="0" err="1">
                <a:solidFill>
                  <a:prstClr val="black"/>
                </a:solidFill>
              </a:rPr>
              <a:t>Rasch</a:t>
            </a:r>
            <a:r>
              <a:rPr lang="en-US" sz="2000" dirty="0">
                <a:solidFill>
                  <a:prstClr val="black"/>
                </a:solidFill>
              </a:rPr>
              <a:t>)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prstClr val="black"/>
                </a:solidFill>
              </a:rPr>
              <a:t>Monsoon Diagnostics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prstClr val="black"/>
                </a:solidFill>
              </a:rPr>
              <a:t>Global surface energy fluxes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>
                <a:solidFill>
                  <a:prstClr val="black"/>
                </a:solidFill>
              </a:rPr>
              <a:t>???</a:t>
            </a:r>
          </a:p>
          <a:p>
            <a:pPr lvl="1">
              <a:buClr>
                <a:srgbClr val="4F81BD">
                  <a:lumMod val="75000"/>
                </a:srgbClr>
              </a:buClr>
            </a:pPr>
            <a:endParaRPr lang="en-US" dirty="0">
              <a:solidFill>
                <a:prstClr val="black"/>
              </a:solidFill>
            </a:endParaRPr>
          </a:p>
          <a:p>
            <a:pPr lvl="1">
              <a:buClr>
                <a:srgbClr val="4F81BD">
                  <a:lumMod val="75000"/>
                </a:srgbClr>
              </a:buClr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22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 smtClean="0">
                <a:solidFill>
                  <a:srgbClr val="1F497D"/>
                </a:solidFill>
              </a:rPr>
              <a:t>Discussion Items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8689" y="986319"/>
            <a:ext cx="8633361" cy="51566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F81BD">
                  <a:lumMod val="75000"/>
                </a:srgbClr>
              </a:buClr>
              <a:buFont typeface="Arial"/>
              <a:buNone/>
            </a:pPr>
            <a:r>
              <a:rPr lang="en-US" dirty="0" smtClean="0">
                <a:solidFill>
                  <a:prstClr val="black"/>
                </a:solidFill>
              </a:rPr>
              <a:t>Reminder: Things need to be considered for V3 scientific development:</a:t>
            </a:r>
            <a:endParaRPr lang="en-US" i="1" dirty="0">
              <a:solidFill>
                <a:prstClr val="black"/>
              </a:solidFill>
            </a:endParaRPr>
          </a:p>
          <a:p>
            <a:pPr lvl="1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Level of </a:t>
            </a:r>
            <a:r>
              <a:rPr lang="en-US" dirty="0" smtClean="0">
                <a:solidFill>
                  <a:prstClr val="black"/>
                </a:solidFill>
              </a:rPr>
              <a:t>funding</a:t>
            </a:r>
          </a:p>
          <a:p>
            <a:pPr lvl="2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$10M, $15M, and $20M</a:t>
            </a:r>
            <a:endParaRPr lang="en-US" dirty="0">
              <a:solidFill>
                <a:prstClr val="black"/>
              </a:solidFill>
            </a:endParaRPr>
          </a:p>
          <a:p>
            <a:pPr lvl="1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Strategies that leadership decide to use for next phase of ACME (how many staff, and must play to their strengths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pPr lvl="2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50% scientific developments, 25% infrastructure and integration; and 25% LCF machines/performances</a:t>
            </a:r>
            <a:endParaRPr lang="en-US" dirty="0">
              <a:solidFill>
                <a:prstClr val="black"/>
              </a:solidFill>
            </a:endParaRPr>
          </a:p>
          <a:p>
            <a:pPr lvl="1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Problems that we learn about as we gain experience with V1 and </a:t>
            </a:r>
            <a:r>
              <a:rPr lang="en-US" dirty="0" smtClean="0">
                <a:solidFill>
                  <a:prstClr val="black"/>
                </a:solidFill>
              </a:rPr>
              <a:t>V2</a:t>
            </a:r>
          </a:p>
          <a:p>
            <a:pPr lvl="2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Stratocumulus along the coast</a:t>
            </a:r>
          </a:p>
          <a:p>
            <a:pPr lvl="2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Regional precipitation biases (e.g., lack of </a:t>
            </a:r>
            <a:r>
              <a:rPr lang="en-US" sz="1600" dirty="0" err="1" smtClean="0">
                <a:solidFill>
                  <a:prstClr val="black"/>
                </a:solidFill>
              </a:rPr>
              <a:t>pr</a:t>
            </a:r>
            <a:r>
              <a:rPr lang="en-US" sz="1600" dirty="0" smtClean="0">
                <a:solidFill>
                  <a:prstClr val="black"/>
                </a:solidFill>
              </a:rPr>
              <a:t> over Amazon), </a:t>
            </a:r>
            <a:r>
              <a:rPr lang="en-US" sz="1600" dirty="0">
                <a:solidFill>
                  <a:prstClr val="black"/>
                </a:solidFill>
              </a:rPr>
              <a:t>d</a:t>
            </a:r>
            <a:r>
              <a:rPr lang="en-US" sz="1600" dirty="0" smtClean="0">
                <a:solidFill>
                  <a:prstClr val="black"/>
                </a:solidFill>
              </a:rPr>
              <a:t>ouble ITCZ, diurnal cycle, MCSs and their propagation</a:t>
            </a:r>
          </a:p>
          <a:p>
            <a:pPr lvl="2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ENSO</a:t>
            </a:r>
          </a:p>
          <a:p>
            <a:pPr lvl="2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Surface wind stress</a:t>
            </a:r>
          </a:p>
          <a:p>
            <a:pPr lvl="2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Surface warm biases over lands</a:t>
            </a:r>
          </a:p>
          <a:p>
            <a:pPr lvl="2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Temperature bias near tropopause and in the stratosphere</a:t>
            </a:r>
          </a:p>
          <a:p>
            <a:pPr lvl="2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AIE too strong?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99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>
                <a:solidFill>
                  <a:srgbClr val="1F497D"/>
                </a:solidFill>
              </a:rPr>
              <a:t>Discussion Items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7157" y="986319"/>
            <a:ext cx="8633361" cy="49206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Are </a:t>
            </a:r>
            <a:r>
              <a:rPr lang="en-US" sz="2000" dirty="0">
                <a:solidFill>
                  <a:prstClr val="black"/>
                </a:solidFill>
              </a:rPr>
              <a:t>we missing any </a:t>
            </a:r>
            <a:r>
              <a:rPr lang="en-US" sz="2000" dirty="0" smtClean="0">
                <a:solidFill>
                  <a:prstClr val="black"/>
                </a:solidFill>
              </a:rPr>
              <a:t>efforts or features that can help address those outstanding errors in V1?</a:t>
            </a:r>
          </a:p>
          <a:p>
            <a:pPr lvl="1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Surface wind stress</a:t>
            </a:r>
          </a:p>
          <a:p>
            <a:pPr lvl="1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ENSO</a:t>
            </a:r>
          </a:p>
          <a:p>
            <a:pPr lvl="1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AIE</a:t>
            </a:r>
          </a:p>
          <a:p>
            <a:pPr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Are we missing any efforts or </a:t>
            </a:r>
            <a:r>
              <a:rPr lang="en-US" sz="2000" dirty="0" smtClean="0">
                <a:solidFill>
                  <a:prstClr val="black"/>
                </a:solidFill>
              </a:rPr>
              <a:t>features for the overall goal described in the V3 science drivers for Water Cycle?</a:t>
            </a:r>
            <a:endParaRPr lang="en-US" dirty="0" smtClean="0">
              <a:solidFill>
                <a:prstClr val="black"/>
              </a:solidFill>
            </a:endParaRPr>
          </a:p>
          <a:p>
            <a:pPr lvl="1">
              <a:buClr>
                <a:srgbClr val="4F81BD">
                  <a:lumMod val="75000"/>
                </a:srgbClr>
              </a:buClr>
            </a:pPr>
            <a:r>
              <a:rPr lang="en-US" sz="1800" dirty="0" smtClean="0">
                <a:solidFill>
                  <a:prstClr val="black"/>
                </a:solidFill>
              </a:rPr>
              <a:t>Improved </a:t>
            </a:r>
            <a:r>
              <a:rPr lang="en-US" sz="1800" dirty="0">
                <a:solidFill>
                  <a:prstClr val="black"/>
                </a:solidFill>
              </a:rPr>
              <a:t>capability for: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dirty="0">
                <a:solidFill>
                  <a:prstClr val="black"/>
                </a:solidFill>
              </a:rPr>
              <a:t>Scale-aware parameterizations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dirty="0">
                <a:solidFill>
                  <a:prstClr val="black"/>
                </a:solidFill>
              </a:rPr>
              <a:t>Land-atmosphere interactions (e.g., lateral flow, plant hydraulics)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dirty="0">
                <a:solidFill>
                  <a:prstClr val="black"/>
                </a:solidFill>
              </a:rPr>
              <a:t>Air-sea interactions (e.g., response to buoyancy/wind stress forcing) 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dirty="0">
                <a:solidFill>
                  <a:prstClr val="black"/>
                </a:solidFill>
              </a:rPr>
              <a:t>Response to forcing (e.g., aerosol-cloud-radiation interactions and effects of LULCC such as irrigation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  <a:p>
            <a:pPr lvl="1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endParaRPr lang="en-US" sz="1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24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>
                <a:solidFill>
                  <a:srgbClr val="1F497D"/>
                </a:solidFill>
              </a:rPr>
              <a:t>Discussion Items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7157" y="986319"/>
            <a:ext cx="8633361" cy="49206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800" dirty="0" smtClean="0">
                <a:solidFill>
                  <a:prstClr val="black"/>
                </a:solidFill>
              </a:rPr>
              <a:t>There are too many topics proposed, even if we are fully funded. We need to prioritize the list and finalize a plan for discussion with ACME council</a:t>
            </a:r>
          </a:p>
          <a:p>
            <a:pPr lvl="2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Atmospheric chemistry</a:t>
            </a:r>
          </a:p>
          <a:p>
            <a:pPr lvl="2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A </a:t>
            </a:r>
            <a:r>
              <a:rPr lang="en-US" sz="1400" dirty="0">
                <a:solidFill>
                  <a:prstClr val="black"/>
                </a:solidFill>
              </a:rPr>
              <a:t>new </a:t>
            </a:r>
            <a:r>
              <a:rPr lang="en-US" sz="1400" dirty="0" err="1">
                <a:solidFill>
                  <a:prstClr val="black"/>
                </a:solidFill>
              </a:rPr>
              <a:t>autoconversion</a:t>
            </a:r>
            <a:r>
              <a:rPr lang="en-US" sz="1400" dirty="0">
                <a:solidFill>
                  <a:prstClr val="black"/>
                </a:solidFill>
              </a:rPr>
              <a:t> to improve AIE</a:t>
            </a:r>
          </a:p>
          <a:p>
            <a:pPr lvl="2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Convection (selected activities)</a:t>
            </a:r>
          </a:p>
          <a:p>
            <a:pPr lvl="2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Selected improvements in clouds/aerosols</a:t>
            </a:r>
          </a:p>
          <a:p>
            <a:pPr lvl="2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Surface </a:t>
            </a:r>
            <a:r>
              <a:rPr lang="en-US" sz="1400" dirty="0">
                <a:solidFill>
                  <a:prstClr val="black"/>
                </a:solidFill>
              </a:rPr>
              <a:t>Model interactions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400" dirty="0">
                <a:solidFill>
                  <a:prstClr val="black"/>
                </a:solidFill>
              </a:rPr>
              <a:t>Selected improvements in radiative transfer model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400" dirty="0">
                <a:solidFill>
                  <a:prstClr val="black"/>
                </a:solidFill>
              </a:rPr>
              <a:t>Selected improvements in </a:t>
            </a:r>
            <a:r>
              <a:rPr lang="en-US" sz="1400" dirty="0" err="1">
                <a:solidFill>
                  <a:prstClr val="black"/>
                </a:solidFill>
              </a:rPr>
              <a:t>Numerics</a:t>
            </a:r>
            <a:endParaRPr lang="en-US" sz="1400" dirty="0">
              <a:solidFill>
                <a:prstClr val="black"/>
              </a:solidFill>
            </a:endParaRPr>
          </a:p>
          <a:p>
            <a:pPr lvl="2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Wind stress</a:t>
            </a:r>
          </a:p>
          <a:p>
            <a:pPr lvl="2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Elevation </a:t>
            </a:r>
            <a:r>
              <a:rPr lang="en-US" sz="1400" dirty="0">
                <a:solidFill>
                  <a:prstClr val="black"/>
                </a:solidFill>
              </a:rPr>
              <a:t>class (?)</a:t>
            </a:r>
          </a:p>
          <a:p>
            <a:pPr lvl="2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Non-hydrostatic </a:t>
            </a:r>
            <a:r>
              <a:rPr lang="en-US" sz="1400" dirty="0" err="1">
                <a:solidFill>
                  <a:prstClr val="black"/>
                </a:solidFill>
              </a:rPr>
              <a:t>dycore</a:t>
            </a:r>
            <a:endParaRPr lang="en-US" sz="1400" dirty="0">
              <a:solidFill>
                <a:prstClr val="black"/>
              </a:solidFill>
            </a:endParaRPr>
          </a:p>
          <a:p>
            <a:pPr lvl="2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RRM</a:t>
            </a:r>
            <a:endParaRPr lang="en-US" sz="1400" dirty="0">
              <a:solidFill>
                <a:prstClr val="black"/>
              </a:solidFill>
            </a:endParaRPr>
          </a:p>
          <a:p>
            <a:pPr lvl="2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Selected diagnostic tools 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r>
              <a:rPr lang="en-US" sz="1400" dirty="0" smtClean="0">
                <a:solidFill>
                  <a:prstClr val="black"/>
                </a:solidFill>
              </a:rPr>
              <a:t>????</a:t>
            </a:r>
            <a:endParaRPr lang="en-US" sz="1400" dirty="0">
              <a:solidFill>
                <a:prstClr val="black"/>
              </a:solidFill>
            </a:endParaRPr>
          </a:p>
          <a:p>
            <a:pPr lvl="1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$10M list:</a:t>
            </a:r>
          </a:p>
          <a:p>
            <a:pPr lvl="1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$15M list (add to the $10M list)</a:t>
            </a:r>
          </a:p>
          <a:p>
            <a:pPr lvl="1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$20M list: (add to the $15M list)</a:t>
            </a:r>
          </a:p>
          <a:p>
            <a:pPr lvl="2">
              <a:buClr>
                <a:srgbClr val="4F81BD">
                  <a:lumMod val="75000"/>
                </a:srgbClr>
              </a:buClr>
            </a:pPr>
            <a:endParaRPr lang="en-US" sz="1600" dirty="0" smtClean="0">
              <a:solidFill>
                <a:prstClr val="black"/>
              </a:solidFill>
            </a:endParaRPr>
          </a:p>
          <a:p>
            <a:pPr lvl="2">
              <a:buClr>
                <a:srgbClr val="4F81BD">
                  <a:lumMod val="75000"/>
                </a:srgbClr>
              </a:buClr>
            </a:pPr>
            <a:endParaRPr lang="en-US" sz="1600" dirty="0" smtClean="0">
              <a:solidFill>
                <a:prstClr val="black"/>
              </a:solidFill>
            </a:endParaRPr>
          </a:p>
          <a:p>
            <a:pPr lvl="1">
              <a:buClr>
                <a:srgbClr val="4F81BD">
                  <a:lumMod val="75000"/>
                </a:srgbClr>
              </a:buClr>
              <a:buFont typeface="Arial" charset="0"/>
              <a:buChar char="•"/>
            </a:pPr>
            <a:endParaRPr lang="en-US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59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8130" y="2693533"/>
            <a:ext cx="8729348" cy="82436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en-US" smtClean="0">
                <a:solidFill>
                  <a:srgbClr val="1F497D"/>
                </a:solidFill>
              </a:rPr>
              <a:t>Extra Slides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8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Finishing off V1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8689" y="986319"/>
            <a:ext cx="8633361" cy="47910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Tuning required for low- and high-res </a:t>
            </a:r>
            <a:r>
              <a:rPr lang="en-US" sz="2000" dirty="0" err="1"/>
              <a:t>atmos</a:t>
            </a:r>
            <a:r>
              <a:rPr lang="en-US" sz="2000" dirty="0"/>
              <a:t> models by the coupled team (Wuyin Lin and Po-Lun Ma) </a:t>
            </a:r>
          </a:p>
          <a:p>
            <a:r>
              <a:rPr lang="en-US" sz="2000" dirty="0"/>
              <a:t>Final details for ACME v1 (Philip Cameron-smith)</a:t>
            </a:r>
          </a:p>
          <a:p>
            <a:pPr lvl="1"/>
            <a:r>
              <a:rPr lang="en-US" sz="1600" dirty="0"/>
              <a:t>Files needed by DECK experiments</a:t>
            </a:r>
          </a:p>
          <a:p>
            <a:pPr lvl="1"/>
            <a:r>
              <a:rPr lang="en-US" sz="1600" dirty="0"/>
              <a:t>???</a:t>
            </a:r>
          </a:p>
          <a:p>
            <a:r>
              <a:rPr lang="en-US" sz="2000" dirty="0"/>
              <a:t>Toward a deeper understanding of V1 model features (Shaocheng Xie/Phil Rasch) – can be coordinated with paper writing</a:t>
            </a:r>
          </a:p>
          <a:p>
            <a:pPr lvl="1"/>
            <a:r>
              <a:rPr lang="en-US" sz="1600" dirty="0"/>
              <a:t>Demonstrate the benefits for running a higher vertical and horizontal resolution (Po-Lun Ma and Wuyin Lin, or others?)</a:t>
            </a:r>
          </a:p>
          <a:p>
            <a:pPr lvl="1"/>
            <a:r>
              <a:rPr lang="en-US" sz="1600" dirty="0"/>
              <a:t>Assess AIE in V1 </a:t>
            </a:r>
            <a:r>
              <a:rPr lang="en-US" sz="1600" dirty="0" err="1"/>
              <a:t>atmos</a:t>
            </a:r>
            <a:r>
              <a:rPr lang="en-US" sz="1600" dirty="0"/>
              <a:t> (</a:t>
            </a:r>
            <a:r>
              <a:rPr lang="en-US" sz="1600" dirty="0" err="1"/>
              <a:t>Hailong</a:t>
            </a:r>
            <a:r>
              <a:rPr lang="en-US" sz="1600" dirty="0"/>
              <a:t> Wang, Po-Lun Ma?)</a:t>
            </a:r>
          </a:p>
          <a:p>
            <a:pPr lvl="1"/>
            <a:r>
              <a:rPr lang="en-US" sz="1600" dirty="0"/>
              <a:t>Assess ENSO with V1 atmosphere (Rich Neale?)</a:t>
            </a:r>
          </a:p>
          <a:p>
            <a:pPr lvl="1"/>
            <a:r>
              <a:rPr lang="en-US" sz="1600" dirty="0"/>
              <a:t>Diagnose processes leading regional precipitation biases?</a:t>
            </a:r>
          </a:p>
          <a:p>
            <a:r>
              <a:rPr lang="en-US" sz="2000" dirty="0"/>
              <a:t>Code review and documentations (relevant code developers)</a:t>
            </a:r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82788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8" y="182562"/>
            <a:ext cx="8729348" cy="82436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en-US" dirty="0">
                <a:solidFill>
                  <a:srgbClr val="1F497D"/>
                </a:solidFill>
              </a:rPr>
              <a:t>Biogeochemistry V3 Features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8052" y="1178463"/>
            <a:ext cx="8628453" cy="47400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>
                  <a:lumMod val="75000"/>
                </a:srgbClr>
              </a:buClr>
              <a:defRPr/>
            </a:pPr>
            <a:r>
              <a:rPr lang="en-US" sz="2200" dirty="0">
                <a:solidFill>
                  <a:prstClr val="black"/>
                </a:solidFill>
              </a:rPr>
              <a:t>Improved modeling of processes that control the land carbon sink</a:t>
            </a:r>
          </a:p>
          <a:p>
            <a:pPr>
              <a:buClr>
                <a:srgbClr val="4F81BD">
                  <a:lumMod val="75000"/>
                </a:srgbClr>
              </a:buClr>
              <a:defRPr/>
            </a:pPr>
            <a:r>
              <a:rPr lang="en-US" sz="2200" dirty="0">
                <a:solidFill>
                  <a:prstClr val="black"/>
                </a:solidFill>
              </a:rPr>
              <a:t>Nitrogen cycle across earth system components for C-N modeling and connection to human activities</a:t>
            </a:r>
          </a:p>
          <a:p>
            <a:pPr>
              <a:buClr>
                <a:srgbClr val="4F81BD">
                  <a:lumMod val="75000"/>
                </a:srgbClr>
              </a:buClr>
              <a:defRPr/>
            </a:pPr>
            <a:r>
              <a:rPr lang="en-US" sz="2200" dirty="0">
                <a:solidFill>
                  <a:prstClr val="black"/>
                </a:solidFill>
              </a:rPr>
              <a:t>Ocean biogeochemistry (MARBL) and coupling with atmosphere</a:t>
            </a:r>
          </a:p>
          <a:p>
            <a:pPr>
              <a:buClr>
                <a:srgbClr val="4F81BD">
                  <a:lumMod val="75000"/>
                </a:srgbClr>
              </a:buClr>
              <a:defRPr/>
            </a:pPr>
            <a:r>
              <a:rPr lang="en-US" sz="2200" dirty="0">
                <a:solidFill>
                  <a:prstClr val="black"/>
                </a:solidFill>
              </a:rPr>
              <a:t>Representations of the energy-water-land nexus (e.g., land and water management)</a:t>
            </a:r>
          </a:p>
          <a:p>
            <a:pPr>
              <a:buClr>
                <a:srgbClr val="4F81BD">
                  <a:lumMod val="75000"/>
                </a:srgbClr>
              </a:buClr>
              <a:defRPr/>
            </a:pPr>
            <a:r>
              <a:rPr lang="en-US" sz="2200" dirty="0">
                <a:solidFill>
                  <a:prstClr val="black"/>
                </a:solidFill>
              </a:rPr>
              <a:t>Terrestrial carbon fluxes to inland waters</a:t>
            </a:r>
          </a:p>
          <a:p>
            <a:pPr>
              <a:buClr>
                <a:srgbClr val="4F81BD">
                  <a:lumMod val="75000"/>
                </a:srgbClr>
              </a:buClr>
              <a:defRPr/>
            </a:pPr>
            <a:r>
              <a:rPr lang="en-US" sz="2200" dirty="0">
                <a:solidFill>
                  <a:prstClr val="black"/>
                </a:solidFill>
              </a:rPr>
              <a:t>Carbon filtering across the terrestrial aquatic interface, coastal ocean processes and the ocean carbon cycle</a:t>
            </a:r>
          </a:p>
          <a:p>
            <a:pPr>
              <a:buClr>
                <a:srgbClr val="4F81BD">
                  <a:lumMod val="75000"/>
                </a:srgbClr>
              </a:buClr>
              <a:defRPr/>
            </a:pPr>
            <a:r>
              <a:rPr lang="en-US" sz="2200" dirty="0">
                <a:solidFill>
                  <a:prstClr val="black"/>
                </a:solidFill>
              </a:rPr>
              <a:t>Modeling natural and anthropogenic methane sources and sinks</a:t>
            </a:r>
          </a:p>
          <a:p>
            <a:pPr>
              <a:buClr>
                <a:srgbClr val="4F81BD">
                  <a:lumMod val="75000"/>
                </a:srgbClr>
              </a:buClr>
              <a:defRPr/>
            </a:pPr>
            <a:r>
              <a:rPr lang="en-US" sz="2200" dirty="0">
                <a:solidFill>
                  <a:prstClr val="black"/>
                </a:solidFill>
              </a:rPr>
              <a:t>Scenario development </a:t>
            </a:r>
          </a:p>
          <a:p>
            <a:pPr lvl="1">
              <a:buClr>
                <a:srgbClr val="4F81BD">
                  <a:lumMod val="75000"/>
                </a:srgbClr>
              </a:buClr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buClr>
                <a:srgbClr val="4F81BD">
                  <a:lumMod val="75000"/>
                </a:srgbClr>
              </a:buCl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4345" y="6282464"/>
            <a:ext cx="8729348" cy="41218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800" b="0" i="1" dirty="0">
                <a:solidFill>
                  <a:srgbClr val="1F497D"/>
                </a:solidFill>
              </a:rPr>
              <a:t>From ACME V2/V3 Plan </a:t>
            </a:r>
            <a:r>
              <a:rPr lang="en-US" sz="1800" b="0" i="1">
                <a:solidFill>
                  <a:srgbClr val="1F497D"/>
                </a:solidFill>
              </a:rPr>
              <a:t>(</a:t>
            </a:r>
            <a:r>
              <a:rPr lang="en-US" sz="1800" b="0" i="1" smtClean="0">
                <a:solidFill>
                  <a:srgbClr val="1F497D"/>
                </a:solidFill>
              </a:rPr>
              <a:t>Leung </a:t>
            </a:r>
            <a:r>
              <a:rPr lang="en-US" sz="1800" b="0" i="1" dirty="0">
                <a:solidFill>
                  <a:srgbClr val="1F497D"/>
                </a:solidFill>
              </a:rPr>
              <a:t>et al. 2017) </a:t>
            </a:r>
          </a:p>
        </p:txBody>
      </p:sp>
    </p:spTree>
    <p:extLst>
      <p:ext uri="{BB962C8B-B14F-4D97-AF65-F5344CB8AC3E}">
        <p14:creationId xmlns:p14="http://schemas.microsoft.com/office/powerpoint/2010/main" val="236080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Paper Writing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8689" y="986319"/>
            <a:ext cx="8633361" cy="47910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28 papers planned. </a:t>
            </a:r>
          </a:p>
          <a:p>
            <a:r>
              <a:rPr lang="en-US" sz="2000" dirty="0"/>
              <a:t>All (?) are in JIRA</a:t>
            </a:r>
            <a:endParaRPr lang="en-US" sz="1600" dirty="0"/>
          </a:p>
          <a:p>
            <a:r>
              <a:rPr lang="en-US" sz="2000" dirty="0"/>
              <a:t>Most of the papers should be targeted to submit by 9/30/17 or earlier</a:t>
            </a:r>
          </a:p>
          <a:p>
            <a:r>
              <a:rPr lang="en-US" sz="2000" dirty="0"/>
              <a:t>Contact the lead PI if you feel you made significant contributions for being a co-author on that paper</a:t>
            </a:r>
          </a:p>
          <a:p>
            <a:endParaRPr lang="en-US" sz="2000" dirty="0"/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9022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New Diagnostics and tools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8689" y="986319"/>
            <a:ext cx="8633361" cy="47910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Diagnostics (???)</a:t>
            </a:r>
          </a:p>
          <a:p>
            <a:pPr lvl="1"/>
            <a:r>
              <a:rPr lang="en-US" sz="1600" dirty="0"/>
              <a:t>Tier 1b</a:t>
            </a:r>
          </a:p>
          <a:p>
            <a:pPr lvl="1"/>
            <a:r>
              <a:rPr lang="en-US" sz="1600" dirty="0"/>
              <a:t>Monsoon</a:t>
            </a:r>
          </a:p>
          <a:p>
            <a:pPr lvl="1"/>
            <a:r>
              <a:rPr lang="en-US" sz="1600" dirty="0"/>
              <a:t>ENSO</a:t>
            </a:r>
          </a:p>
          <a:p>
            <a:pPr lvl="1"/>
            <a:r>
              <a:rPr lang="en-US" sz="1600" dirty="0"/>
              <a:t>????</a:t>
            </a:r>
          </a:p>
          <a:p>
            <a:r>
              <a:rPr lang="en-US" sz="2000" dirty="0"/>
              <a:t>RRM (Erika Roesler)</a:t>
            </a:r>
            <a:endParaRPr lang="en-US" sz="1600" dirty="0"/>
          </a:p>
          <a:p>
            <a:r>
              <a:rPr lang="en-US" sz="2000" dirty="0"/>
              <a:t>COSP+ARM simulators (Yuying Zhang)</a:t>
            </a:r>
          </a:p>
          <a:p>
            <a:r>
              <a:rPr lang="en-US" sz="2000" dirty="0"/>
              <a:t>Short PPE simulations (Yun Qian)</a:t>
            </a:r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4362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New capabilities and </a:t>
            </a:r>
            <a:r>
              <a:rPr lang="en-US" dirty="0" smtClean="0">
                <a:solidFill>
                  <a:schemeClr val="tx2"/>
                </a:solidFill>
              </a:rPr>
              <a:t>parameterizations </a:t>
            </a:r>
            <a:r>
              <a:rPr lang="en-US" dirty="0">
                <a:solidFill>
                  <a:schemeClr val="tx2"/>
                </a:solidFill>
              </a:rPr>
              <a:t>for V2/V3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7157" y="1567087"/>
            <a:ext cx="8633361" cy="47910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Will be discussed next.</a:t>
            </a:r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05067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Running scripts, </a:t>
            </a:r>
            <a:r>
              <a:rPr lang="en-US" dirty="0" err="1">
                <a:solidFill>
                  <a:schemeClr val="tx2"/>
                </a:solidFill>
              </a:rPr>
              <a:t>compsets</a:t>
            </a:r>
            <a:r>
              <a:rPr lang="en-US" dirty="0">
                <a:solidFill>
                  <a:schemeClr val="tx2"/>
                </a:solidFill>
              </a:rPr>
              <a:t>, and bugfixes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7157" y="1567087"/>
            <a:ext cx="8633361" cy="47910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Compsets</a:t>
            </a:r>
            <a:r>
              <a:rPr lang="en-US" sz="2000" dirty="0"/>
              <a:t> (Philip Cameron-smith)</a:t>
            </a:r>
          </a:p>
          <a:p>
            <a:r>
              <a:rPr lang="en-US" sz="2000" dirty="0"/>
              <a:t>Useful scripts for running the model, managing, and diagnosing model output (Volunteers)</a:t>
            </a:r>
          </a:p>
          <a:p>
            <a:endParaRPr lang="en-US" sz="2000" dirty="0"/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0563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7157" y="191582"/>
            <a:ext cx="8756427" cy="794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Testing, integration, and maintenance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7157" y="1144735"/>
            <a:ext cx="8633361" cy="47910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Monitoring bugs found in CESM (Cecile Hannay)</a:t>
            </a:r>
          </a:p>
          <a:p>
            <a:r>
              <a:rPr lang="en-US" sz="2000" dirty="0"/>
              <a:t>Fixing bugs (Phil Rasch/Shaocheng Xie)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Building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prescribed sea ice capability for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ACME?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(Phil Rasch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Slab Ocean Model?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Automating construction of a Data Atmosphere Model?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000" dirty="0"/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060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600" y="6324600"/>
            <a:ext cx="2133600" cy="365125"/>
          </a:xfrm>
        </p:spPr>
        <p:txBody>
          <a:bodyPr/>
          <a:lstStyle/>
          <a:p>
            <a:fld id="{36352874-118B-E24F-968D-2511B069207B}" type="datetime4">
              <a:rPr lang="en-US" smtClean="0"/>
              <a:pPr/>
              <a:t>June 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BE7-0ACF-E348-BBE2-A615BCE1D79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69001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2046630"/>
            <a:ext cx="9144000" cy="7727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D575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>
                <a:solidFill>
                  <a:srgbClr val="1F497D"/>
                </a:solidFill>
              </a:rPr>
              <a:t>New features for ACME V2/V3 Atmosphere Model</a:t>
            </a:r>
          </a:p>
          <a:p>
            <a:pPr algn="ctr"/>
            <a:r>
              <a:rPr lang="en-US" sz="3200" dirty="0">
                <a:solidFill>
                  <a:srgbClr val="1F497D"/>
                </a:solidFill>
              </a:rPr>
              <a:t>(For Discussion)</a:t>
            </a:r>
          </a:p>
          <a:p>
            <a:pPr algn="ctr"/>
            <a:endParaRPr lang="en-US" sz="3200" dirty="0">
              <a:solidFill>
                <a:srgbClr val="1F497D"/>
              </a:solidFill>
            </a:endParaRPr>
          </a:p>
          <a:p>
            <a:pPr algn="ctr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4228648"/>
            <a:ext cx="9144000" cy="15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D575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00" dirty="0">
                <a:solidFill>
                  <a:prstClr val="black"/>
                </a:solidFill>
              </a:rPr>
              <a:t>Shaocheng Xie and Phil Rasch 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Atmosphere Group</a:t>
            </a:r>
          </a:p>
          <a:p>
            <a:pPr algn="ctr"/>
            <a:endParaRPr lang="en-US" sz="2400" dirty="0">
              <a:solidFill>
                <a:prstClr val="black"/>
              </a:solidFill>
            </a:endParaRPr>
          </a:p>
          <a:p>
            <a:pPr algn="ctr"/>
            <a:endParaRPr lang="en-US" sz="2400" dirty="0">
              <a:solidFill>
                <a:prstClr val="black"/>
              </a:solidFill>
            </a:endParaRPr>
          </a:p>
          <a:p>
            <a:pPr algn="ctr"/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71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15506</TotalTime>
  <Words>2358</Words>
  <Application>Microsoft Macintosh PowerPoint</Application>
  <PresentationFormat>On-screen Show (4:3)</PresentationFormat>
  <Paragraphs>333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</vt:lpstr>
      <vt:lpstr>Optima</vt:lpstr>
      <vt:lpstr>宋体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Substantial impact of light-absorbing particles (LAPs) in snow/ice on radiation, temperature and water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Xie, Shaocheng</cp:lastModifiedBy>
  <cp:revision>364</cp:revision>
  <dcterms:created xsi:type="dcterms:W3CDTF">2014-12-04T00:15:55Z</dcterms:created>
  <dcterms:modified xsi:type="dcterms:W3CDTF">2017-06-07T13:57:54Z</dcterms:modified>
</cp:coreProperties>
</file>