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15" r:id="rId1"/>
  </p:sldMasterIdLst>
  <p:notesMasterIdLst>
    <p:notesMasterId r:id="rId15"/>
  </p:notesMasterIdLst>
  <p:handoutMasterIdLst>
    <p:handoutMasterId r:id="rId16"/>
  </p:handoutMasterIdLst>
  <p:sldIdLst>
    <p:sldId id="256" r:id="rId2"/>
    <p:sldId id="551" r:id="rId3"/>
    <p:sldId id="552" r:id="rId4"/>
    <p:sldId id="535" r:id="rId5"/>
    <p:sldId id="542" r:id="rId6"/>
    <p:sldId id="543" r:id="rId7"/>
    <p:sldId id="544" r:id="rId8"/>
    <p:sldId id="545" r:id="rId9"/>
    <p:sldId id="541" r:id="rId10"/>
    <p:sldId id="547" r:id="rId11"/>
    <p:sldId id="548" r:id="rId12"/>
    <p:sldId id="549" r:id="rId13"/>
    <p:sldId id="550" r:id="rId14"/>
  </p:sldIdLst>
  <p:sldSz cx="9144000" cy="6858000" type="screen4x3"/>
  <p:notesSz cx="9309100" cy="6954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21">
          <p15:clr>
            <a:srgbClr val="A4A3A4"/>
          </p15:clr>
        </p15:guide>
        <p15:guide id="2" pos="167">
          <p15:clr>
            <a:srgbClr val="A4A3A4"/>
          </p15:clr>
        </p15:guide>
      </p15:sldGuideLst>
    </p:ext>
    <p:ext uri="{2D200454-40CA-4A62-9FC3-DE9A4176ACB9}">
      <p15:notesGuideLst xmlns:p15="http://schemas.microsoft.com/office/powerpoint/2012/main">
        <p15:guide id="1" orient="horz" pos="2191">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00"/>
    <a:srgbClr val="FF5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4" autoAdjust="0"/>
    <p:restoredTop sz="86081" autoAdjust="0"/>
  </p:normalViewPr>
  <p:slideViewPr>
    <p:cSldViewPr snapToGrid="0" showGuides="1">
      <p:cViewPr varScale="1">
        <p:scale>
          <a:sx n="99" d="100"/>
          <a:sy n="99" d="100"/>
        </p:scale>
        <p:origin x="330" y="72"/>
      </p:cViewPr>
      <p:guideLst>
        <p:guide orient="horz" pos="2321"/>
        <p:guide pos="1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113" d="100"/>
          <a:sy n="113" d="100"/>
        </p:scale>
        <p:origin x="-2382" y="-96"/>
      </p:cViewPr>
      <p:guideLst>
        <p:guide orient="horz" pos="2191"/>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33804" cy="347505"/>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5273194" y="0"/>
            <a:ext cx="4033804" cy="347505"/>
          </a:xfrm>
          <a:prstGeom prst="rect">
            <a:avLst/>
          </a:prstGeom>
        </p:spPr>
        <p:txBody>
          <a:bodyPr vert="horz" lIns="91294" tIns="45647" rIns="91294" bIns="45647" rtlCol="0"/>
          <a:lstStyle>
            <a:lvl1pPr algn="r">
              <a:defRPr sz="1200"/>
            </a:lvl1pPr>
          </a:lstStyle>
          <a:p>
            <a:fld id="{353EC3C0-F087-4792-8C59-3239BB7849CD}" type="datetimeFigureOut">
              <a:rPr lang="en-US" smtClean="0"/>
              <a:pPr/>
              <a:t>6/4/2017</a:t>
            </a:fld>
            <a:endParaRPr lang="en-US"/>
          </a:p>
        </p:txBody>
      </p:sp>
      <p:sp>
        <p:nvSpPr>
          <p:cNvPr id="4" name="Footer Placeholder 3"/>
          <p:cNvSpPr>
            <a:spLocks noGrp="1"/>
          </p:cNvSpPr>
          <p:nvPr>
            <p:ph type="ftr" sz="quarter" idx="2"/>
          </p:nvPr>
        </p:nvSpPr>
        <p:spPr>
          <a:xfrm>
            <a:off x="2" y="6606148"/>
            <a:ext cx="4033804" cy="347505"/>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5273194" y="6606148"/>
            <a:ext cx="4033804" cy="347505"/>
          </a:xfrm>
          <a:prstGeom prst="rect">
            <a:avLst/>
          </a:prstGeom>
        </p:spPr>
        <p:txBody>
          <a:bodyPr vert="horz" lIns="91294" tIns="45647" rIns="91294" bIns="45647" rtlCol="0" anchor="b"/>
          <a:lstStyle>
            <a:lvl1pPr algn="r">
              <a:defRPr sz="1200"/>
            </a:lvl1pPr>
          </a:lstStyle>
          <a:p>
            <a:fld id="{BCCC0CD5-BA5B-44E2-A0E6-43F8EB1A4FD1}" type="slidenum">
              <a:rPr lang="en-US" smtClean="0"/>
              <a:pPr/>
              <a:t>‹#›</a:t>
            </a:fld>
            <a:endParaRPr lang="en-US"/>
          </a:p>
        </p:txBody>
      </p:sp>
    </p:spTree>
    <p:extLst>
      <p:ext uri="{BB962C8B-B14F-4D97-AF65-F5344CB8AC3E}">
        <p14:creationId xmlns:p14="http://schemas.microsoft.com/office/powerpoint/2010/main" val="274018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34786" cy="347980"/>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5272208" y="0"/>
            <a:ext cx="4034786" cy="347980"/>
          </a:xfrm>
          <a:prstGeom prst="rect">
            <a:avLst/>
          </a:prstGeom>
        </p:spPr>
        <p:txBody>
          <a:bodyPr vert="horz" lIns="91430" tIns="45716" rIns="91430" bIns="45716" rtlCol="0"/>
          <a:lstStyle>
            <a:lvl1pPr algn="r">
              <a:defRPr sz="1200"/>
            </a:lvl1pPr>
          </a:lstStyle>
          <a:p>
            <a:fld id="{1C41CFA0-1ADC-43DA-A5FC-1F993C9A29E0}" type="datetimeFigureOut">
              <a:rPr lang="en-US" smtClean="0"/>
              <a:pPr/>
              <a:t>6/4/2017</a:t>
            </a:fld>
            <a:endParaRPr lang="en-US"/>
          </a:p>
        </p:txBody>
      </p:sp>
      <p:sp>
        <p:nvSpPr>
          <p:cNvPr id="4" name="Slide Image Placeholder 3"/>
          <p:cNvSpPr>
            <a:spLocks noGrp="1" noRot="1" noChangeAspect="1"/>
          </p:cNvSpPr>
          <p:nvPr>
            <p:ph type="sldImg" idx="2"/>
          </p:nvPr>
        </p:nvSpPr>
        <p:spPr>
          <a:xfrm>
            <a:off x="2916238" y="520700"/>
            <a:ext cx="3476625" cy="2608263"/>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931753" y="3304025"/>
            <a:ext cx="7445594" cy="3129440"/>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05671"/>
            <a:ext cx="4034786" cy="347980"/>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5272208" y="6605671"/>
            <a:ext cx="4034786" cy="347980"/>
          </a:xfrm>
          <a:prstGeom prst="rect">
            <a:avLst/>
          </a:prstGeom>
        </p:spPr>
        <p:txBody>
          <a:bodyPr vert="horz" lIns="91430" tIns="45716" rIns="91430" bIns="45716" rtlCol="0" anchor="b"/>
          <a:lstStyle>
            <a:lvl1pPr algn="r">
              <a:defRPr sz="1200"/>
            </a:lvl1pPr>
          </a:lstStyle>
          <a:p>
            <a:fld id="{85130FC8-67AB-4DCD-8CD9-C9CD44067993}" type="slidenum">
              <a:rPr lang="en-US" smtClean="0"/>
              <a:pPr/>
              <a:t>‹#›</a:t>
            </a:fld>
            <a:endParaRPr lang="en-US"/>
          </a:p>
        </p:txBody>
      </p:sp>
    </p:spTree>
    <p:extLst>
      <p:ext uri="{BB962C8B-B14F-4D97-AF65-F5344CB8AC3E}">
        <p14:creationId xmlns:p14="http://schemas.microsoft.com/office/powerpoint/2010/main" val="374101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4294967295"/>
          </p:nvPr>
        </p:nvSpPr>
        <p:spPr bwMode="auto">
          <a:xfrm>
            <a:off x="5272214" y="6605671"/>
            <a:ext cx="4034786" cy="347980"/>
          </a:xfrm>
          <a:prstGeom prst="rect">
            <a:avLst/>
          </a:prstGeom>
          <a:noFill/>
          <a:ln>
            <a:miter lim="800000"/>
            <a:headEnd/>
            <a:tailEnd/>
          </a:ln>
        </p:spPr>
        <p:txBody>
          <a:bodyPr/>
          <a:lstStyle/>
          <a:p>
            <a:pPr eaLnBrk="0" hangingPunct="0"/>
            <a:fld id="{37063447-E643-4017-8CCD-8999D2439E38}" type="slidenum">
              <a:rPr lang="en-US"/>
              <a:pPr eaLnBrk="0" hangingPunct="0"/>
              <a:t>1</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269173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0FC8-67AB-4DCD-8CD9-C9CD44067993}" type="slidenum">
              <a:rPr lang="en-US" smtClean="0"/>
              <a:pPr/>
              <a:t>2</a:t>
            </a:fld>
            <a:endParaRPr lang="en-US"/>
          </a:p>
        </p:txBody>
      </p:sp>
    </p:spTree>
    <p:extLst>
      <p:ext uri="{BB962C8B-B14F-4D97-AF65-F5344CB8AC3E}">
        <p14:creationId xmlns:p14="http://schemas.microsoft.com/office/powerpoint/2010/main" val="287772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0FC8-67AB-4DCD-8CD9-C9CD44067993}" type="slidenum">
              <a:rPr lang="en-US" smtClean="0"/>
              <a:pPr/>
              <a:t>3</a:t>
            </a:fld>
            <a:endParaRPr lang="en-US"/>
          </a:p>
        </p:txBody>
      </p:sp>
    </p:spTree>
    <p:extLst>
      <p:ext uri="{BB962C8B-B14F-4D97-AF65-F5344CB8AC3E}">
        <p14:creationId xmlns:p14="http://schemas.microsoft.com/office/powerpoint/2010/main" val="134834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co-chairs to stand up </a:t>
            </a:r>
            <a:endParaRPr lang="en-US" dirty="0"/>
          </a:p>
        </p:txBody>
      </p:sp>
      <p:sp>
        <p:nvSpPr>
          <p:cNvPr id="4" name="Slide Number Placeholder 3"/>
          <p:cNvSpPr>
            <a:spLocks noGrp="1"/>
          </p:cNvSpPr>
          <p:nvPr>
            <p:ph type="sldNum" sz="quarter" idx="10"/>
          </p:nvPr>
        </p:nvSpPr>
        <p:spPr/>
        <p:txBody>
          <a:bodyPr/>
          <a:lstStyle/>
          <a:p>
            <a:fld id="{85130FC8-67AB-4DCD-8CD9-C9CD44067993}" type="slidenum">
              <a:rPr lang="en-US" smtClean="0"/>
              <a:pPr/>
              <a:t>4</a:t>
            </a:fld>
            <a:endParaRPr lang="en-US"/>
          </a:p>
        </p:txBody>
      </p:sp>
    </p:spTree>
    <p:extLst>
      <p:ext uri="{BB962C8B-B14F-4D97-AF65-F5344CB8AC3E}">
        <p14:creationId xmlns:p14="http://schemas.microsoft.com/office/powerpoint/2010/main" val="245642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Background – experiments at PNNL have verified</a:t>
            </a:r>
            <a:r>
              <a:rPr lang="en-US" baseline="0" dirty="0" smtClean="0"/>
              <a:t> that for the most viscous particles, measurable differences occur in aerosol reactions, evaporation (lifetime), growth, and interaction with atmospheric water. These effects have been noted in several high impact publications since they are not represented in current models. Several approaches have been attempted to quantify the native viscosity of organic aerosol particles to evaluate these effects on real aerosols, but most are limited in reproducibility, viscosity or particle size range, or range of other important parameters. As part of a BER-funded project, Marcus Petters and his NC State group developed this elegant measurement technique applicable to organic aerosols over a key range of particle size and properties. The </a:t>
            </a:r>
            <a:r>
              <a:rPr lang="en-US" sz="1200" dirty="0" smtClean="0"/>
              <a:t>Aerosol Sci. &amp; Technology </a:t>
            </a:r>
            <a:r>
              <a:rPr lang="en-US" baseline="0" dirty="0" smtClean="0"/>
              <a:t>measurement paper was highlighted by the journal editors as a “notable recent paper”.  </a:t>
            </a:r>
            <a:endParaRPr lang="en-US" dirty="0" smtClean="0"/>
          </a:p>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10</a:t>
            </a:fld>
            <a:endParaRPr lang="en-US" dirty="0"/>
          </a:p>
        </p:txBody>
      </p:sp>
    </p:spTree>
    <p:extLst>
      <p:ext uri="{BB962C8B-B14F-4D97-AF65-F5344CB8AC3E}">
        <p14:creationId xmlns:p14="http://schemas.microsoft.com/office/powerpoint/2010/main" val="35772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78FDE4-8AD5-4DFE-BB68-106AF27D3000}" type="slidenum">
              <a:rPr lang="en-US" smtClean="0">
                <a:solidFill>
                  <a:prstClr val="black"/>
                </a:solidFill>
              </a:rPr>
              <a:pPr fontAlgn="base">
                <a:spcBef>
                  <a:spcPct val="0"/>
                </a:spcBef>
                <a:spcAft>
                  <a:spcPct val="0"/>
                </a:spcAft>
                <a:defRPr/>
              </a:pPr>
              <a:t>11</a:t>
            </a:fld>
            <a:endParaRPr lang="en-US" smtClean="0">
              <a:solidFill>
                <a:prstClr val="black"/>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900" dirty="0" smtClean="0"/>
          </a:p>
        </p:txBody>
      </p:sp>
    </p:spTree>
    <p:extLst>
      <p:ext uri="{BB962C8B-B14F-4D97-AF65-F5344CB8AC3E}">
        <p14:creationId xmlns:p14="http://schemas.microsoft.com/office/powerpoint/2010/main" val="225524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13F7B-A782-4840-A2AF-D318E81F4BC6}" type="slidenum">
              <a:rPr lang="en-US" smtClean="0"/>
              <a:t>12</a:t>
            </a:fld>
            <a:endParaRPr lang="en-US"/>
          </a:p>
        </p:txBody>
      </p:sp>
    </p:spTree>
    <p:extLst>
      <p:ext uri="{BB962C8B-B14F-4D97-AF65-F5344CB8AC3E}">
        <p14:creationId xmlns:p14="http://schemas.microsoft.com/office/powerpoint/2010/main" val="252230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78FDE4-8AD5-4DFE-BB68-106AF27D3000}" type="slidenum">
              <a:rPr lang="en-US" smtClean="0">
                <a:solidFill>
                  <a:prstClr val="black"/>
                </a:solidFill>
              </a:rPr>
              <a:pPr fontAlgn="base">
                <a:spcBef>
                  <a:spcPct val="0"/>
                </a:spcBef>
                <a:spcAft>
                  <a:spcPct val="0"/>
                </a:spcAft>
                <a:defRPr/>
              </a:pPr>
              <a:t>13</a:t>
            </a:fld>
            <a:endParaRPr lang="en-US" smtClean="0">
              <a:solidFill>
                <a:prstClr val="black"/>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900" dirty="0" smtClean="0"/>
              <a:t>Virendra</a:t>
            </a:r>
            <a:r>
              <a:rPr lang="en-US" sz="900" baseline="0" dirty="0" smtClean="0"/>
              <a:t> Ghate – ANL; Pavlos Kollias – BNL</a:t>
            </a:r>
          </a:p>
          <a:p>
            <a:pPr eaLnBrk="1" hangingPunct="1">
              <a:spcBef>
                <a:spcPct val="0"/>
              </a:spcBef>
            </a:pPr>
            <a:r>
              <a:rPr lang="en-US" sz="900" dirty="0" smtClean="0"/>
              <a:t>Figures </a:t>
            </a:r>
            <a:r>
              <a:rPr lang="en-US" sz="900" dirty="0"/>
              <a:t>show time-height mapping of the averaged diurnal cycle of  cloud fraction calculated from 138 cumulus days and 64 precipitation days. </a:t>
            </a:r>
            <a:r>
              <a:rPr lang="en-US" sz="900" dirty="0" smtClean="0"/>
              <a:t>The diurnal cycle of hydrometeor fraction during non-rainy cumulus days (top) and during rainy days (bottom) as reported by the combined observations of vertically pointing radar and lidars. The black line depicts the first cloud base height, while the magenta line shows the lifting condensation level (LCL). The nighttime cloud cover was higher during rainy days than during non-rainy days.</a:t>
            </a:r>
            <a:endParaRPr lang="en-US" sz="900" dirty="0"/>
          </a:p>
          <a:p>
            <a:r>
              <a:rPr lang="en-US" sz="900" dirty="0" smtClean="0"/>
              <a:t>Dry </a:t>
            </a:r>
            <a:r>
              <a:rPr lang="en-US" sz="900" dirty="0"/>
              <a:t>season was defined as 1 June – 30 September. GO Amazon was in 2014 and 2015. </a:t>
            </a:r>
          </a:p>
          <a:p>
            <a:r>
              <a:rPr lang="en-US" sz="900" dirty="0"/>
              <a:t>Cumulus Days (no rain) – 138; Daytime rain events – 64;  </a:t>
            </a:r>
          </a:p>
          <a:p>
            <a:r>
              <a:rPr lang="en-US" sz="900" dirty="0" smtClean="0"/>
              <a:t>All results </a:t>
            </a:r>
            <a:r>
              <a:rPr lang="en-US" sz="900" dirty="0"/>
              <a:t>were statistically significant. The precipitation days had higher moisture at low and mid-levels, lower CIN and lower LCL than the cumulus days. We also looked at the continuity of rainfall to test if the rainfall comes in packages, and our conclusions were still the same. The number of nighttime rain events per month decreased during the progression of dry season, but the number of daytime rain events per month stayed the same. </a:t>
            </a:r>
            <a:endParaRPr lang="en-US" sz="900" dirty="0" smtClean="0"/>
          </a:p>
          <a:p>
            <a:r>
              <a:rPr lang="en-US" sz="900" dirty="0" smtClean="0"/>
              <a:t>https://asr.science.energy.gov/science/research-highlights/RNzIx/view</a:t>
            </a:r>
            <a:endParaRPr lang="en-US" sz="900" dirty="0"/>
          </a:p>
          <a:p>
            <a:pPr eaLnBrk="1" hangingPunct="1">
              <a:spcBef>
                <a:spcPct val="0"/>
              </a:spcBef>
            </a:pPr>
            <a:endParaRPr lang="en-US" sz="900" dirty="0"/>
          </a:p>
        </p:txBody>
      </p:sp>
    </p:spTree>
    <p:extLst>
      <p:ext uri="{BB962C8B-B14F-4D97-AF65-F5344CB8AC3E}">
        <p14:creationId xmlns:p14="http://schemas.microsoft.com/office/powerpoint/2010/main" val="736618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23" descr="129762-97_fac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424113"/>
            <a:ext cx="1157288" cy="1181100"/>
          </a:xfrm>
          <a:prstGeom prst="rect">
            <a:avLst/>
          </a:prstGeom>
          <a:noFill/>
          <a:ln w="9525">
            <a:noFill/>
            <a:miter lim="800000"/>
            <a:headEnd/>
            <a:tailEnd/>
          </a:ln>
        </p:spPr>
      </p:pic>
      <p:pic>
        <p:nvPicPr>
          <p:cNvPr id="12" name="Picture 21" descr="cloud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211263"/>
            <a:ext cx="1150938" cy="1184275"/>
          </a:xfrm>
          <a:prstGeom prst="rect">
            <a:avLst/>
          </a:prstGeom>
          <a:noFill/>
          <a:ln w="9525">
            <a:noFill/>
            <a:miter lim="800000"/>
            <a:headEnd/>
            <a:tailEnd/>
          </a:ln>
        </p:spPr>
      </p:pic>
      <p:grpSp>
        <p:nvGrpSpPr>
          <p:cNvPr id="13" name="Group 17"/>
          <p:cNvGrpSpPr>
            <a:grpSpLocks/>
          </p:cNvGrpSpPr>
          <p:nvPr userDrawn="1"/>
        </p:nvGrpSpPr>
        <p:grpSpPr bwMode="auto">
          <a:xfrm>
            <a:off x="0" y="6056313"/>
            <a:ext cx="9145588" cy="806450"/>
            <a:chOff x="0" y="6634186"/>
            <a:chExt cx="9145770" cy="228600"/>
          </a:xfrm>
        </p:grpSpPr>
        <p:sp>
          <p:nvSpPr>
            <p:cNvPr id="14" name="Rectangle 15"/>
            <p:cNvSpPr/>
            <p:nvPr userDrawn="1"/>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5" name="Rectangle 16"/>
            <p:cNvSpPr/>
            <p:nvPr userDrawn="1"/>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grpSp>
      <p:sp>
        <p:nvSpPr>
          <p:cNvPr id="16" name="TextBox 44"/>
          <p:cNvSpPr txBox="1"/>
          <p:nvPr userDrawn="1"/>
        </p:nvSpPr>
        <p:spPr>
          <a:xfrm>
            <a:off x="2362200" y="6172200"/>
            <a:ext cx="1504950" cy="590550"/>
          </a:xfrm>
          <a:prstGeom prst="rect">
            <a:avLst/>
          </a:prstGeom>
          <a:noFill/>
        </p:spPr>
        <p:txBody>
          <a:bodyPr>
            <a:spAutoFit/>
          </a:bodyPr>
          <a:lstStyle/>
          <a:p>
            <a:pPr eaLnBrk="0" hangingPunct="0">
              <a:lnSpc>
                <a:spcPct val="90000"/>
              </a:lnSpc>
              <a:defRPr/>
            </a:pPr>
            <a:r>
              <a:rPr lang="en-US" b="1" dirty="0">
                <a:solidFill>
                  <a:schemeClr val="bg1"/>
                </a:solidFill>
              </a:rPr>
              <a:t>Office </a:t>
            </a:r>
            <a:br>
              <a:rPr lang="en-US" b="1" dirty="0">
                <a:solidFill>
                  <a:schemeClr val="bg1"/>
                </a:solidFill>
              </a:rPr>
            </a:br>
            <a:r>
              <a:rPr lang="en-US" b="1" dirty="0">
                <a:solidFill>
                  <a:schemeClr val="bg1"/>
                </a:solidFill>
              </a:rPr>
              <a:t>of Science</a:t>
            </a:r>
          </a:p>
        </p:txBody>
      </p:sp>
      <p:sp>
        <p:nvSpPr>
          <p:cNvPr id="17" name="TextBox 46"/>
          <p:cNvSpPr txBox="1"/>
          <p:nvPr userDrawn="1"/>
        </p:nvSpPr>
        <p:spPr>
          <a:xfrm>
            <a:off x="5362575" y="6305550"/>
            <a:ext cx="3629025" cy="425450"/>
          </a:xfrm>
          <a:prstGeom prst="rect">
            <a:avLst/>
          </a:prstGeom>
          <a:noFill/>
        </p:spPr>
        <p:txBody>
          <a:bodyPr>
            <a:spAutoFit/>
          </a:bodyPr>
          <a:lstStyle/>
          <a:p>
            <a:pPr algn="r" eaLnBrk="0" hangingPunct="0">
              <a:lnSpc>
                <a:spcPct val="90000"/>
              </a:lnSpc>
              <a:defRPr/>
            </a:pPr>
            <a:r>
              <a:rPr lang="en-US" sz="1200" b="1" dirty="0">
                <a:solidFill>
                  <a:schemeClr val="bg1"/>
                </a:solidFill>
              </a:rPr>
              <a:t>Office of Biological </a:t>
            </a:r>
            <a:br>
              <a:rPr lang="en-US" sz="1200" b="1" dirty="0">
                <a:solidFill>
                  <a:schemeClr val="bg1"/>
                </a:solidFill>
              </a:rPr>
            </a:br>
            <a:r>
              <a:rPr lang="en-US" sz="1200" b="1" dirty="0">
                <a:solidFill>
                  <a:schemeClr val="bg1"/>
                </a:solidFill>
              </a:rPr>
              <a:t>and Environmental Research</a:t>
            </a:r>
          </a:p>
        </p:txBody>
      </p:sp>
      <p:pic>
        <p:nvPicPr>
          <p:cNvPr id="18" name="Picture 18" descr="New_DOE_Logo_BLAC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0813" y="6229350"/>
            <a:ext cx="2070100" cy="498475"/>
          </a:xfrm>
          <a:prstGeom prst="rect">
            <a:avLst/>
          </a:prstGeom>
          <a:noFill/>
          <a:ln w="9525">
            <a:noFill/>
            <a:miter lim="800000"/>
            <a:headEnd/>
            <a:tailEnd/>
          </a:ln>
        </p:spPr>
      </p:pic>
      <p:pic>
        <p:nvPicPr>
          <p:cNvPr id="19" name="Picture 38" descr="pict1.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54113" cy="1182688"/>
          </a:xfrm>
          <a:prstGeom prst="rect">
            <a:avLst/>
          </a:prstGeom>
          <a:noFill/>
          <a:ln w="9525">
            <a:noFill/>
            <a:miter lim="800000"/>
            <a:headEnd/>
            <a:tailEnd/>
          </a:ln>
        </p:spPr>
      </p:pic>
      <p:pic>
        <p:nvPicPr>
          <p:cNvPr id="20" name="Picture 40" descr="pict3.png"/>
          <p:cNvPicPr>
            <a:picLocks noChangeAspect="1"/>
          </p:cNvPicPr>
          <p:nvPr userDrawn="1"/>
        </p:nvPicPr>
        <p:blipFill>
          <a:blip r:embed="rId6" cstate="print">
            <a:lum bright="14000" contrast="38000"/>
            <a:extLst>
              <a:ext uri="{28A0092B-C50C-407E-A947-70E740481C1C}">
                <a14:useLocalDpi xmlns:a14="http://schemas.microsoft.com/office/drawing/2010/main" val="0"/>
              </a:ext>
            </a:extLst>
          </a:blip>
          <a:srcRect/>
          <a:stretch>
            <a:fillRect/>
          </a:stretch>
        </p:blipFill>
        <p:spPr bwMode="auto">
          <a:xfrm>
            <a:off x="0" y="3633788"/>
            <a:ext cx="1162050" cy="1174750"/>
          </a:xfrm>
          <a:prstGeom prst="rect">
            <a:avLst/>
          </a:prstGeom>
          <a:noFill/>
          <a:ln w="9525">
            <a:noFill/>
            <a:miter lim="800000"/>
            <a:headEnd/>
            <a:tailEnd/>
          </a:ln>
        </p:spPr>
      </p:pic>
      <p:pic>
        <p:nvPicPr>
          <p:cNvPr id="21" name="Picture 14" descr="procholorococcus marinus cropped.tif"/>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4843463"/>
            <a:ext cx="1160463" cy="1176337"/>
          </a:xfrm>
          <a:prstGeom prst="rect">
            <a:avLst/>
          </a:prstGeom>
          <a:noFill/>
          <a:ln w="9525">
            <a:noFill/>
            <a:miter lim="800000"/>
            <a:headEnd/>
            <a:tailEnd/>
          </a:ln>
        </p:spPr>
      </p:pic>
      <p:sp>
        <p:nvSpPr>
          <p:cNvPr id="22" name="Rectangle 223"/>
          <p:cNvSpPr txBox="1">
            <a:spLocks noChangeArrowheads="1"/>
          </p:cNvSpPr>
          <p:nvPr userDrawn="1"/>
        </p:nvSpPr>
        <p:spPr>
          <a:xfrm>
            <a:off x="1317330" y="2744569"/>
            <a:ext cx="3073400" cy="369332"/>
          </a:xfrm>
          <a:prstGeom prst="rect">
            <a:avLst/>
          </a:prstGeom>
        </p:spPr>
        <p:txBody>
          <a:bodyPr vert="horz" lIns="91440" tIns="45720" rIns="91440" bIns="45720" rtlCol="0">
            <a:spAutoFit/>
          </a:bodyPr>
          <a:lstStyle>
            <a:lvl1pPr marL="0" indent="0" algn="l">
              <a:buFont typeface="Symbol" pitchFamily="18" charset="2"/>
              <a:buNone/>
              <a:defRPr sz="2000"/>
            </a:lvl1pPr>
          </a:lstStyle>
          <a:p>
            <a:pPr marL="0" marR="0" lvl="0" indent="0" algn="l" defTabSz="914400" rtl="0" eaLnBrk="1" fontAlgn="auto" latinLnBrk="0" hangingPunct="1">
              <a:lnSpc>
                <a:spcPct val="90000"/>
              </a:lnSpc>
              <a:spcBef>
                <a:spcPts val="1400"/>
              </a:spcBef>
              <a:spcAft>
                <a:spcPts val="0"/>
              </a:spcAft>
              <a:buClr>
                <a:schemeClr val="tx1"/>
              </a:buClr>
              <a:buSzTx/>
              <a:buFont typeface="Symbol" pitchFamily="18"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3" name="Title 35"/>
          <p:cNvSpPr txBox="1">
            <a:spLocks/>
          </p:cNvSpPr>
          <p:nvPr userDrawn="1"/>
        </p:nvSpPr>
        <p:spPr>
          <a:xfrm>
            <a:off x="1317329" y="1147078"/>
            <a:ext cx="6377629" cy="535531"/>
          </a:xfrm>
          <a:prstGeom prst="rect">
            <a:avLst/>
          </a:prstGeom>
        </p:spPr>
        <p:txBody>
          <a:bodyPr vert="horz" lIns="91440" tIns="45720" rIns="91440" bIns="45720" rtlCol="0" anchor="t" anchorCtr="0">
            <a:spAutoFit/>
          </a:bodyPr>
          <a:lstStyle>
            <a:lvl1pPr>
              <a:defRPr sz="3200" b="1">
                <a:solidFill>
                  <a:schemeClr val="bg2">
                    <a:lumMod val="10000"/>
                  </a:schemeClr>
                </a:solidFill>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2">
                    <a:lumMod val="10000"/>
                  </a:schemeClr>
                </a:solidFill>
                <a:effectLst/>
                <a:uLnTx/>
                <a:uFillTx/>
                <a:latin typeface="Calibri" panose="020F0502020204030204" pitchFamily="34" charset="0"/>
                <a:ea typeface="+mj-ea"/>
                <a:cs typeface="Arial" pitchFamily="34" charset="0"/>
              </a:rPr>
              <a:t> </a:t>
            </a:r>
            <a:endParaRPr kumimoji="0" lang="en-US" sz="32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j-ea"/>
              <a:cs typeface="Arial" pitchFamily="34" charset="0"/>
            </a:endParaRPr>
          </a:p>
        </p:txBody>
      </p:sp>
      <p:sp>
        <p:nvSpPr>
          <p:cNvPr id="27" name="Rectangle 223"/>
          <p:cNvSpPr>
            <a:spLocks noGrp="1" noChangeArrowheads="1"/>
          </p:cNvSpPr>
          <p:nvPr>
            <p:ph type="subTitle" idx="1"/>
          </p:nvPr>
        </p:nvSpPr>
        <p:spPr>
          <a:xfrm>
            <a:off x="1317330" y="2700382"/>
            <a:ext cx="3073400" cy="646331"/>
          </a:xfrm>
        </p:spPr>
        <p:txBody>
          <a:bodyPr/>
          <a:lstStyle>
            <a:lvl1pPr marL="0" indent="0" algn="l">
              <a:buFont typeface="Symbol" pitchFamily="18" charset="2"/>
              <a:buNone/>
              <a:defRPr sz="2000"/>
            </a:lvl1pPr>
          </a:lstStyle>
          <a:p>
            <a:r>
              <a:rPr lang="en-US" dirty="0"/>
              <a:t>Click to edit Master subtitle style</a:t>
            </a:r>
          </a:p>
        </p:txBody>
      </p:sp>
      <p:sp>
        <p:nvSpPr>
          <p:cNvPr id="28" name="Title 35"/>
          <p:cNvSpPr>
            <a:spLocks noGrp="1"/>
          </p:cNvSpPr>
          <p:nvPr>
            <p:ph type="title"/>
          </p:nvPr>
        </p:nvSpPr>
        <p:spPr>
          <a:xfrm>
            <a:off x="1317329" y="1102891"/>
            <a:ext cx="6377629" cy="929485"/>
          </a:xfrm>
        </p:spPr>
        <p:txBody>
          <a:bodyPr/>
          <a:lstStyle>
            <a:lvl1pPr>
              <a:defRPr sz="3200" b="1">
                <a:solidFill>
                  <a:schemeClr val="bg2">
                    <a:lumMod val="10000"/>
                  </a:schemeClr>
                </a:solidFill>
                <a:latin typeface="+mn-lt"/>
              </a:defRPr>
            </a:lvl1pPr>
          </a:lstStyle>
          <a:p>
            <a:r>
              <a:rPr lang="en-US" dirty="0" smtClean="0"/>
              <a:t>Click to edit Master title style</a:t>
            </a:r>
            <a:endParaRPr lang="en-US" dirty="0"/>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6" name="Rectangle 235"/>
          <p:cNvSpPr>
            <a:spLocks noChangeArrowheads="1"/>
          </p:cNvSpPr>
          <p:nvPr userDrawn="1"/>
        </p:nvSpPr>
        <p:spPr bwMode="auto">
          <a:xfrm>
            <a:off x="-34926" y="6646863"/>
            <a:ext cx="2341397" cy="211137"/>
          </a:xfrm>
          <a:prstGeom prst="rect">
            <a:avLst/>
          </a:prstGeom>
          <a:noFill/>
          <a:ln w="9525" algn="ctr">
            <a:noFill/>
            <a:miter lim="800000"/>
            <a:headEnd/>
            <a:tailEnd/>
          </a:ln>
          <a:effectLst/>
        </p:spPr>
        <p:txBody>
          <a:bodyPr/>
          <a:lstStyle/>
          <a:p>
            <a:pPr marL="171450" indent="-171450" eaLnBrk="0" hangingPunct="0">
              <a:lnSpc>
                <a:spcPct val="90000"/>
              </a:lnSpc>
              <a:defRPr/>
            </a:pPr>
            <a:fld id="{C73A21A1-59FF-456D-9D40-99E243DEE999}"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smtClean="0">
                <a:solidFill>
                  <a:schemeClr val="bg1"/>
                </a:solidFill>
                <a:ea typeface="Rod"/>
                <a:cs typeface="Rod"/>
              </a:rPr>
              <a:t>BERAC Spring 2016</a:t>
            </a:r>
            <a:endParaRPr lang="en-US" sz="1200" b="1" dirty="0">
              <a:solidFill>
                <a:schemeClr val="bg1"/>
              </a:solidFill>
              <a:ea typeface="Rod"/>
              <a:cs typeface="Rod"/>
            </a:endParaRPr>
          </a:p>
        </p:txBody>
      </p:sp>
      <p:sp>
        <p:nvSpPr>
          <p:cNvPr id="2" name="Content Placeholder 1"/>
          <p:cNvSpPr>
            <a:spLocks noGrp="1"/>
          </p:cNvSpPr>
          <p:nvPr>
            <p:ph/>
          </p:nvPr>
        </p:nvSpPr>
        <p:spPr>
          <a:xfrm>
            <a:off x="457200" y="381000"/>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10"/>
          </p:nvPr>
        </p:nvSpPr>
        <p:spPr>
          <a:xfrm>
            <a:off x="6553200" y="6400800"/>
            <a:ext cx="2133600" cy="320675"/>
          </a:xfrm>
          <a:prstGeom prst="rect">
            <a:avLst/>
          </a:prstGeom>
        </p:spPr>
        <p:txBody>
          <a:bodyPr/>
          <a:lstStyle>
            <a:lvl1pPr eaLnBrk="0" hangingPunct="0">
              <a:defRPr>
                <a:latin typeface="Arial" charset="0"/>
              </a:defRPr>
            </a:lvl1pPr>
          </a:lstStyle>
          <a:p>
            <a:pPr>
              <a:defRPr/>
            </a:pPr>
            <a:fld id="{A50071CA-183A-4989-8DC3-9E553A5CDD5F}" type="slidenum">
              <a:rPr lang="en-US"/>
              <a:pPr>
                <a:defRPr/>
              </a:pPr>
              <a:t>‹#›</a:t>
            </a:fld>
            <a:endParaRPr lang="en-US"/>
          </a:p>
        </p:txBody>
      </p:sp>
    </p:spTree>
    <p:extLst>
      <p:ext uri="{BB962C8B-B14F-4D97-AF65-F5344CB8AC3E}">
        <p14:creationId xmlns:p14="http://schemas.microsoft.com/office/powerpoint/2010/main" val="2265499286"/>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286243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D0BEE5F-B5C8-4EF5-BDA2-6195326FD2D9}" type="datetimeFigureOut">
              <a:rPr lang="en-US" smtClean="0"/>
              <a:t>6/4/2017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3974637-E43E-4E28-B749-C4CF6E69EE36}" type="slidenum">
              <a:rPr lang="en-US" smtClean="0"/>
              <a:t>‹#›</a:t>
            </a:fld>
            <a:endParaRPr lang="en-US"/>
          </a:p>
        </p:txBody>
      </p:sp>
    </p:spTree>
    <p:extLst>
      <p:ext uri="{BB962C8B-B14F-4D97-AF65-F5344CB8AC3E}">
        <p14:creationId xmlns:p14="http://schemas.microsoft.com/office/powerpoint/2010/main" val="325828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304" y="177114"/>
            <a:ext cx="8229600" cy="484748"/>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9304" y="1344823"/>
            <a:ext cx="8229600" cy="1834348"/>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p:nvSpPr>
        <p:spPr bwMode="auto">
          <a:xfrm>
            <a:off x="2660073" y="6634163"/>
            <a:ext cx="648551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6" name="Rectangle 15"/>
          <p:cNvSpPr/>
          <p:nvPr/>
        </p:nvSpPr>
        <p:spPr bwMode="auto">
          <a:xfrm>
            <a:off x="0" y="6634163"/>
            <a:ext cx="2693324"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7" name="Rectangle 235"/>
          <p:cNvSpPr>
            <a:spLocks noChangeArrowheads="1"/>
          </p:cNvSpPr>
          <p:nvPr/>
        </p:nvSpPr>
        <p:spPr bwMode="auto">
          <a:xfrm>
            <a:off x="2602086" y="6634956"/>
            <a:ext cx="6553200" cy="222250"/>
          </a:xfrm>
          <a:prstGeom prst="rect">
            <a:avLst/>
          </a:prstGeom>
          <a:noFill/>
          <a:ln w="9525" algn="ctr">
            <a:noFill/>
            <a:miter lim="800000"/>
            <a:headEnd/>
            <a:tailEnd/>
          </a:ln>
          <a:effectLst/>
        </p:spPr>
        <p:txBody>
          <a:bodyPr anchor="ctr"/>
          <a:lstStyle/>
          <a:p>
            <a:pPr marL="171450" indent="-171450" algn="r" eaLnBrk="0" hangingPunct="0">
              <a:lnSpc>
                <a:spcPct val="90000"/>
              </a:lnSpc>
              <a:defRPr/>
            </a:pPr>
            <a:r>
              <a:rPr lang="en-US" sz="1200" b="1" dirty="0" smtClean="0">
                <a:solidFill>
                  <a:schemeClr val="bg1"/>
                </a:solidFill>
                <a:ea typeface="Rod"/>
                <a:cs typeface="Rod"/>
              </a:rPr>
              <a:t>Department of Energy  •  </a:t>
            </a:r>
            <a:r>
              <a:rPr lang="en-US" sz="1200" b="1" dirty="0">
                <a:solidFill>
                  <a:schemeClr val="bg1"/>
                </a:solidFill>
                <a:ea typeface="Rod"/>
                <a:cs typeface="Rod"/>
              </a:rPr>
              <a:t>Office of Science  •  Biological and Environmental Research</a:t>
            </a:r>
          </a:p>
        </p:txBody>
      </p:sp>
      <p:sp>
        <p:nvSpPr>
          <p:cNvPr id="18" name="Rectangle 235"/>
          <p:cNvSpPr>
            <a:spLocks noChangeArrowheads="1"/>
          </p:cNvSpPr>
          <p:nvPr/>
        </p:nvSpPr>
        <p:spPr bwMode="auto">
          <a:xfrm>
            <a:off x="-1" y="6640513"/>
            <a:ext cx="2908453" cy="211137"/>
          </a:xfrm>
          <a:prstGeom prst="rect">
            <a:avLst/>
          </a:prstGeom>
          <a:noFill/>
          <a:ln w="9525" algn="ctr">
            <a:noFill/>
            <a:miter lim="800000"/>
            <a:headEnd/>
            <a:tailEnd/>
          </a:ln>
          <a:effectLst/>
        </p:spPr>
        <p:txBody>
          <a:bodyPr anchor="ct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endParaRPr lang="en-US" sz="1200" b="1" dirty="0">
              <a:solidFill>
                <a:schemeClr val="bg1"/>
              </a:solidFill>
              <a:ea typeface="Rod"/>
              <a:cs typeface="Rod"/>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922" r:id="rId6"/>
    <p:sldLayoutId id="2147483923" r:id="rId7"/>
    <p:sldLayoutId id="2147483924" r:id="rId8"/>
  </p:sldLayoutIdLst>
  <p:transition spd="slow"/>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000" b="1" kern="1200">
          <a:solidFill>
            <a:schemeClr val="tx1"/>
          </a:solidFill>
          <a:latin typeface="Calibri" panose="020F0502020204030204" pitchFamily="34" charset="0"/>
          <a:ea typeface="+mj-ea"/>
          <a:cs typeface="Arial" pitchFamily="34" charset="0"/>
        </a:defRPr>
      </a:lvl1pPr>
    </p:titleStyle>
    <p:bodyStyle>
      <a:lvl1pPr marL="230188" indent="-230188" algn="l" defTabSz="914400" rtl="0" eaLnBrk="1" latinLnBrk="0" hangingPunct="1">
        <a:lnSpc>
          <a:spcPct val="90000"/>
        </a:lnSpc>
        <a:spcBef>
          <a:spcPts val="1400"/>
        </a:spcBef>
        <a:buClr>
          <a:schemeClr val="tx1"/>
        </a:buClr>
        <a:buFont typeface="Arial" pitchFamily="34" charset="0"/>
        <a:buChar char="•"/>
        <a:defRPr sz="2400" b="0" kern="1200">
          <a:solidFill>
            <a:schemeClr val="tx1"/>
          </a:solidFill>
          <a:latin typeface="Calibri" panose="020F0502020204030204" pitchFamily="34" charset="0"/>
          <a:ea typeface="+mn-ea"/>
          <a:cs typeface="Arial" pitchFamily="34" charset="0"/>
        </a:defRPr>
      </a:lvl1pPr>
      <a:lvl2pPr marL="625475" indent="-279400" algn="l" defTabSz="914400" rtl="0" eaLnBrk="1" latinLnBrk="0" hangingPunct="1">
        <a:lnSpc>
          <a:spcPct val="90000"/>
        </a:lnSpc>
        <a:spcBef>
          <a:spcPts val="800"/>
        </a:spcBef>
        <a:buClr>
          <a:schemeClr val="tx1"/>
        </a:buClr>
        <a:buFont typeface="Arial" pitchFamily="34" charset="0"/>
        <a:buChar char="–"/>
        <a:defRPr sz="2000" b="0" kern="1200">
          <a:solidFill>
            <a:schemeClr val="tx1"/>
          </a:solidFill>
          <a:latin typeface="Calibri" panose="020F0502020204030204" pitchFamily="34" charset="0"/>
          <a:ea typeface="+mn-ea"/>
          <a:cs typeface="Arial" pitchFamily="34" charset="0"/>
        </a:defRPr>
      </a:lvl2pPr>
      <a:lvl3pPr marL="914400" indent="-230188" algn="l" defTabSz="914400" rtl="0" eaLnBrk="1" latinLnBrk="0" hangingPunct="1">
        <a:lnSpc>
          <a:spcPct val="90000"/>
        </a:lnSpc>
        <a:spcBef>
          <a:spcPts val="800"/>
        </a:spcBef>
        <a:buClr>
          <a:schemeClr val="tx1"/>
        </a:buClr>
        <a:buFont typeface="Arial" pitchFamily="34" charset="0"/>
        <a:buChar char="•"/>
        <a:defRPr sz="1800" b="0" kern="1200">
          <a:solidFill>
            <a:schemeClr val="tx1"/>
          </a:solidFill>
          <a:latin typeface="Calibri" panose="020F0502020204030204" pitchFamily="34" charset="0"/>
          <a:ea typeface="+mn-ea"/>
          <a:cs typeface="Arial" pitchFamily="34" charset="0"/>
        </a:defRPr>
      </a:lvl3pPr>
      <a:lvl4pPr marL="1144588" indent="-173038" algn="l" defTabSz="914400" rtl="0" eaLnBrk="1" latinLnBrk="0" hangingPunct="1">
        <a:lnSpc>
          <a:spcPct val="90000"/>
        </a:lnSpc>
        <a:spcBef>
          <a:spcPts val="800"/>
        </a:spcBef>
        <a:buClr>
          <a:schemeClr val="tx1"/>
        </a:buClr>
        <a:buFont typeface="Arial" pitchFamily="34" charset="0"/>
        <a:buChar char="–"/>
        <a:defRPr sz="1600" b="0" kern="1200">
          <a:solidFill>
            <a:schemeClr val="tx1"/>
          </a:solidFill>
          <a:latin typeface="Calibri" panose="020F0502020204030204" pitchFamily="34" charset="0"/>
          <a:ea typeface="+mn-ea"/>
          <a:cs typeface="Arial" pitchFamily="34" charset="0"/>
        </a:defRPr>
      </a:lvl4pPr>
      <a:lvl5pPr marL="1482725" indent="-222250" algn="l" defTabSz="914400" rtl="0" eaLnBrk="1" latinLnBrk="0" hangingPunct="1">
        <a:lnSpc>
          <a:spcPct val="90000"/>
        </a:lnSpc>
        <a:spcBef>
          <a:spcPts val="600"/>
        </a:spcBef>
        <a:buClr>
          <a:schemeClr val="tx1"/>
        </a:buClr>
        <a:buFont typeface="Arial" pitchFamily="34" charset="0"/>
        <a:buChar char="»"/>
        <a:defRPr sz="1600" b="0" kern="1200">
          <a:solidFill>
            <a:schemeClr val="tx1"/>
          </a:solidFill>
          <a:latin typeface="Calibri" panose="020F0502020204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17328" y="2508738"/>
            <a:ext cx="5317151" cy="2236510"/>
          </a:xfrm>
        </p:spPr>
        <p:txBody>
          <a:bodyPr/>
          <a:lstStyle/>
          <a:p>
            <a:pPr>
              <a:lnSpc>
                <a:spcPct val="100000"/>
              </a:lnSpc>
              <a:spcBef>
                <a:spcPts val="0"/>
              </a:spcBef>
            </a:pPr>
            <a:r>
              <a:rPr lang="en-US" b="1" dirty="0" smtClean="0"/>
              <a:t>Ashley D. Williamson</a:t>
            </a:r>
          </a:p>
          <a:p>
            <a:pPr>
              <a:lnSpc>
                <a:spcPct val="100000"/>
              </a:lnSpc>
              <a:spcBef>
                <a:spcPts val="0"/>
              </a:spcBef>
            </a:pPr>
            <a:r>
              <a:rPr lang="en-US" b="1" dirty="0"/>
              <a:t>Shaima </a:t>
            </a:r>
            <a:r>
              <a:rPr lang="en-US" b="1" dirty="0" smtClean="0"/>
              <a:t>L. Nasiri</a:t>
            </a:r>
            <a:endParaRPr lang="en-US" b="1" dirty="0"/>
          </a:p>
          <a:p>
            <a:pPr>
              <a:lnSpc>
                <a:spcPct val="100000"/>
              </a:lnSpc>
              <a:spcBef>
                <a:spcPts val="0"/>
              </a:spcBef>
            </a:pPr>
            <a:r>
              <a:rPr lang="en-US" dirty="0" smtClean="0"/>
              <a:t>ASR Program Managers</a:t>
            </a:r>
          </a:p>
          <a:p>
            <a:r>
              <a:rPr lang="en-US" dirty="0" smtClean="0"/>
              <a:t>5 June, 2017</a:t>
            </a:r>
          </a:p>
          <a:p>
            <a:endParaRPr lang="en-US" dirty="0" smtClean="0"/>
          </a:p>
          <a:p>
            <a:pPr>
              <a:lnSpc>
                <a:spcPct val="100000"/>
              </a:lnSpc>
              <a:spcBef>
                <a:spcPts val="0"/>
              </a:spcBef>
            </a:pPr>
            <a:r>
              <a:rPr lang="en-US" dirty="0" smtClean="0"/>
              <a:t>ACME meeting</a:t>
            </a:r>
          </a:p>
        </p:txBody>
      </p:sp>
      <p:sp>
        <p:nvSpPr>
          <p:cNvPr id="139266" name="Rectangle 2"/>
          <p:cNvSpPr>
            <a:spLocks noGrp="1" noChangeArrowheads="1"/>
          </p:cNvSpPr>
          <p:nvPr>
            <p:ph type="ctrTitle"/>
          </p:nvPr>
        </p:nvSpPr>
        <p:spPr>
          <a:xfrm>
            <a:off x="1317329" y="1102891"/>
            <a:ext cx="6377629" cy="1034129"/>
          </a:xfrm>
        </p:spPr>
        <p:txBody>
          <a:bodyPr/>
          <a:lstStyle/>
          <a:p>
            <a:r>
              <a:rPr lang="en-US" sz="3600" dirty="0" smtClean="0">
                <a:latin typeface="Calibri" panose="020F0502020204030204" pitchFamily="34" charset="0"/>
              </a:rPr>
              <a:t>Atmospheric System Research Overview for ACME</a:t>
            </a:r>
            <a:endParaRPr lang="en-US" sz="3600" dirty="0">
              <a:latin typeface="Calibri" panose="020F0502020204030204" pitchFamily="34" charset="0"/>
            </a:endParaRPr>
          </a:p>
        </p:txBody>
      </p:sp>
      <p:sp>
        <p:nvSpPr>
          <p:cNvPr id="33794" name="Rectangle 3"/>
          <p:cNvSpPr>
            <a:spLocks noChangeArrowheads="1"/>
          </p:cNvSpPr>
          <p:nvPr/>
        </p:nvSpPr>
        <p:spPr bwMode="auto">
          <a:xfrm>
            <a:off x="914400" y="3657600"/>
            <a:ext cx="7086600" cy="1203325"/>
          </a:xfrm>
          <a:prstGeom prst="rect">
            <a:avLst/>
          </a:prstGeom>
          <a:noFill/>
          <a:ln w="9525">
            <a:noFill/>
            <a:miter lim="800000"/>
            <a:headEnd/>
            <a:tailEnd/>
          </a:ln>
        </p:spPr>
        <p:txBody>
          <a:bodyPr anchor="ctr"/>
          <a:lstStyle/>
          <a:p>
            <a:pPr algn="ctr" eaLnBrk="0" hangingPunct="0"/>
            <a:endParaRPr lang="en-US" sz="2400" b="1" dirty="0">
              <a:solidFill>
                <a:srgbClr val="0000BC"/>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39749" y="5845006"/>
            <a:ext cx="5146805" cy="86177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1000" b="1" dirty="0" smtClean="0">
                <a:cs typeface="Arial" charset="0"/>
              </a:rPr>
              <a:t>Reference: </a:t>
            </a:r>
            <a:r>
              <a:rPr lang="en-US" sz="1000" dirty="0" err="1"/>
              <a:t>Rothfuss</a:t>
            </a:r>
            <a:r>
              <a:rPr lang="en-US" sz="1000" dirty="0"/>
              <a:t>, N. E  and M. D. Petters. </a:t>
            </a:r>
            <a:r>
              <a:rPr lang="en-US" sz="1000" dirty="0" smtClean="0"/>
              <a:t>2016a</a:t>
            </a:r>
            <a:r>
              <a:rPr lang="en-US" sz="1000" dirty="0"/>
              <a:t>. "Coalescence-based assessment of aerosol phase state using dimers prepared through a dual-differential mobility analyzer technique" Aerosol Sci. Technol. 12, 1294-1305, </a:t>
            </a:r>
            <a:r>
              <a:rPr lang="en-US" sz="1000" dirty="0" smtClean="0"/>
              <a:t>doi:10.1080/02786826.2016.1221050 </a:t>
            </a:r>
            <a:r>
              <a:rPr lang="en-US" sz="1000" dirty="0"/>
              <a:t>; 2016b. </a:t>
            </a:r>
            <a:r>
              <a:rPr lang="en-US" sz="1000" dirty="0" smtClean="0"/>
              <a:t> “</a:t>
            </a:r>
            <a:r>
              <a:rPr lang="en-US" sz="1000" dirty="0"/>
              <a:t>Characterization of the temperature and humidity-dependent phase diagram of amorphous nanoscale organic </a:t>
            </a:r>
            <a:r>
              <a:rPr lang="en-US" sz="1000" dirty="0" smtClean="0"/>
              <a:t>aerosol” Phys</a:t>
            </a:r>
            <a:r>
              <a:rPr lang="en-US" sz="1000" dirty="0"/>
              <a:t>. Chem. Chem. Phys. 19, 6532-6545, </a:t>
            </a:r>
            <a:r>
              <a:rPr lang="en-US" sz="1000" dirty="0" smtClean="0"/>
              <a:t>doi:10.1039/c6cp08593h</a:t>
            </a:r>
            <a:endParaRPr lang="en-US" sz="1000" dirty="0"/>
          </a:p>
        </p:txBody>
      </p:sp>
      <p:sp>
        <p:nvSpPr>
          <p:cNvPr id="10" name="Rectangle 5"/>
          <p:cNvSpPr>
            <a:spLocks noChangeArrowheads="1"/>
          </p:cNvSpPr>
          <p:nvPr/>
        </p:nvSpPr>
        <p:spPr bwMode="auto">
          <a:xfrm>
            <a:off x="152400" y="7620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800" b="1" dirty="0"/>
              <a:t>Phase diagrams for amorphous nanoscale </a:t>
            </a:r>
            <a:r>
              <a:rPr lang="en-US" sz="2800" b="1" dirty="0" smtClean="0"/>
              <a:t>organic </a:t>
            </a:r>
            <a:r>
              <a:rPr lang="en-US" sz="2800" b="1" dirty="0"/>
              <a:t>aerosol</a:t>
            </a:r>
            <a:endParaRPr lang="en-US" altLang="en-US" sz="2800" b="1" dirty="0">
              <a:cs typeface="Arial" charset="0"/>
            </a:endParaRPr>
          </a:p>
        </p:txBody>
      </p:sp>
      <p:sp>
        <p:nvSpPr>
          <p:cNvPr id="11" name="Rectangle 10"/>
          <p:cNvSpPr>
            <a:spLocks noChangeArrowheads="1"/>
          </p:cNvSpPr>
          <p:nvPr/>
        </p:nvSpPr>
        <p:spPr bwMode="auto">
          <a:xfrm>
            <a:off x="-32576" y="778386"/>
            <a:ext cx="4525662" cy="5431780"/>
          </a:xfrm>
          <a:prstGeom prst="rect">
            <a:avLst/>
          </a:prstGeom>
          <a:noFill/>
          <a:ln>
            <a:noFill/>
          </a:ln>
          <a:extLst/>
        </p:spPr>
        <p:txBody>
          <a:bodyPr/>
          <a:lstStyle/>
          <a:p>
            <a:pPr marL="231775" indent="-231775" algn="ctr" eaLnBrk="1" fontAlgn="auto" hangingPunct="1">
              <a:spcBef>
                <a:spcPct val="15000"/>
              </a:spcBef>
              <a:spcAft>
                <a:spcPts val="0"/>
              </a:spcAft>
              <a:defRPr/>
            </a:pPr>
            <a:r>
              <a:rPr lang="en-US" b="1" dirty="0" smtClean="0">
                <a:cs typeface="Arial" pitchFamily="34" charset="0"/>
              </a:rPr>
              <a:t>Motivation</a:t>
            </a:r>
            <a:endParaRPr lang="en-US" b="1" dirty="0">
              <a:latin typeface="+mn-lt"/>
              <a:cs typeface="Arial" pitchFamily="34" charset="0"/>
            </a:endParaRPr>
          </a:p>
          <a:p>
            <a:pPr marL="285750" indent="-285750">
              <a:spcBef>
                <a:spcPct val="15000"/>
              </a:spcBef>
              <a:buFont typeface="Arial" pitchFamily="34" charset="0"/>
              <a:buChar char="●"/>
              <a:defRPr/>
            </a:pPr>
            <a:r>
              <a:rPr lang="en-US" sz="1600" dirty="0" smtClean="0"/>
              <a:t>High particle viscosity affects particle uptake of vapors, pollutant lifetime against oxidation or evaporation, and particle-cloud-climate interactions. </a:t>
            </a:r>
          </a:p>
          <a:p>
            <a:pPr marL="285750" indent="-285750">
              <a:spcBef>
                <a:spcPct val="15000"/>
              </a:spcBef>
              <a:buFont typeface="Arial" pitchFamily="34" charset="0"/>
              <a:buChar char="●"/>
              <a:defRPr/>
            </a:pPr>
            <a:r>
              <a:rPr lang="en-US" sz="1600" dirty="0"/>
              <a:t>Observations of </a:t>
            </a:r>
            <a:r>
              <a:rPr lang="en-US" sz="1600" dirty="0" smtClean="0"/>
              <a:t>particle viscosity transitions are </a:t>
            </a:r>
            <a:r>
              <a:rPr lang="en-US" sz="1600" dirty="0"/>
              <a:t>needed to </a:t>
            </a:r>
            <a:r>
              <a:rPr lang="en-US" sz="1600" dirty="0" smtClean="0"/>
              <a:t>develop, constrain, </a:t>
            </a:r>
            <a:r>
              <a:rPr lang="en-US" sz="1600" dirty="0"/>
              <a:t>and improve </a:t>
            </a:r>
            <a:r>
              <a:rPr lang="en-US" sz="1600" dirty="0" smtClean="0"/>
              <a:t>the representation of aerosol phase in large scale models.</a:t>
            </a:r>
          </a:p>
          <a:p>
            <a:pPr algn="ctr" eaLnBrk="1" fontAlgn="auto" hangingPunct="1">
              <a:spcBef>
                <a:spcPct val="15000"/>
              </a:spcBef>
              <a:spcAft>
                <a:spcPts val="0"/>
              </a:spcAft>
              <a:defRPr/>
            </a:pPr>
            <a:r>
              <a:rPr lang="en-US" b="1" dirty="0" smtClean="0">
                <a:latin typeface="+mn-lt"/>
                <a:cs typeface="Arial" pitchFamily="34" charset="0"/>
              </a:rPr>
              <a:t>Approach</a:t>
            </a:r>
            <a:endParaRPr lang="en-US" sz="1600" b="1" dirty="0" smtClean="0">
              <a:latin typeface="+mn-lt"/>
              <a:cs typeface="Arial" pitchFamily="34" charset="0"/>
            </a:endParaRPr>
          </a:p>
          <a:p>
            <a:pPr marL="285750" indent="-285750">
              <a:spcBef>
                <a:spcPct val="15000"/>
              </a:spcBef>
              <a:buFont typeface="Arial" pitchFamily="34" charset="0"/>
              <a:buChar char="●"/>
              <a:defRPr/>
            </a:pPr>
            <a:r>
              <a:rPr lang="en-US" sz="1600" dirty="0" smtClean="0">
                <a:cs typeface="Arial" pitchFamily="34" charset="0"/>
              </a:rPr>
              <a:t>Develop novel quantitative viscosity measurement method for submicron aerosols.</a:t>
            </a:r>
          </a:p>
          <a:p>
            <a:pPr marL="285750" indent="-285750">
              <a:spcBef>
                <a:spcPct val="15000"/>
              </a:spcBef>
              <a:buFont typeface="Arial" pitchFamily="34" charset="0"/>
              <a:buChar char="●"/>
              <a:defRPr/>
            </a:pPr>
            <a:r>
              <a:rPr lang="en-US" sz="1600" dirty="0" smtClean="0">
                <a:cs typeface="Arial" pitchFamily="34" charset="0"/>
              </a:rPr>
              <a:t>Measure the temperature and RH onset of dimer coalescence to characterize the glass-to-liquid phase transition for particles.</a:t>
            </a:r>
            <a:endParaRPr lang="en-US" sz="1600" dirty="0">
              <a:cs typeface="Arial" pitchFamily="34" charset="0"/>
            </a:endParaRPr>
          </a:p>
          <a:p>
            <a:pPr marL="285750" indent="-285750">
              <a:spcBef>
                <a:spcPct val="15000"/>
              </a:spcBef>
              <a:buFont typeface="Arial" pitchFamily="34" charset="0"/>
              <a:buChar char="●"/>
              <a:defRPr/>
            </a:pPr>
            <a:r>
              <a:rPr lang="en-US" sz="1600" dirty="0" smtClean="0">
                <a:cs typeface="Arial" pitchFamily="34" charset="0"/>
              </a:rPr>
              <a:t>Develop and constrain simple physical chemistry models of the phase-state diagram for organic aerosol.</a:t>
            </a:r>
          </a:p>
          <a:p>
            <a:pPr marL="285750" indent="-285750">
              <a:spcBef>
                <a:spcPct val="15000"/>
              </a:spcBef>
              <a:buFont typeface="Arial" pitchFamily="34" charset="0"/>
              <a:buChar char="●"/>
              <a:defRPr/>
            </a:pPr>
            <a:r>
              <a:rPr lang="en-US" sz="1600" dirty="0" smtClean="0">
                <a:cs typeface="Arial" pitchFamily="34" charset="0"/>
              </a:rPr>
              <a:t>For sucrose test aerosols, observed excellent agreement with macroscopic measurements.</a:t>
            </a:r>
          </a:p>
          <a:p>
            <a:pPr marL="285750" indent="-285750">
              <a:spcBef>
                <a:spcPct val="15000"/>
              </a:spcBef>
              <a:buFont typeface="Arial" pitchFamily="34" charset="0"/>
              <a:buChar char="●"/>
              <a:defRPr/>
            </a:pPr>
            <a:endParaRPr lang="en-US" sz="1600" dirty="0">
              <a:cs typeface="Arial" pitchFamily="34" charset="0"/>
            </a:endParaRPr>
          </a:p>
        </p:txBody>
      </p:sp>
      <p:sp>
        <p:nvSpPr>
          <p:cNvPr id="12" name="Rectangle 2"/>
          <p:cNvSpPr>
            <a:spLocks noChangeArrowheads="1"/>
          </p:cNvSpPr>
          <p:nvPr/>
        </p:nvSpPr>
        <p:spPr bwMode="auto">
          <a:xfrm>
            <a:off x="4267200" y="3753230"/>
            <a:ext cx="4840224" cy="258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287338">
              <a:tabLst>
                <a:tab pos="338138" algn="l"/>
              </a:tabLst>
              <a:defRPr>
                <a:solidFill>
                  <a:schemeClr val="tx1"/>
                </a:solidFill>
                <a:latin typeface="Calibri" pitchFamily="34" charset="0"/>
              </a:defRPr>
            </a:lvl1pPr>
            <a:lvl2pPr marL="742950" indent="-285750">
              <a:tabLst>
                <a:tab pos="338138" algn="l"/>
              </a:tabLst>
              <a:defRPr>
                <a:solidFill>
                  <a:schemeClr val="tx1"/>
                </a:solidFill>
                <a:latin typeface="Calibri" pitchFamily="34" charset="0"/>
              </a:defRPr>
            </a:lvl2pPr>
            <a:lvl3pPr marL="1143000" indent="-228600">
              <a:tabLst>
                <a:tab pos="338138" algn="l"/>
              </a:tabLst>
              <a:defRPr>
                <a:solidFill>
                  <a:schemeClr val="tx1"/>
                </a:solidFill>
                <a:latin typeface="Calibri" pitchFamily="34" charset="0"/>
              </a:defRPr>
            </a:lvl3pPr>
            <a:lvl4pPr marL="1600200" indent="-228600">
              <a:tabLst>
                <a:tab pos="338138" algn="l"/>
              </a:tabLst>
              <a:defRPr>
                <a:solidFill>
                  <a:schemeClr val="tx1"/>
                </a:solidFill>
                <a:latin typeface="Calibri" pitchFamily="34" charset="0"/>
              </a:defRPr>
            </a:lvl4pPr>
            <a:lvl5pPr marL="2057400" indent="-228600">
              <a:tabLst>
                <a:tab pos="338138" algn="l"/>
              </a:tabLst>
              <a:defRPr>
                <a:solidFill>
                  <a:schemeClr val="tx1"/>
                </a:solidFill>
                <a:latin typeface="Calibri" pitchFamily="34" charset="0"/>
              </a:defRPr>
            </a:lvl5pPr>
            <a:lvl6pPr marL="2514600" indent="-228600" eaLnBrk="0" fontAlgn="base" hangingPunct="0">
              <a:spcBef>
                <a:spcPct val="0"/>
              </a:spcBef>
              <a:spcAft>
                <a:spcPct val="0"/>
              </a:spcAft>
              <a:tabLst>
                <a:tab pos="338138" algn="l"/>
              </a:tabLst>
              <a:defRPr>
                <a:solidFill>
                  <a:schemeClr val="tx1"/>
                </a:solidFill>
                <a:latin typeface="Calibri" pitchFamily="34" charset="0"/>
              </a:defRPr>
            </a:lvl6pPr>
            <a:lvl7pPr marL="2971800" indent="-228600" eaLnBrk="0" fontAlgn="base" hangingPunct="0">
              <a:spcBef>
                <a:spcPct val="0"/>
              </a:spcBef>
              <a:spcAft>
                <a:spcPct val="0"/>
              </a:spcAft>
              <a:tabLst>
                <a:tab pos="338138" algn="l"/>
              </a:tabLst>
              <a:defRPr>
                <a:solidFill>
                  <a:schemeClr val="tx1"/>
                </a:solidFill>
                <a:latin typeface="Calibri" pitchFamily="34" charset="0"/>
              </a:defRPr>
            </a:lvl7pPr>
            <a:lvl8pPr marL="3429000" indent="-228600" eaLnBrk="0" fontAlgn="base" hangingPunct="0">
              <a:spcBef>
                <a:spcPct val="0"/>
              </a:spcBef>
              <a:spcAft>
                <a:spcPct val="0"/>
              </a:spcAft>
              <a:tabLst>
                <a:tab pos="338138" algn="l"/>
              </a:tabLst>
              <a:defRPr>
                <a:solidFill>
                  <a:schemeClr val="tx1"/>
                </a:solidFill>
                <a:latin typeface="Calibri" pitchFamily="34" charset="0"/>
              </a:defRPr>
            </a:lvl8pPr>
            <a:lvl9pPr marL="3886200" indent="-228600" eaLnBrk="0" fontAlgn="base" hangingPunct="0">
              <a:spcBef>
                <a:spcPct val="0"/>
              </a:spcBef>
              <a:spcAft>
                <a:spcPct val="0"/>
              </a:spcAft>
              <a:tabLst>
                <a:tab pos="338138" algn="l"/>
              </a:tabLst>
              <a:defRPr>
                <a:solidFill>
                  <a:schemeClr val="tx1"/>
                </a:solidFill>
                <a:latin typeface="Calibri" pitchFamily="34" charset="0"/>
              </a:defRPr>
            </a:lvl9pPr>
          </a:lstStyle>
          <a:p>
            <a:pPr algn="ctr" eaLnBrk="1" hangingPunct="1">
              <a:spcBef>
                <a:spcPct val="15000"/>
              </a:spcBef>
            </a:pPr>
            <a:r>
              <a:rPr lang="en-US" altLang="en-US" b="1" dirty="0" smtClean="0"/>
              <a:t>Impact</a:t>
            </a:r>
          </a:p>
          <a:p>
            <a:pPr>
              <a:spcBef>
                <a:spcPct val="15000"/>
              </a:spcBef>
              <a:buFont typeface="Arial" charset="0"/>
              <a:buChar char="●"/>
            </a:pPr>
            <a:r>
              <a:rPr lang="en-US" sz="1600" dirty="0"/>
              <a:t>Defines a </a:t>
            </a:r>
            <a:r>
              <a:rPr lang="en-US" sz="1600" dirty="0" smtClean="0"/>
              <a:t>measurement and modeling framework </a:t>
            </a:r>
            <a:r>
              <a:rPr lang="en-US" sz="1600" dirty="0"/>
              <a:t>for future development of well-constrained aerosol phase </a:t>
            </a:r>
            <a:r>
              <a:rPr lang="en-US" sz="1600" dirty="0" smtClean="0"/>
              <a:t>diagrams </a:t>
            </a:r>
            <a:r>
              <a:rPr lang="en-US" sz="1600" dirty="0"/>
              <a:t>suitable for inclusion in climate models.</a:t>
            </a:r>
          </a:p>
          <a:p>
            <a:pPr>
              <a:spcBef>
                <a:spcPct val="15000"/>
              </a:spcBef>
              <a:buFont typeface="Arial" charset="0"/>
              <a:buChar char="●"/>
            </a:pPr>
            <a:r>
              <a:rPr lang="en-US" sz="1600" dirty="0" smtClean="0"/>
              <a:t>Extends viscosity measurements in the semi-solid regime to sub-200 </a:t>
            </a:r>
            <a:r>
              <a:rPr lang="en-US" sz="1600" dirty="0"/>
              <a:t>nm </a:t>
            </a:r>
            <a:r>
              <a:rPr lang="en-US" sz="1600" dirty="0" smtClean="0"/>
              <a:t>particles. Approach can be applied to complex secondary organic aerosols. </a:t>
            </a:r>
            <a:endParaRPr lang="en-US"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599420"/>
            <a:ext cx="3682305" cy="2986418"/>
          </a:xfrm>
          <a:prstGeom prst="rect">
            <a:avLst/>
          </a:prstGeom>
        </p:spPr>
      </p:pic>
      <p:sp>
        <p:nvSpPr>
          <p:cNvPr id="9" name="TextBox 8"/>
          <p:cNvSpPr txBox="1"/>
          <p:nvPr/>
        </p:nvSpPr>
        <p:spPr>
          <a:xfrm>
            <a:off x="4724400" y="3585838"/>
            <a:ext cx="4068462" cy="276999"/>
          </a:xfrm>
          <a:prstGeom prst="rect">
            <a:avLst/>
          </a:prstGeom>
          <a:noFill/>
        </p:spPr>
        <p:txBody>
          <a:bodyPr wrap="square" rtlCol="0">
            <a:spAutoFit/>
          </a:bodyPr>
          <a:lstStyle/>
          <a:p>
            <a:pPr algn="ctr"/>
            <a:r>
              <a:rPr lang="en-US" sz="1200" dirty="0"/>
              <a:t> Amorphous phase diagram of 100 nm sucrose aerosol</a:t>
            </a:r>
          </a:p>
        </p:txBody>
      </p:sp>
    </p:spTree>
    <p:extLst>
      <p:ext uri="{BB962C8B-B14F-4D97-AF65-F5344CB8AC3E}">
        <p14:creationId xmlns:p14="http://schemas.microsoft.com/office/powerpoint/2010/main" val="4217782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1775" indent="-231775" algn="ctr">
              <a:spcBef>
                <a:spcPct val="15000"/>
              </a:spcBef>
            </a:pPr>
            <a:endParaRPr lang="en-US" sz="1600">
              <a:solidFill>
                <a:prstClr val="black"/>
              </a:solidFill>
            </a:endParaRPr>
          </a:p>
        </p:txBody>
      </p:sp>
      <p:sp>
        <p:nvSpPr>
          <p:cNvPr id="3075" name="Rectangle 4"/>
          <p:cNvSpPr>
            <a:spLocks noChangeArrowheads="1"/>
          </p:cNvSpPr>
          <p:nvPr/>
        </p:nvSpPr>
        <p:spPr bwMode="auto">
          <a:xfrm>
            <a:off x="152400" y="1244019"/>
            <a:ext cx="3581400" cy="4827159"/>
          </a:xfrm>
          <a:prstGeom prst="rect">
            <a:avLst/>
          </a:prstGeom>
          <a:noFill/>
          <a:ln>
            <a:noFill/>
          </a:ln>
          <a:extLst/>
        </p:spPr>
        <p:txBody>
          <a:bodyPr anchor="b"/>
          <a:lstStyle/>
          <a:p>
            <a:pPr marL="231775" indent="-231775">
              <a:spcBef>
                <a:spcPct val="15000"/>
              </a:spcBef>
              <a:spcAft>
                <a:spcPts val="600"/>
              </a:spcAft>
              <a:defRPr/>
            </a:pPr>
            <a:r>
              <a:rPr lang="en-US" b="1" dirty="0">
                <a:solidFill>
                  <a:prstClr val="black"/>
                </a:solidFill>
                <a:cs typeface="Arial" pitchFamily="34" charset="0"/>
              </a:rPr>
              <a:t>Objective</a:t>
            </a:r>
          </a:p>
          <a:p>
            <a:pPr marL="285750" indent="-285750">
              <a:spcBef>
                <a:spcPts val="600"/>
              </a:spcBef>
              <a:spcAft>
                <a:spcPts val="600"/>
              </a:spcAft>
              <a:buFont typeface="Arial" pitchFamily="34" charset="0"/>
              <a:buChar char="●"/>
              <a:defRPr/>
            </a:pPr>
            <a:r>
              <a:rPr lang="en-US" sz="1600" dirty="0" smtClean="0">
                <a:solidFill>
                  <a:prstClr val="black"/>
                </a:solidFill>
              </a:rPr>
              <a:t>Observation-based studies </a:t>
            </a:r>
            <a:r>
              <a:rPr lang="en-US" sz="1600" dirty="0"/>
              <a:t> have shown that the aerosol cloud lifetime effect </a:t>
            </a:r>
            <a:r>
              <a:rPr lang="en-US" sz="1600" dirty="0" smtClean="0"/>
              <a:t>may be </a:t>
            </a:r>
            <a:r>
              <a:rPr lang="en-US" sz="1600" dirty="0"/>
              <a:t>overestimated in climate </a:t>
            </a:r>
            <a:r>
              <a:rPr lang="en-US" sz="1600" dirty="0" smtClean="0"/>
              <a:t>models.</a:t>
            </a:r>
            <a:endParaRPr lang="en-US" sz="1600" dirty="0" smtClean="0">
              <a:solidFill>
                <a:prstClr val="black"/>
              </a:solidFill>
            </a:endParaRPr>
          </a:p>
          <a:p>
            <a:pPr marL="285750" indent="-285750">
              <a:spcBef>
                <a:spcPts val="600"/>
              </a:spcBef>
              <a:spcAft>
                <a:spcPts val="600"/>
              </a:spcAft>
              <a:buFont typeface="Arial" pitchFamily="34" charset="0"/>
              <a:buChar char="●"/>
              <a:defRPr/>
            </a:pPr>
            <a:r>
              <a:rPr lang="en-US" sz="1600" dirty="0" smtClean="0">
                <a:solidFill>
                  <a:prstClr val="black"/>
                </a:solidFill>
              </a:rPr>
              <a:t>Determine the causes for increased liquid water path (LWP) in GCMs with increases in aerosols.</a:t>
            </a:r>
            <a:endParaRPr lang="en-US" sz="1600" dirty="0">
              <a:solidFill>
                <a:prstClr val="black"/>
              </a:solidFill>
              <a:cs typeface="Arial" pitchFamily="34" charset="0"/>
            </a:endParaRPr>
          </a:p>
          <a:p>
            <a:pPr marL="231775" indent="-231775">
              <a:spcBef>
                <a:spcPct val="15000"/>
              </a:spcBef>
              <a:spcAft>
                <a:spcPts val="600"/>
              </a:spcAft>
              <a:defRPr/>
            </a:pPr>
            <a:r>
              <a:rPr lang="en-US" b="1" dirty="0">
                <a:solidFill>
                  <a:prstClr val="black"/>
                </a:solidFill>
                <a:cs typeface="Arial" pitchFamily="34" charset="0"/>
              </a:rPr>
              <a:t>Approach</a:t>
            </a:r>
            <a:endParaRPr lang="en-US" sz="1600" b="1" dirty="0">
              <a:solidFill>
                <a:prstClr val="black"/>
              </a:solidFill>
              <a:cs typeface="Arial" pitchFamily="34" charset="0"/>
            </a:endParaRPr>
          </a:p>
          <a:p>
            <a:pPr marL="285750" indent="-285750">
              <a:spcBef>
                <a:spcPct val="15000"/>
              </a:spcBef>
              <a:spcAft>
                <a:spcPts val="600"/>
              </a:spcAft>
              <a:buFont typeface="Arial" pitchFamily="34" charset="0"/>
              <a:buChar char="●"/>
              <a:defRPr/>
            </a:pPr>
            <a:r>
              <a:rPr lang="en-US" sz="1600" dirty="0">
                <a:solidFill>
                  <a:prstClr val="black"/>
                </a:solidFill>
                <a:cs typeface="Arial" pitchFamily="34" charset="0"/>
              </a:rPr>
              <a:t>Compare </a:t>
            </a:r>
            <a:r>
              <a:rPr lang="en-US" sz="1600" dirty="0" smtClean="0">
                <a:solidFill>
                  <a:prstClr val="black"/>
                </a:solidFill>
                <a:cs typeface="Arial" pitchFamily="34" charset="0"/>
              </a:rPr>
              <a:t>a cloud resolving model (CRM) to the CAM single column model for a case of observed low level clouds at the ARM SGP site.</a:t>
            </a:r>
            <a:endParaRPr lang="en-US" sz="1600" dirty="0">
              <a:solidFill>
                <a:prstClr val="black"/>
              </a:solidFill>
              <a:cs typeface="Arial" pitchFamily="34" charset="0"/>
            </a:endParaRPr>
          </a:p>
          <a:p>
            <a:pPr marL="285750" indent="-285750">
              <a:spcBef>
                <a:spcPct val="15000"/>
              </a:spcBef>
              <a:spcAft>
                <a:spcPts val="600"/>
              </a:spcAft>
              <a:buFont typeface="Arial" pitchFamily="34" charset="0"/>
              <a:buChar char="●"/>
              <a:defRPr/>
            </a:pPr>
            <a:r>
              <a:rPr lang="en-US" sz="1600" dirty="0" smtClean="0">
                <a:solidFill>
                  <a:prstClr val="black"/>
                </a:solidFill>
                <a:cs typeface="Arial" pitchFamily="34" charset="0"/>
              </a:rPr>
              <a:t>Use the LWP budget together with sensitivity studies to determine the causes of differences between the two models.</a:t>
            </a:r>
            <a:endParaRPr lang="en-US" sz="1600" dirty="0">
              <a:solidFill>
                <a:prstClr val="black"/>
              </a:solidFill>
              <a:cs typeface="Arial" pitchFamily="34" charset="0"/>
            </a:endParaRPr>
          </a:p>
        </p:txBody>
      </p:sp>
      <p:sp>
        <p:nvSpPr>
          <p:cNvPr id="3076" name="Rectangle 5"/>
          <p:cNvSpPr>
            <a:spLocks noChangeArrowheads="1"/>
          </p:cNvSpPr>
          <p:nvPr/>
        </p:nvSpPr>
        <p:spPr bwMode="auto">
          <a:xfrm>
            <a:off x="152400" y="51137"/>
            <a:ext cx="8610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800" b="1" dirty="0">
                <a:latin typeface="Calibri" panose="020F0502020204030204" pitchFamily="34" charset="0"/>
              </a:rPr>
              <a:t>Why do general circulation models overestimate the aerosol cloud lifetime effect?</a:t>
            </a:r>
          </a:p>
        </p:txBody>
      </p:sp>
      <p:sp>
        <p:nvSpPr>
          <p:cNvPr id="3077" name="Text Box 6"/>
          <p:cNvSpPr txBox="1">
            <a:spLocks noChangeArrowheads="1"/>
          </p:cNvSpPr>
          <p:nvPr/>
        </p:nvSpPr>
        <p:spPr bwMode="auto">
          <a:xfrm>
            <a:off x="228600" y="6272083"/>
            <a:ext cx="8610600" cy="430887"/>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100" dirty="0"/>
              <a:t>Zhou, C. and </a:t>
            </a:r>
            <a:r>
              <a:rPr lang="en-US" sz="1100" dirty="0" err="1"/>
              <a:t>Penner</a:t>
            </a:r>
            <a:r>
              <a:rPr lang="en-US" sz="1100" dirty="0"/>
              <a:t>, J. E.: Why do general circulation models overestimate the aerosol cloud lifetime effect? A case study comparing CAM5 and a CRM, Atmos. Chem. Phys., 17, 21-29, doi:10.5194/acp-17-21-2017, 2017. </a:t>
            </a:r>
            <a:endParaRPr lang="en-US" sz="1100" dirty="0">
              <a:solidFill>
                <a:prstClr val="black"/>
              </a:solidFill>
              <a:cs typeface="Arial" charset="0"/>
            </a:endParaRPr>
          </a:p>
        </p:txBody>
      </p:sp>
      <p:sp>
        <p:nvSpPr>
          <p:cNvPr id="3078" name="TextBox 9"/>
          <p:cNvSpPr txBox="1">
            <a:spLocks noChangeArrowheads="1"/>
          </p:cNvSpPr>
          <p:nvPr/>
        </p:nvSpPr>
        <p:spPr bwMode="auto">
          <a:xfrm>
            <a:off x="7391400" y="1244019"/>
            <a:ext cx="1573169"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200" b="1" dirty="0" smtClean="0">
                <a:solidFill>
                  <a:schemeClr val="accent2">
                    <a:lumMod val="75000"/>
                  </a:schemeClr>
                </a:solidFill>
                <a:latin typeface="Cambria" panose="02040503050406030204" pitchFamily="18" charset="0"/>
                <a:cs typeface="Arial" charset="0"/>
              </a:rPr>
              <a:t>Normalized </a:t>
            </a:r>
            <a:r>
              <a:rPr lang="en-US" sz="1200" b="1" dirty="0">
                <a:solidFill>
                  <a:schemeClr val="accent2">
                    <a:lumMod val="75000"/>
                  </a:schemeClr>
                </a:solidFill>
                <a:latin typeface="Cambria" panose="02040503050406030204" pitchFamily="18" charset="0"/>
                <a:cs typeface="Arial" charset="0"/>
              </a:rPr>
              <a:t>(LWP) </a:t>
            </a:r>
            <a:r>
              <a:rPr lang="en-US" sz="1200" b="1" dirty="0" smtClean="0">
                <a:solidFill>
                  <a:schemeClr val="accent2">
                    <a:lumMod val="75000"/>
                  </a:schemeClr>
                </a:solidFill>
                <a:latin typeface="Cambria" panose="02040503050406030204" pitchFamily="18" charset="0"/>
                <a:cs typeface="Arial" charset="0"/>
              </a:rPr>
              <a:t>predicted </a:t>
            </a:r>
            <a:r>
              <a:rPr lang="en-US" sz="1200" b="1" dirty="0">
                <a:solidFill>
                  <a:schemeClr val="accent2">
                    <a:lumMod val="75000"/>
                  </a:schemeClr>
                </a:solidFill>
                <a:latin typeface="Cambria" panose="02040503050406030204" pitchFamily="18" charset="0"/>
                <a:cs typeface="Arial" charset="0"/>
              </a:rPr>
              <a:t>by </a:t>
            </a:r>
            <a:r>
              <a:rPr lang="en-US" sz="1200" b="1" dirty="0" smtClean="0">
                <a:solidFill>
                  <a:schemeClr val="accent2">
                    <a:lumMod val="75000"/>
                  </a:schemeClr>
                </a:solidFill>
                <a:latin typeface="Cambria" panose="02040503050406030204" pitchFamily="18" charset="0"/>
                <a:cs typeface="Arial" charset="0"/>
              </a:rPr>
              <a:t>CAM simulations with different </a:t>
            </a:r>
            <a:r>
              <a:rPr lang="en-US" sz="1200" b="1" dirty="0" err="1" smtClean="0">
                <a:solidFill>
                  <a:schemeClr val="accent2">
                    <a:lumMod val="75000"/>
                  </a:schemeClr>
                </a:solidFill>
                <a:latin typeface="Cambria" panose="02040503050406030204" pitchFamily="18" charset="0"/>
                <a:cs typeface="Arial" charset="0"/>
              </a:rPr>
              <a:t>autoconversion</a:t>
            </a:r>
            <a:r>
              <a:rPr lang="en-US" sz="1200" b="1" dirty="0" smtClean="0">
                <a:solidFill>
                  <a:schemeClr val="accent2">
                    <a:lumMod val="75000"/>
                  </a:schemeClr>
                </a:solidFill>
                <a:latin typeface="Cambria" panose="02040503050406030204" pitchFamily="18" charset="0"/>
                <a:cs typeface="Arial" charset="0"/>
              </a:rPr>
              <a:t> rates (red) and in the CRM  model (blue) at different horizontal resolutions.</a:t>
            </a:r>
            <a:endParaRPr lang="en-US" sz="1200" b="1" dirty="0">
              <a:solidFill>
                <a:schemeClr val="accent2">
                  <a:lumMod val="75000"/>
                </a:schemeClr>
              </a:solidFill>
              <a:latin typeface="Cambria" panose="02040503050406030204" pitchFamily="18" charset="0"/>
              <a:cs typeface="Arial" charset="0"/>
            </a:endParaRPr>
          </a:p>
        </p:txBody>
      </p:sp>
      <p:sp>
        <p:nvSpPr>
          <p:cNvPr id="3079" name="Rectangle 2"/>
          <p:cNvSpPr>
            <a:spLocks noChangeArrowheads="1"/>
          </p:cNvSpPr>
          <p:nvPr/>
        </p:nvSpPr>
        <p:spPr bwMode="auto">
          <a:xfrm>
            <a:off x="3703526" y="4409870"/>
            <a:ext cx="5261043" cy="1828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341313" indent="-287338">
              <a:spcBef>
                <a:spcPct val="15000"/>
              </a:spcBef>
              <a:spcAft>
                <a:spcPts val="600"/>
              </a:spcAft>
              <a:tabLst>
                <a:tab pos="338138" algn="l"/>
              </a:tabLst>
            </a:pPr>
            <a:r>
              <a:rPr lang="en-US" b="1" dirty="0" smtClean="0">
                <a:solidFill>
                  <a:prstClr val="black"/>
                </a:solidFill>
              </a:rPr>
              <a:t>Impact</a:t>
            </a:r>
            <a:endParaRPr lang="en-US" b="1" dirty="0">
              <a:solidFill>
                <a:prstClr val="black"/>
              </a:solidFill>
            </a:endParaRPr>
          </a:p>
          <a:p>
            <a:pPr marL="341313" indent="-287338">
              <a:spcBef>
                <a:spcPct val="15000"/>
              </a:spcBef>
              <a:spcAft>
                <a:spcPts val="600"/>
              </a:spcAft>
              <a:buFont typeface="Arial" charset="0"/>
              <a:buChar char="●"/>
              <a:tabLst>
                <a:tab pos="338138" algn="l"/>
              </a:tabLst>
            </a:pPr>
            <a:r>
              <a:rPr lang="en-US" sz="1600" dirty="0" smtClean="0">
                <a:solidFill>
                  <a:prstClr val="black"/>
                </a:solidFill>
              </a:rPr>
              <a:t>Enhanced entrainment at cloud top in the CRM allows more evaporation, outweighing the effects of decreases in </a:t>
            </a:r>
            <a:r>
              <a:rPr lang="en-US" sz="1600" dirty="0" err="1" smtClean="0">
                <a:solidFill>
                  <a:prstClr val="black"/>
                </a:solidFill>
              </a:rPr>
              <a:t>autoconversion</a:t>
            </a:r>
            <a:r>
              <a:rPr lang="en-US" sz="1600" dirty="0" smtClean="0">
                <a:solidFill>
                  <a:prstClr val="black"/>
                </a:solidFill>
              </a:rPr>
              <a:t> and accretion processes, and keeping LWP relatively constant with aerosol concentration.</a:t>
            </a:r>
          </a:p>
          <a:p>
            <a:pPr marL="341313" indent="-287338">
              <a:spcBef>
                <a:spcPct val="15000"/>
              </a:spcBef>
              <a:spcAft>
                <a:spcPts val="600"/>
              </a:spcAft>
              <a:buFont typeface="Arial" charset="0"/>
              <a:buChar char="●"/>
              <a:tabLst>
                <a:tab pos="338138" algn="l"/>
              </a:tabLst>
            </a:pPr>
            <a:r>
              <a:rPr lang="en-US" sz="1600" dirty="0" smtClean="0">
                <a:solidFill>
                  <a:prstClr val="black"/>
                </a:solidFill>
              </a:rPr>
              <a:t>GCM models need to allow increased mixing of dry air from above with increases in aerosols. This requires both increased vertical resolution and a scheme to allow aerosol number to directly impact cloud top mixing.</a:t>
            </a:r>
            <a:endParaRPr lang="en-US" sz="1600" dirty="0">
              <a:solidFill>
                <a:prstClr val="black"/>
              </a:solidFill>
            </a:endParaRPr>
          </a:p>
        </p:txBody>
      </p:sp>
      <p:pic>
        <p:nvPicPr>
          <p:cNvPr id="2" name="Picture 1" descr="Fig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896" y="1098653"/>
            <a:ext cx="3283407" cy="2468880"/>
          </a:xfrm>
          <a:prstGeom prst="rect">
            <a:avLst/>
          </a:prstGeom>
        </p:spPr>
      </p:pic>
    </p:spTree>
    <p:extLst>
      <p:ext uri="{BB962C8B-B14F-4D97-AF65-F5344CB8AC3E}">
        <p14:creationId xmlns:p14="http://schemas.microsoft.com/office/powerpoint/2010/main" val="1702051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52400" y="7620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800" b="1" dirty="0">
                <a:cs typeface="Arial" charset="0"/>
              </a:rPr>
              <a:t>First Climatology of Vertical Velocity in Amazonian Clouds</a:t>
            </a:r>
          </a:p>
        </p:txBody>
      </p:sp>
      <p:sp>
        <p:nvSpPr>
          <p:cNvPr id="5" name="Rectangle 4"/>
          <p:cNvSpPr>
            <a:spLocks noChangeArrowheads="1"/>
          </p:cNvSpPr>
          <p:nvPr/>
        </p:nvSpPr>
        <p:spPr bwMode="auto">
          <a:xfrm>
            <a:off x="152400" y="862937"/>
            <a:ext cx="3733800" cy="4648200"/>
          </a:xfrm>
          <a:prstGeom prst="rect">
            <a:avLst/>
          </a:prstGeom>
          <a:noFill/>
          <a:ln>
            <a:noFill/>
          </a:ln>
          <a:extLst/>
        </p:spPr>
        <p:txBody>
          <a:bodyPr/>
          <a:lstStyle/>
          <a:p>
            <a:pPr marL="231775" indent="-231775" algn="ctr" eaLnBrk="1" fontAlgn="auto" hangingPunct="1">
              <a:spcBef>
                <a:spcPct val="15000"/>
              </a:spcBef>
              <a:spcAft>
                <a:spcPts val="0"/>
              </a:spcAft>
              <a:defRPr/>
            </a:pPr>
            <a:r>
              <a:rPr lang="en-US" b="1" dirty="0" smtClean="0">
                <a:cs typeface="Arial" pitchFamily="34" charset="0"/>
              </a:rPr>
              <a:t>Motivation</a:t>
            </a:r>
            <a:endParaRPr lang="en-US" b="1" dirty="0">
              <a:latin typeface="+mn-lt"/>
              <a:cs typeface="Arial" pitchFamily="34" charset="0"/>
            </a:endParaRPr>
          </a:p>
          <a:p>
            <a:pPr marL="285750" indent="-285750">
              <a:spcBef>
                <a:spcPct val="15000"/>
              </a:spcBef>
              <a:buFont typeface="Arial" pitchFamily="34" charset="0"/>
              <a:buChar char="●"/>
              <a:defRPr/>
            </a:pPr>
            <a:r>
              <a:rPr lang="en-US" sz="1600" dirty="0" smtClean="0"/>
              <a:t>Current GCMs do not represent deep convection over the Amazon well</a:t>
            </a:r>
          </a:p>
          <a:p>
            <a:pPr marL="285750" indent="-285750">
              <a:spcBef>
                <a:spcPct val="15000"/>
              </a:spcBef>
              <a:buFont typeface="Arial" pitchFamily="34" charset="0"/>
              <a:buChar char="●"/>
              <a:defRPr/>
            </a:pPr>
            <a:r>
              <a:rPr lang="en-US" sz="1600" dirty="0" smtClean="0"/>
              <a:t>Observations of vertical velocity are needed to constrain and improve GCM parameterizations of deep convection</a:t>
            </a:r>
          </a:p>
          <a:p>
            <a:pPr algn="ctr" eaLnBrk="1" fontAlgn="auto" hangingPunct="1">
              <a:spcBef>
                <a:spcPct val="15000"/>
              </a:spcBef>
              <a:spcAft>
                <a:spcPts val="0"/>
              </a:spcAft>
              <a:defRPr/>
            </a:pPr>
            <a:endParaRPr lang="en-US" b="1" dirty="0" smtClean="0">
              <a:latin typeface="+mn-lt"/>
              <a:cs typeface="Arial" pitchFamily="34" charset="0"/>
            </a:endParaRPr>
          </a:p>
          <a:p>
            <a:pPr algn="ctr" eaLnBrk="1" fontAlgn="auto" hangingPunct="1">
              <a:spcBef>
                <a:spcPct val="15000"/>
              </a:spcBef>
              <a:spcAft>
                <a:spcPts val="0"/>
              </a:spcAft>
              <a:defRPr/>
            </a:pPr>
            <a:r>
              <a:rPr lang="en-US" b="1" dirty="0" smtClean="0">
                <a:latin typeface="+mn-lt"/>
                <a:cs typeface="Arial" pitchFamily="34" charset="0"/>
              </a:rPr>
              <a:t>Approach</a:t>
            </a:r>
            <a:endParaRPr lang="en-US" sz="1600" b="1" dirty="0" smtClean="0">
              <a:latin typeface="+mn-lt"/>
              <a:cs typeface="Arial" pitchFamily="34" charset="0"/>
            </a:endParaRPr>
          </a:p>
          <a:p>
            <a:pPr marL="285750" indent="-285750" eaLnBrk="1" fontAlgn="auto" hangingPunct="1">
              <a:spcBef>
                <a:spcPct val="15000"/>
              </a:spcBef>
              <a:spcAft>
                <a:spcPts val="0"/>
              </a:spcAft>
              <a:buFont typeface="Arial" pitchFamily="34" charset="0"/>
              <a:buChar char="●"/>
              <a:defRPr/>
            </a:pPr>
            <a:r>
              <a:rPr lang="en-US" sz="1600" dirty="0" smtClean="0">
                <a:cs typeface="Arial" pitchFamily="34" charset="0"/>
              </a:rPr>
              <a:t>2 years of ARM radar wind profiler (RWP) data during </a:t>
            </a:r>
            <a:r>
              <a:rPr lang="en-US" sz="1600" dirty="0" err="1" smtClean="0">
                <a:cs typeface="Arial" pitchFamily="34" charset="0"/>
              </a:rPr>
              <a:t>GOAmazon</a:t>
            </a:r>
            <a:r>
              <a:rPr lang="en-US" sz="1600" dirty="0" smtClean="0">
                <a:cs typeface="Arial" pitchFamily="34" charset="0"/>
              </a:rPr>
              <a:t> are used to develop statistics on vertical velocities in Amazonian convection</a:t>
            </a:r>
          </a:p>
          <a:p>
            <a:pPr marL="285750" indent="-285750" eaLnBrk="1" fontAlgn="auto" hangingPunct="1">
              <a:spcBef>
                <a:spcPct val="15000"/>
              </a:spcBef>
              <a:spcAft>
                <a:spcPts val="0"/>
              </a:spcAft>
              <a:buFont typeface="Arial" pitchFamily="34" charset="0"/>
              <a:buChar char="●"/>
              <a:defRPr/>
            </a:pPr>
            <a:r>
              <a:rPr lang="en-US" sz="1600" dirty="0" smtClean="0">
                <a:cs typeface="Arial" pitchFamily="34" charset="0"/>
              </a:rPr>
              <a:t>Data are averaged over 1 or 3 hours to correspond to model grid cells of 20 km or 60 km resolution</a:t>
            </a:r>
          </a:p>
          <a:p>
            <a:pPr marL="285750" indent="-285750" eaLnBrk="1" fontAlgn="auto" hangingPunct="1">
              <a:spcBef>
                <a:spcPct val="15000"/>
              </a:spcBef>
              <a:spcAft>
                <a:spcPts val="0"/>
              </a:spcAft>
              <a:buFont typeface="Arial" pitchFamily="34" charset="0"/>
              <a:buChar char="●"/>
              <a:defRPr/>
            </a:pPr>
            <a:r>
              <a:rPr lang="en-US" sz="1600" dirty="0" smtClean="0">
                <a:latin typeface="+mn-lt"/>
                <a:cs typeface="Arial" pitchFamily="34" charset="0"/>
              </a:rPr>
              <a:t>Convective vertical velocity is related to corresponding environmental conditions</a:t>
            </a:r>
            <a:endParaRPr lang="en-US" sz="1600" dirty="0">
              <a:latin typeface="+mn-lt"/>
              <a:cs typeface="Arial" pitchFamily="34" charset="0"/>
            </a:endParaRPr>
          </a:p>
        </p:txBody>
      </p:sp>
      <p:sp>
        <p:nvSpPr>
          <p:cNvPr id="6" name="Rectangle 2"/>
          <p:cNvSpPr>
            <a:spLocks noChangeArrowheads="1"/>
          </p:cNvSpPr>
          <p:nvPr/>
        </p:nvSpPr>
        <p:spPr bwMode="auto">
          <a:xfrm>
            <a:off x="3962400" y="3355451"/>
            <a:ext cx="5014127" cy="215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287338">
              <a:tabLst>
                <a:tab pos="338138" algn="l"/>
              </a:tabLst>
              <a:defRPr>
                <a:solidFill>
                  <a:schemeClr val="tx1"/>
                </a:solidFill>
                <a:latin typeface="Calibri" pitchFamily="34" charset="0"/>
              </a:defRPr>
            </a:lvl1pPr>
            <a:lvl2pPr marL="742950" indent="-285750">
              <a:tabLst>
                <a:tab pos="338138" algn="l"/>
              </a:tabLst>
              <a:defRPr>
                <a:solidFill>
                  <a:schemeClr val="tx1"/>
                </a:solidFill>
                <a:latin typeface="Calibri" pitchFamily="34" charset="0"/>
              </a:defRPr>
            </a:lvl2pPr>
            <a:lvl3pPr marL="1143000" indent="-228600">
              <a:tabLst>
                <a:tab pos="338138" algn="l"/>
              </a:tabLst>
              <a:defRPr>
                <a:solidFill>
                  <a:schemeClr val="tx1"/>
                </a:solidFill>
                <a:latin typeface="Calibri" pitchFamily="34" charset="0"/>
              </a:defRPr>
            </a:lvl3pPr>
            <a:lvl4pPr marL="1600200" indent="-228600">
              <a:tabLst>
                <a:tab pos="338138" algn="l"/>
              </a:tabLst>
              <a:defRPr>
                <a:solidFill>
                  <a:schemeClr val="tx1"/>
                </a:solidFill>
                <a:latin typeface="Calibri" pitchFamily="34" charset="0"/>
              </a:defRPr>
            </a:lvl4pPr>
            <a:lvl5pPr marL="2057400" indent="-228600">
              <a:tabLst>
                <a:tab pos="338138" algn="l"/>
              </a:tabLst>
              <a:defRPr>
                <a:solidFill>
                  <a:schemeClr val="tx1"/>
                </a:solidFill>
                <a:latin typeface="Calibri" pitchFamily="34" charset="0"/>
              </a:defRPr>
            </a:lvl5pPr>
            <a:lvl6pPr marL="2514600" indent="-228600" eaLnBrk="0" fontAlgn="base" hangingPunct="0">
              <a:spcBef>
                <a:spcPct val="0"/>
              </a:spcBef>
              <a:spcAft>
                <a:spcPct val="0"/>
              </a:spcAft>
              <a:tabLst>
                <a:tab pos="338138" algn="l"/>
              </a:tabLst>
              <a:defRPr>
                <a:solidFill>
                  <a:schemeClr val="tx1"/>
                </a:solidFill>
                <a:latin typeface="Calibri" pitchFamily="34" charset="0"/>
              </a:defRPr>
            </a:lvl6pPr>
            <a:lvl7pPr marL="2971800" indent="-228600" eaLnBrk="0" fontAlgn="base" hangingPunct="0">
              <a:spcBef>
                <a:spcPct val="0"/>
              </a:spcBef>
              <a:spcAft>
                <a:spcPct val="0"/>
              </a:spcAft>
              <a:tabLst>
                <a:tab pos="338138" algn="l"/>
              </a:tabLst>
              <a:defRPr>
                <a:solidFill>
                  <a:schemeClr val="tx1"/>
                </a:solidFill>
                <a:latin typeface="Calibri" pitchFamily="34" charset="0"/>
              </a:defRPr>
            </a:lvl7pPr>
            <a:lvl8pPr marL="3429000" indent="-228600" eaLnBrk="0" fontAlgn="base" hangingPunct="0">
              <a:spcBef>
                <a:spcPct val="0"/>
              </a:spcBef>
              <a:spcAft>
                <a:spcPct val="0"/>
              </a:spcAft>
              <a:tabLst>
                <a:tab pos="338138" algn="l"/>
              </a:tabLst>
              <a:defRPr>
                <a:solidFill>
                  <a:schemeClr val="tx1"/>
                </a:solidFill>
                <a:latin typeface="Calibri" pitchFamily="34" charset="0"/>
              </a:defRPr>
            </a:lvl8pPr>
            <a:lvl9pPr marL="3886200" indent="-228600" eaLnBrk="0" fontAlgn="base" hangingPunct="0">
              <a:spcBef>
                <a:spcPct val="0"/>
              </a:spcBef>
              <a:spcAft>
                <a:spcPct val="0"/>
              </a:spcAft>
              <a:tabLst>
                <a:tab pos="338138" algn="l"/>
              </a:tabLst>
              <a:defRPr>
                <a:solidFill>
                  <a:schemeClr val="tx1"/>
                </a:solidFill>
                <a:latin typeface="Calibri" pitchFamily="34" charset="0"/>
              </a:defRPr>
            </a:lvl9pPr>
          </a:lstStyle>
          <a:p>
            <a:pPr algn="ctr" eaLnBrk="1" hangingPunct="1">
              <a:spcBef>
                <a:spcPct val="15000"/>
              </a:spcBef>
            </a:pPr>
            <a:r>
              <a:rPr lang="en-US" altLang="en-US" b="1" dirty="0" smtClean="0"/>
              <a:t>Impact</a:t>
            </a:r>
          </a:p>
          <a:p>
            <a:pPr>
              <a:spcBef>
                <a:spcPct val="15000"/>
              </a:spcBef>
              <a:buFont typeface="Arial" charset="0"/>
              <a:buChar char="●"/>
            </a:pPr>
            <a:r>
              <a:rPr lang="en-US" sz="1600" dirty="0" smtClean="0"/>
              <a:t>Study </a:t>
            </a:r>
            <a:r>
              <a:rPr lang="en-US" sz="1600" dirty="0"/>
              <a:t>provides the first climatology of vertical motion of Amazon </a:t>
            </a:r>
            <a:r>
              <a:rPr lang="en-US" sz="1600" dirty="0" smtClean="0"/>
              <a:t>clouds</a:t>
            </a:r>
          </a:p>
          <a:p>
            <a:pPr>
              <a:spcBef>
                <a:spcPct val="15000"/>
              </a:spcBef>
              <a:buFont typeface="Arial" charset="0"/>
              <a:buChar char="●"/>
            </a:pPr>
            <a:r>
              <a:rPr lang="en-US" sz="1600" dirty="0" smtClean="0"/>
              <a:t>Stronger </a:t>
            </a:r>
            <a:r>
              <a:rPr lang="en-US" sz="1600" dirty="0"/>
              <a:t>vertical velocity profile behaviors are </a:t>
            </a:r>
            <a:r>
              <a:rPr lang="en-US" sz="1600" dirty="0" smtClean="0"/>
              <a:t>seen under </a:t>
            </a:r>
            <a:r>
              <a:rPr lang="en-US" sz="1600" dirty="0"/>
              <a:t>higher convective available potential energy (CAPE) and lower low-level moisture </a:t>
            </a:r>
            <a:r>
              <a:rPr lang="en-US" sz="1600" dirty="0" smtClean="0"/>
              <a:t>conditions </a:t>
            </a:r>
          </a:p>
          <a:p>
            <a:pPr>
              <a:spcBef>
                <a:spcPct val="15000"/>
              </a:spcBef>
              <a:buFont typeface="Arial" charset="0"/>
              <a:buChar char="●"/>
            </a:pPr>
            <a:r>
              <a:rPr lang="en-US" sz="1600" dirty="0"/>
              <a:t>Wet season regimes </a:t>
            </a:r>
            <a:r>
              <a:rPr lang="en-US" sz="1600" dirty="0" smtClean="0"/>
              <a:t>have </a:t>
            </a:r>
            <a:r>
              <a:rPr lang="en-US" sz="1600" dirty="0"/>
              <a:t>higher </a:t>
            </a:r>
            <a:r>
              <a:rPr lang="en-US" sz="1600" dirty="0" smtClean="0"/>
              <a:t>domain-average </a:t>
            </a:r>
            <a:r>
              <a:rPr lang="en-US" sz="1600" dirty="0"/>
              <a:t>mass flux profiles, attributed to more frequent convection that offsets weaker average convective cell </a:t>
            </a:r>
            <a:r>
              <a:rPr lang="en-US" sz="1600"/>
              <a:t>vertical </a:t>
            </a:r>
            <a:r>
              <a:rPr lang="en-US" sz="1600" smtClean="0"/>
              <a:t>velocities</a:t>
            </a:r>
            <a:endParaRPr lang="en-US" sz="1600" dirty="0"/>
          </a:p>
          <a:p>
            <a:pPr>
              <a:spcBef>
                <a:spcPct val="15000"/>
              </a:spcBef>
              <a:buFont typeface="Arial" charset="0"/>
              <a:buChar char="●"/>
            </a:pPr>
            <a:endParaRPr lang="en-US" sz="1600" dirty="0" smtClean="0"/>
          </a:p>
        </p:txBody>
      </p:sp>
      <p:sp>
        <p:nvSpPr>
          <p:cNvPr id="7" name="Text Box 6"/>
          <p:cNvSpPr txBox="1">
            <a:spLocks noChangeArrowheads="1"/>
          </p:cNvSpPr>
          <p:nvPr/>
        </p:nvSpPr>
        <p:spPr bwMode="auto">
          <a:xfrm>
            <a:off x="289727" y="6172200"/>
            <a:ext cx="8686800" cy="55399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1000" b="1" dirty="0" smtClean="0">
                <a:cs typeface="Arial" charset="0"/>
              </a:rPr>
              <a:t>Reference:  </a:t>
            </a:r>
            <a:r>
              <a:rPr lang="en-US" sz="1000" dirty="0"/>
              <a:t>Giangrande SE, T Toto, MP Jensen, M Bartholomew, Z Feng, A </a:t>
            </a:r>
            <a:r>
              <a:rPr lang="en-US" sz="1000" dirty="0" err="1"/>
              <a:t>Protat</a:t>
            </a:r>
            <a:r>
              <a:rPr lang="en-US" sz="1000" dirty="0"/>
              <a:t>, C Williams, C Schumacher, and L Machado. 2016. "Convective cloud vertical velocity and mass-flux characteristics from radar wind profiler observations during GoAmazon2014/5." Journal of Geophysical Research: Atmospheres, 121(21), 10.1002/2016jd025303.  </a:t>
            </a:r>
            <a:endParaRPr lang="en-US" altLang="en-US" sz="1000" dirty="0">
              <a:cs typeface="Arial" charset="0"/>
            </a:endParaRPr>
          </a:p>
        </p:txBody>
      </p:sp>
      <p:sp>
        <p:nvSpPr>
          <p:cNvPr id="8" name="TextBox 7"/>
          <p:cNvSpPr txBox="1"/>
          <p:nvPr/>
        </p:nvSpPr>
        <p:spPr>
          <a:xfrm>
            <a:off x="4667459" y="2855267"/>
            <a:ext cx="3771482" cy="461665"/>
          </a:xfrm>
          <a:prstGeom prst="rect">
            <a:avLst/>
          </a:prstGeom>
          <a:noFill/>
        </p:spPr>
        <p:txBody>
          <a:bodyPr wrap="square" rtlCol="0">
            <a:spAutoFit/>
          </a:bodyPr>
          <a:lstStyle/>
          <a:p>
            <a:pPr algn="ctr"/>
            <a:r>
              <a:rPr lang="en-US" sz="1200" dirty="0" smtClean="0"/>
              <a:t>Frequency of vertical velocity by altitude for all clouds (left) and those with tops above 12 km (right).</a:t>
            </a:r>
            <a:endParaRPr lang="en-US" sz="12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551"/>
          <a:stretch/>
        </p:blipFill>
        <p:spPr>
          <a:xfrm>
            <a:off x="4441477" y="694944"/>
            <a:ext cx="4223445" cy="2194560"/>
          </a:xfrm>
          <a:prstGeom prst="rect">
            <a:avLst/>
          </a:prstGeom>
        </p:spPr>
      </p:pic>
    </p:spTree>
    <p:extLst>
      <p:ext uri="{BB962C8B-B14F-4D97-AF65-F5344CB8AC3E}">
        <p14:creationId xmlns:p14="http://schemas.microsoft.com/office/powerpoint/2010/main" val="47380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5814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lgn="ctr">
              <a:spcBef>
                <a:spcPct val="15000"/>
              </a:spcBef>
            </a:pPr>
            <a:endParaRPr lang="en-US" sz="1600">
              <a:solidFill>
                <a:prstClr val="black"/>
              </a:solidFill>
            </a:endParaRPr>
          </a:p>
        </p:txBody>
      </p:sp>
      <p:sp>
        <p:nvSpPr>
          <p:cNvPr id="3075" name="Rectangle 4"/>
          <p:cNvSpPr>
            <a:spLocks noChangeArrowheads="1"/>
          </p:cNvSpPr>
          <p:nvPr/>
        </p:nvSpPr>
        <p:spPr bwMode="auto">
          <a:xfrm>
            <a:off x="152400" y="1295430"/>
            <a:ext cx="3734650" cy="4952969"/>
          </a:xfrm>
          <a:prstGeom prst="rect">
            <a:avLst/>
          </a:prstGeom>
          <a:noFill/>
          <a:ln>
            <a:noFill/>
          </a:ln>
          <a:extLst/>
        </p:spPr>
        <p:txBody>
          <a:bodyPr anchor="b"/>
          <a:lstStyle/>
          <a:p>
            <a:pPr marL="231775" indent="-231775">
              <a:spcAft>
                <a:spcPts val="600"/>
              </a:spcAft>
              <a:defRPr/>
            </a:pPr>
            <a:r>
              <a:rPr lang="en-US" b="1" dirty="0" smtClean="0">
                <a:solidFill>
                  <a:prstClr val="black"/>
                </a:solidFill>
                <a:cs typeface="Arial" pitchFamily="34" charset="0"/>
              </a:rPr>
              <a:t>Objectives</a:t>
            </a:r>
            <a:endParaRPr lang="en-US" b="1" dirty="0">
              <a:solidFill>
                <a:prstClr val="black"/>
              </a:solidFill>
              <a:cs typeface="Arial" pitchFamily="34" charset="0"/>
            </a:endParaRPr>
          </a:p>
          <a:p>
            <a:pPr marL="285750" indent="-285750">
              <a:buFont typeface="Arial" pitchFamily="34" charset="0"/>
              <a:buChar char="●"/>
              <a:defRPr/>
            </a:pPr>
            <a:r>
              <a:rPr lang="en-US" sz="1600" dirty="0" smtClean="0">
                <a:solidFill>
                  <a:prstClr val="black"/>
                </a:solidFill>
              </a:rPr>
              <a:t>Understand what controls the transition from shallow-to-deep convection and formation of precipitation during the Amazonian dry season. </a:t>
            </a:r>
          </a:p>
          <a:p>
            <a:pPr marL="285750" indent="-285750">
              <a:buFont typeface="Arial" pitchFamily="34" charset="0"/>
              <a:buChar char="●"/>
              <a:defRPr/>
            </a:pPr>
            <a:r>
              <a:rPr lang="en-US" sz="1600" dirty="0" smtClean="0">
                <a:solidFill>
                  <a:prstClr val="black"/>
                </a:solidFill>
                <a:cs typeface="Arial" pitchFamily="34" charset="0"/>
              </a:rPr>
              <a:t>Determine why the number of precipitation events decreases as the dry season progresses. </a:t>
            </a:r>
          </a:p>
          <a:p>
            <a:pPr marL="285750" indent="-285750">
              <a:buFont typeface="Arial" pitchFamily="34" charset="0"/>
              <a:buChar char="●"/>
              <a:defRPr/>
            </a:pPr>
            <a:endParaRPr lang="en-US" sz="1600" dirty="0">
              <a:solidFill>
                <a:prstClr val="black"/>
              </a:solidFill>
              <a:cs typeface="Arial" pitchFamily="34" charset="0"/>
            </a:endParaRPr>
          </a:p>
          <a:p>
            <a:pPr marL="231775" indent="-231775">
              <a:spcAft>
                <a:spcPts val="600"/>
              </a:spcAft>
              <a:defRPr/>
            </a:pPr>
            <a:r>
              <a:rPr lang="en-US" b="1" dirty="0">
                <a:solidFill>
                  <a:prstClr val="black"/>
                </a:solidFill>
                <a:cs typeface="Arial" pitchFamily="34" charset="0"/>
              </a:rPr>
              <a:t>Approach</a:t>
            </a:r>
            <a:endParaRPr lang="en-US" sz="1600" b="1" dirty="0">
              <a:solidFill>
                <a:prstClr val="black"/>
              </a:solidFill>
              <a:cs typeface="Arial" pitchFamily="34" charset="0"/>
            </a:endParaRPr>
          </a:p>
          <a:p>
            <a:pPr marL="285750" indent="-285750">
              <a:buFont typeface="Arial" pitchFamily="34" charset="0"/>
              <a:buChar char="●"/>
              <a:defRPr/>
            </a:pPr>
            <a:r>
              <a:rPr lang="en-US" sz="1600" dirty="0" smtClean="0">
                <a:solidFill>
                  <a:prstClr val="black"/>
                </a:solidFill>
                <a:cs typeface="Arial" pitchFamily="34" charset="0"/>
              </a:rPr>
              <a:t>Use data collected during the </a:t>
            </a:r>
            <a:r>
              <a:rPr lang="en-US" sz="1600" dirty="0" err="1" smtClean="0">
                <a:solidFill>
                  <a:prstClr val="black"/>
                </a:solidFill>
                <a:cs typeface="Arial" pitchFamily="34" charset="0"/>
              </a:rPr>
              <a:t>GOAmazon</a:t>
            </a:r>
            <a:r>
              <a:rPr lang="en-US" sz="1600" dirty="0" smtClean="0">
                <a:solidFill>
                  <a:prstClr val="black"/>
                </a:solidFill>
                <a:cs typeface="Arial" pitchFamily="34" charset="0"/>
              </a:rPr>
              <a:t> ARM campaign and contrast the diurnal cycles during 138 cumulus (no rain) days and 64 rainy days. </a:t>
            </a:r>
            <a:endParaRPr lang="en-US" sz="1600" dirty="0">
              <a:solidFill>
                <a:prstClr val="black"/>
              </a:solidFill>
              <a:cs typeface="Arial" pitchFamily="34" charset="0"/>
            </a:endParaRPr>
          </a:p>
          <a:p>
            <a:pPr marL="285750" indent="-285750">
              <a:buFont typeface="Arial" pitchFamily="34" charset="0"/>
              <a:buChar char="●"/>
              <a:defRPr/>
            </a:pPr>
            <a:r>
              <a:rPr lang="en-US" sz="1600" dirty="0" smtClean="0">
                <a:solidFill>
                  <a:prstClr val="black"/>
                </a:solidFill>
                <a:cs typeface="Arial" pitchFamily="34" charset="0"/>
              </a:rPr>
              <a:t>Study the progression of key variables during the dry season in the context of local and non-local precipitation events. </a:t>
            </a:r>
            <a:endParaRPr lang="en-US" sz="1600" dirty="0">
              <a:solidFill>
                <a:prstClr val="black"/>
              </a:solidFill>
              <a:cs typeface="Arial" pitchFamily="34" charset="0"/>
            </a:endParaRPr>
          </a:p>
        </p:txBody>
      </p:sp>
      <p:sp>
        <p:nvSpPr>
          <p:cNvPr id="3077" name="Text Box 6"/>
          <p:cNvSpPr txBox="1">
            <a:spLocks noChangeArrowheads="1"/>
          </p:cNvSpPr>
          <p:nvPr/>
        </p:nvSpPr>
        <p:spPr bwMode="auto">
          <a:xfrm>
            <a:off x="152400" y="6391649"/>
            <a:ext cx="8915400" cy="276999"/>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200" dirty="0" smtClean="0">
                <a:solidFill>
                  <a:prstClr val="black"/>
                </a:solidFill>
                <a:cs typeface="Arial" charset="0"/>
              </a:rPr>
              <a:t>Ghate. V. P., and P. </a:t>
            </a:r>
            <a:r>
              <a:rPr lang="en-US" sz="1200" dirty="0" err="1" smtClean="0">
                <a:solidFill>
                  <a:prstClr val="black"/>
                </a:solidFill>
                <a:cs typeface="Arial" charset="0"/>
              </a:rPr>
              <a:t>Kollias</a:t>
            </a:r>
            <a:r>
              <a:rPr lang="en-US" sz="1200" dirty="0" smtClean="0">
                <a:solidFill>
                  <a:prstClr val="black"/>
                </a:solidFill>
                <a:cs typeface="Arial" charset="0"/>
              </a:rPr>
              <a:t>, 2016: On the controls of daytime precipitation in the Amazonian dry season. </a:t>
            </a:r>
            <a:r>
              <a:rPr lang="en-US" sz="1200" i="1" dirty="0" smtClean="0">
                <a:solidFill>
                  <a:prstClr val="black"/>
                </a:solidFill>
                <a:cs typeface="Arial" charset="0"/>
              </a:rPr>
              <a:t>J. Hydrometeor</a:t>
            </a:r>
            <a:r>
              <a:rPr lang="en-US" sz="1200" dirty="0" smtClean="0">
                <a:solidFill>
                  <a:prstClr val="black"/>
                </a:solidFill>
                <a:cs typeface="Arial" charset="0"/>
              </a:rPr>
              <a:t>., 17, 1379-1397.   </a:t>
            </a:r>
            <a:endParaRPr lang="en-US" sz="1200" dirty="0">
              <a:solidFill>
                <a:prstClr val="black"/>
              </a:solidFill>
              <a:cs typeface="Arial" charset="0"/>
            </a:endParaRPr>
          </a:p>
        </p:txBody>
      </p:sp>
      <p:sp>
        <p:nvSpPr>
          <p:cNvPr id="3079" name="Rectangle 2"/>
          <p:cNvSpPr>
            <a:spLocks noChangeArrowheads="1"/>
          </p:cNvSpPr>
          <p:nvPr/>
        </p:nvSpPr>
        <p:spPr bwMode="auto">
          <a:xfrm>
            <a:off x="3962400" y="3698636"/>
            <a:ext cx="5107101" cy="2549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marL="341313" indent="-287338">
              <a:spcBef>
                <a:spcPct val="15000"/>
              </a:spcBef>
              <a:tabLst>
                <a:tab pos="338138" algn="l"/>
              </a:tabLst>
            </a:pPr>
            <a:r>
              <a:rPr lang="en-US" b="1" dirty="0" smtClean="0">
                <a:solidFill>
                  <a:prstClr val="black"/>
                </a:solidFill>
              </a:rPr>
              <a:t>Impact</a:t>
            </a:r>
            <a:endParaRPr lang="en-US" b="1" dirty="0">
              <a:solidFill>
                <a:prstClr val="black"/>
              </a:solidFill>
            </a:endParaRPr>
          </a:p>
          <a:p>
            <a:pPr marL="341313" indent="-287338">
              <a:spcBef>
                <a:spcPct val="15000"/>
              </a:spcBef>
              <a:spcAft>
                <a:spcPts val="600"/>
              </a:spcAft>
              <a:buFont typeface="Arial" charset="0"/>
              <a:buChar char="●"/>
              <a:tabLst>
                <a:tab pos="338138" algn="l"/>
              </a:tabLst>
            </a:pPr>
            <a:r>
              <a:rPr lang="en-US" sz="1600" dirty="0" smtClean="0"/>
              <a:t>Dry season daytime rainfall occurs </a:t>
            </a:r>
            <a:r>
              <a:rPr lang="en-US" sz="1600" dirty="0"/>
              <a:t>during days with higher moisture content </a:t>
            </a:r>
            <a:r>
              <a:rPr lang="en-US" sz="1600" dirty="0" smtClean="0"/>
              <a:t>and cloudiness (figure) at </a:t>
            </a:r>
            <a:r>
              <a:rPr lang="en-US" sz="1600" dirty="0"/>
              <a:t>low and </a:t>
            </a:r>
            <a:r>
              <a:rPr lang="en-US" sz="1600" dirty="0" smtClean="0"/>
              <a:t>mid-levels</a:t>
            </a:r>
            <a:endParaRPr lang="en-US" sz="1600" dirty="0"/>
          </a:p>
          <a:p>
            <a:pPr marL="341313" indent="-287338">
              <a:spcBef>
                <a:spcPct val="15000"/>
              </a:spcBef>
              <a:spcAft>
                <a:spcPts val="600"/>
              </a:spcAft>
              <a:buFont typeface="Arial" charset="0"/>
              <a:buChar char="●"/>
              <a:tabLst>
                <a:tab pos="338138" algn="l"/>
              </a:tabLst>
            </a:pPr>
            <a:r>
              <a:rPr lang="en-US" sz="1600" dirty="0"/>
              <a:t>T</a:t>
            </a:r>
            <a:r>
              <a:rPr lang="en-US" sz="1600" dirty="0" smtClean="0"/>
              <a:t>otal dry season rainfall is </a:t>
            </a:r>
            <a:r>
              <a:rPr lang="en-US" sz="1600" dirty="0"/>
              <a:t>primarily determined by the propagating storm </a:t>
            </a:r>
            <a:r>
              <a:rPr lang="en-US" sz="1600" dirty="0" smtClean="0"/>
              <a:t>systems</a:t>
            </a:r>
          </a:p>
          <a:p>
            <a:pPr marL="341313" indent="-287338">
              <a:spcBef>
                <a:spcPct val="15000"/>
              </a:spcBef>
              <a:spcAft>
                <a:spcPts val="600"/>
              </a:spcAft>
              <a:buFont typeface="Arial" charset="0"/>
              <a:buChar char="●"/>
              <a:tabLst>
                <a:tab pos="338138" algn="l"/>
              </a:tabLst>
            </a:pPr>
            <a:r>
              <a:rPr lang="en-US" sz="1600" dirty="0" smtClean="0">
                <a:solidFill>
                  <a:prstClr val="black"/>
                </a:solidFill>
              </a:rPr>
              <a:t>These factors can be incorporated into coarse resolution models to improve prediction of Amazonian dry season rainfall</a:t>
            </a:r>
            <a:endParaRPr lang="en-US" sz="1600" dirty="0">
              <a:solidFill>
                <a:prstClr val="black"/>
              </a:solidFill>
            </a:endParaRPr>
          </a:p>
        </p:txBody>
      </p:sp>
      <p:grpSp>
        <p:nvGrpSpPr>
          <p:cNvPr id="3" name="Group 2"/>
          <p:cNvGrpSpPr/>
          <p:nvPr/>
        </p:nvGrpSpPr>
        <p:grpSpPr>
          <a:xfrm>
            <a:off x="5105400" y="707538"/>
            <a:ext cx="3657600" cy="3254862"/>
            <a:chOff x="5334000" y="609600"/>
            <a:chExt cx="3657600" cy="3254862"/>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609600"/>
              <a:ext cx="3657600" cy="3254862"/>
            </a:xfrm>
            <a:prstGeom prst="rect">
              <a:avLst/>
            </a:prstGeom>
          </p:spPr>
        </p:pic>
        <p:sp>
          <p:nvSpPr>
            <p:cNvPr id="10" name="TextBox 9"/>
            <p:cNvSpPr txBox="1"/>
            <p:nvPr/>
          </p:nvSpPr>
          <p:spPr>
            <a:xfrm>
              <a:off x="5867400" y="614318"/>
              <a:ext cx="2510397" cy="300082"/>
            </a:xfrm>
            <a:prstGeom prst="rect">
              <a:avLst/>
            </a:prstGeom>
            <a:noFill/>
          </p:spPr>
          <p:txBody>
            <a:bodyPr wrap="square" rtlCol="0">
              <a:spAutoFit/>
            </a:bodyPr>
            <a:lstStyle/>
            <a:p>
              <a:pPr algn="ctr"/>
              <a:r>
                <a:rPr lang="en-US" sz="1350" dirty="0"/>
                <a:t>Cloud Fraction Cumulus Days</a:t>
              </a:r>
            </a:p>
          </p:txBody>
        </p:sp>
        <p:sp>
          <p:nvSpPr>
            <p:cNvPr id="11" name="TextBox 10"/>
            <p:cNvSpPr txBox="1"/>
            <p:nvPr/>
          </p:nvSpPr>
          <p:spPr>
            <a:xfrm>
              <a:off x="5867400" y="2138318"/>
              <a:ext cx="2510397" cy="300082"/>
            </a:xfrm>
            <a:prstGeom prst="rect">
              <a:avLst/>
            </a:prstGeom>
            <a:noFill/>
          </p:spPr>
          <p:txBody>
            <a:bodyPr wrap="square" rtlCol="0">
              <a:spAutoFit/>
            </a:bodyPr>
            <a:lstStyle/>
            <a:p>
              <a:pPr algn="ctr"/>
              <a:r>
                <a:rPr lang="en-US" sz="1350" dirty="0"/>
                <a:t>Cloud Fraction </a:t>
              </a:r>
              <a:r>
                <a:rPr lang="en-US" sz="1350" dirty="0" smtClean="0"/>
                <a:t>Rainy </a:t>
              </a:r>
              <a:r>
                <a:rPr lang="en-US" sz="1350" dirty="0"/>
                <a:t>Days</a:t>
              </a:r>
            </a:p>
          </p:txBody>
        </p:sp>
        <p:sp>
          <p:nvSpPr>
            <p:cNvPr id="2" name="Oval 1"/>
            <p:cNvSpPr/>
            <p:nvPr/>
          </p:nvSpPr>
          <p:spPr>
            <a:xfrm>
              <a:off x="5750472" y="1600200"/>
              <a:ext cx="1107528" cy="436457"/>
            </a:xfrm>
            <a:prstGeom prst="ellipse">
              <a:avLst/>
            </a:prstGeom>
            <a:noFill/>
            <a:ln w="254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715000" y="3048000"/>
              <a:ext cx="1103666" cy="509200"/>
            </a:xfrm>
            <a:prstGeom prst="ellipse">
              <a:avLst/>
            </a:prstGeom>
            <a:noFill/>
            <a:ln w="254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76" name="Rectangle 5"/>
          <p:cNvSpPr>
            <a:spLocks noChangeArrowheads="1"/>
          </p:cNvSpPr>
          <p:nvPr/>
        </p:nvSpPr>
        <p:spPr bwMode="auto">
          <a:xfrm>
            <a:off x="152400" y="51137"/>
            <a:ext cx="8610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b="1" dirty="0" smtClean="0">
                <a:solidFill>
                  <a:prstClr val="black"/>
                </a:solidFill>
                <a:latin typeface="Calibri" panose="020F0502020204030204" pitchFamily="34" charset="0"/>
              </a:rPr>
              <a:t>Rainfall during the Amazonian dry season is mainly controlled by non-local factors</a:t>
            </a:r>
            <a:endParaRPr lang="en-US" sz="28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1682471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System Research (ASR)</a:t>
            </a:r>
          </a:p>
        </p:txBody>
      </p:sp>
      <p:pic>
        <p:nvPicPr>
          <p:cNvPr id="1026" name="Picture 2" descr="https://asr.science.energy.gov/images/cms/sciencepl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41812" y="795867"/>
            <a:ext cx="6152037" cy="52069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49304" y="946474"/>
            <a:ext cx="3056475" cy="4232954"/>
          </a:xfrm>
        </p:spPr>
        <p:txBody>
          <a:bodyPr/>
          <a:lstStyle/>
          <a:p>
            <a:pPr marL="0" indent="0">
              <a:buNone/>
            </a:pPr>
            <a:r>
              <a:rPr lang="en-US" sz="2200" dirty="0" smtClean="0"/>
              <a:t>ASR uses ARM observations, lab </a:t>
            </a:r>
            <a:r>
              <a:rPr lang="en-US" sz="2200" dirty="0"/>
              <a:t>studies, and process models to address key uncertainties in processes associated with clouds and aerosols that affect the Earth’s radiative balance and hydrological cycle and limit the predictive ability of regional and global models.  </a:t>
            </a:r>
          </a:p>
          <a:p>
            <a:pPr marL="0" indent="0">
              <a:buNone/>
            </a:pPr>
            <a:endParaRPr lang="en-US" sz="2200" dirty="0"/>
          </a:p>
        </p:txBody>
      </p:sp>
      <p:sp>
        <p:nvSpPr>
          <p:cNvPr id="5" name="Rectangle 4"/>
          <p:cNvSpPr/>
          <p:nvPr/>
        </p:nvSpPr>
        <p:spPr>
          <a:xfrm>
            <a:off x="5860152" y="6136772"/>
            <a:ext cx="3283848" cy="369332"/>
          </a:xfrm>
          <a:prstGeom prst="rect">
            <a:avLst/>
          </a:prstGeom>
        </p:spPr>
        <p:txBody>
          <a:bodyPr wrap="none">
            <a:spAutoFit/>
          </a:bodyPr>
          <a:lstStyle/>
          <a:p>
            <a:r>
              <a:rPr lang="en-US" dirty="0"/>
              <a:t>https://asr.science.energy.gov/</a:t>
            </a:r>
          </a:p>
        </p:txBody>
      </p:sp>
    </p:spTree>
    <p:extLst>
      <p:ext uri="{BB962C8B-B14F-4D97-AF65-F5344CB8AC3E}">
        <p14:creationId xmlns:p14="http://schemas.microsoft.com/office/powerpoint/2010/main" val="212729601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ASR + ACME</a:t>
            </a:r>
            <a:endParaRPr lang="en-US" dirty="0"/>
          </a:p>
        </p:txBody>
      </p:sp>
      <p:sp>
        <p:nvSpPr>
          <p:cNvPr id="3" name="Content Placeholder 2"/>
          <p:cNvSpPr>
            <a:spLocks noGrp="1"/>
          </p:cNvSpPr>
          <p:nvPr>
            <p:ph idx="1"/>
          </p:nvPr>
        </p:nvSpPr>
        <p:spPr>
          <a:xfrm>
            <a:off x="149304" y="834684"/>
            <a:ext cx="6886763" cy="5606663"/>
          </a:xfrm>
        </p:spPr>
        <p:txBody>
          <a:bodyPr/>
          <a:lstStyle/>
          <a:p>
            <a:r>
              <a:rPr lang="en-US" dirty="0" smtClean="0"/>
              <a:t>ASR focuses on using observations to improve understanding of atmospheric processes</a:t>
            </a:r>
          </a:p>
          <a:p>
            <a:pPr lvl="1"/>
            <a:r>
              <a:rPr lang="en-US" dirty="0" smtClean="0"/>
              <a:t>Often at “native” scale </a:t>
            </a:r>
          </a:p>
          <a:p>
            <a:r>
              <a:rPr lang="en-US" dirty="0" smtClean="0"/>
              <a:t>Multiple connections to modeling:</a:t>
            </a:r>
          </a:p>
          <a:p>
            <a:pPr lvl="1"/>
            <a:r>
              <a:rPr lang="en-US" dirty="0" smtClean="0"/>
              <a:t>Development of new parameterizations</a:t>
            </a:r>
          </a:p>
          <a:p>
            <a:pPr lvl="1"/>
            <a:r>
              <a:rPr lang="en-US" dirty="0" smtClean="0"/>
              <a:t>Testing of existing parameterizations and process representation</a:t>
            </a:r>
          </a:p>
          <a:p>
            <a:pPr lvl="1"/>
            <a:r>
              <a:rPr lang="en-US" dirty="0" smtClean="0"/>
              <a:t>Determination of missing processes </a:t>
            </a:r>
          </a:p>
          <a:p>
            <a:pPr lvl="1"/>
            <a:r>
              <a:rPr lang="en-US" dirty="0" smtClean="0"/>
              <a:t>Refining scale relationships</a:t>
            </a:r>
          </a:p>
          <a:p>
            <a:pPr lvl="1"/>
            <a:r>
              <a:rPr lang="en-US" dirty="0" smtClean="0"/>
              <a:t>Making multiscale a reality</a:t>
            </a:r>
          </a:p>
          <a:p>
            <a:r>
              <a:rPr lang="en-US" dirty="0" smtClean="0"/>
              <a:t>ASR PIs are interested in ACME</a:t>
            </a:r>
          </a:p>
          <a:p>
            <a:pPr lvl="1"/>
            <a:r>
              <a:rPr lang="en-US" dirty="0" smtClean="0"/>
              <a:t>Open lines of communication</a:t>
            </a:r>
          </a:p>
          <a:p>
            <a:pPr lvl="1"/>
            <a:r>
              <a:rPr lang="en-US" dirty="0" smtClean="0"/>
              <a:t>Enable early adoption</a:t>
            </a:r>
          </a:p>
          <a:p>
            <a:pPr lvl="1"/>
            <a:endParaRPr lang="en-US" dirty="0" smtClean="0"/>
          </a:p>
        </p:txBody>
      </p:sp>
    </p:spTree>
    <p:extLst>
      <p:ext uri="{BB962C8B-B14F-4D97-AF65-F5344CB8AC3E}">
        <p14:creationId xmlns:p14="http://schemas.microsoft.com/office/powerpoint/2010/main" val="110479624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ASR is organized into four working groups</a:t>
            </a:r>
            <a:endParaRPr lang="en-US" dirty="0"/>
          </a:p>
        </p:txBody>
      </p:sp>
      <p:sp>
        <p:nvSpPr>
          <p:cNvPr id="3" name="Content Placeholder 2"/>
          <p:cNvSpPr>
            <a:spLocks noGrp="1"/>
          </p:cNvSpPr>
          <p:nvPr>
            <p:ph idx="1"/>
          </p:nvPr>
        </p:nvSpPr>
        <p:spPr>
          <a:xfrm>
            <a:off x="149304" y="812261"/>
            <a:ext cx="8229600" cy="5129609"/>
          </a:xfrm>
        </p:spPr>
        <p:txBody>
          <a:bodyPr/>
          <a:lstStyle/>
          <a:p>
            <a:pPr marL="0" indent="0" fontAlgn="base">
              <a:buNone/>
            </a:pPr>
            <a:r>
              <a:rPr lang="en-US" dirty="0" smtClean="0"/>
              <a:t>The working groups represent ASR’s current research priorities</a:t>
            </a:r>
          </a:p>
          <a:p>
            <a:pPr fontAlgn="base"/>
            <a:r>
              <a:rPr lang="en-US" dirty="0" smtClean="0"/>
              <a:t>Aerosol </a:t>
            </a:r>
            <a:r>
              <a:rPr lang="en-US" dirty="0"/>
              <a:t>Processes Working Group</a:t>
            </a:r>
          </a:p>
          <a:p>
            <a:pPr lvl="1" fontAlgn="base"/>
            <a:r>
              <a:rPr lang="en-US" dirty="0"/>
              <a:t>Nicole </a:t>
            </a:r>
            <a:r>
              <a:rPr lang="en-US" dirty="0" err="1"/>
              <a:t>Riemer</a:t>
            </a:r>
            <a:r>
              <a:rPr lang="en-US" dirty="0"/>
              <a:t>, University of </a:t>
            </a:r>
            <a:r>
              <a:rPr lang="en-US" dirty="0" smtClean="0"/>
              <a:t>Illinois</a:t>
            </a:r>
          </a:p>
          <a:p>
            <a:pPr lvl="1" fontAlgn="base"/>
            <a:r>
              <a:rPr lang="en-US" dirty="0" smtClean="0"/>
              <a:t>Jim </a:t>
            </a:r>
            <a:r>
              <a:rPr lang="en-US" dirty="0"/>
              <a:t>Smith, University of California, </a:t>
            </a:r>
            <a:r>
              <a:rPr lang="en-US" dirty="0" smtClean="0"/>
              <a:t>Irvine</a:t>
            </a:r>
          </a:p>
          <a:p>
            <a:pPr fontAlgn="base"/>
            <a:r>
              <a:rPr lang="en-US" dirty="0" smtClean="0"/>
              <a:t>Warm </a:t>
            </a:r>
            <a:r>
              <a:rPr lang="en-US" dirty="0"/>
              <a:t>Boundary Layer Processes Working Group</a:t>
            </a:r>
          </a:p>
          <a:p>
            <a:pPr lvl="1" fontAlgn="base"/>
            <a:r>
              <a:rPr lang="en-US" dirty="0"/>
              <a:t>Rob Wood, </a:t>
            </a:r>
            <a:r>
              <a:rPr lang="en-US" dirty="0" smtClean="0"/>
              <a:t>University of Washington</a:t>
            </a:r>
            <a:endParaRPr lang="en-US" dirty="0"/>
          </a:p>
          <a:p>
            <a:pPr lvl="1" fontAlgn="base"/>
            <a:r>
              <a:rPr lang="en-US" dirty="0" err="1"/>
              <a:t>Yunyan</a:t>
            </a:r>
            <a:r>
              <a:rPr lang="en-US" dirty="0"/>
              <a:t> Zhang, Lawrence Livermore National </a:t>
            </a:r>
            <a:r>
              <a:rPr lang="en-US" dirty="0" smtClean="0"/>
              <a:t>Laboratory</a:t>
            </a:r>
          </a:p>
          <a:p>
            <a:pPr fontAlgn="base"/>
            <a:r>
              <a:rPr lang="en-US" dirty="0" smtClean="0"/>
              <a:t>Convective Processes Working Group</a:t>
            </a:r>
          </a:p>
          <a:p>
            <a:pPr lvl="1" fontAlgn="base"/>
            <a:r>
              <a:rPr lang="en-US" dirty="0" smtClean="0"/>
              <a:t>Anthony </a:t>
            </a:r>
            <a:r>
              <a:rPr lang="en-US" dirty="0"/>
              <a:t>del </a:t>
            </a:r>
            <a:r>
              <a:rPr lang="en-US" dirty="0" err="1"/>
              <a:t>Genio</a:t>
            </a:r>
            <a:r>
              <a:rPr lang="en-US" dirty="0"/>
              <a:t>, NASA Goddard Institute for Space </a:t>
            </a:r>
            <a:r>
              <a:rPr lang="en-US" dirty="0" smtClean="0"/>
              <a:t>Studies</a:t>
            </a:r>
            <a:endParaRPr lang="en-US" dirty="0"/>
          </a:p>
          <a:p>
            <a:pPr lvl="1" fontAlgn="base"/>
            <a:r>
              <a:rPr lang="en-US" dirty="0"/>
              <a:t>Adam </a:t>
            </a:r>
            <a:r>
              <a:rPr lang="en-US" dirty="0" err="1"/>
              <a:t>Varble</a:t>
            </a:r>
            <a:r>
              <a:rPr lang="en-US" dirty="0"/>
              <a:t>, University of </a:t>
            </a:r>
            <a:r>
              <a:rPr lang="en-US" dirty="0" smtClean="0"/>
              <a:t>Utah</a:t>
            </a:r>
            <a:endParaRPr lang="en-US" dirty="0"/>
          </a:p>
          <a:p>
            <a:pPr fontAlgn="base"/>
            <a:r>
              <a:rPr lang="en-US" dirty="0"/>
              <a:t>High Latitude Processes Working Group</a:t>
            </a:r>
          </a:p>
          <a:p>
            <a:pPr lvl="1" fontAlgn="base"/>
            <a:r>
              <a:rPr lang="en-US" dirty="0"/>
              <a:t>Gijs de Boer, University of </a:t>
            </a:r>
            <a:r>
              <a:rPr lang="en-US" dirty="0" smtClean="0"/>
              <a:t>Colorado</a:t>
            </a:r>
            <a:endParaRPr lang="en-US" dirty="0"/>
          </a:p>
        </p:txBody>
      </p:sp>
    </p:spTree>
    <p:extLst>
      <p:ext uri="{BB962C8B-B14F-4D97-AF65-F5344CB8AC3E}">
        <p14:creationId xmlns:p14="http://schemas.microsoft.com/office/powerpoint/2010/main" val="223716463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 processes working group</a:t>
            </a:r>
            <a:endParaRPr lang="en-US" dirty="0"/>
          </a:p>
        </p:txBody>
      </p:sp>
      <p:sp>
        <p:nvSpPr>
          <p:cNvPr id="3" name="Content Placeholder 2"/>
          <p:cNvSpPr>
            <a:spLocks noGrp="1"/>
          </p:cNvSpPr>
          <p:nvPr>
            <p:ph idx="1"/>
          </p:nvPr>
        </p:nvSpPr>
        <p:spPr>
          <a:xfrm>
            <a:off x="149304" y="791930"/>
            <a:ext cx="8229600" cy="5335820"/>
          </a:xfrm>
        </p:spPr>
        <p:txBody>
          <a:bodyPr/>
          <a:lstStyle/>
          <a:p>
            <a:pPr marL="0" indent="0">
              <a:buNone/>
            </a:pPr>
            <a:r>
              <a:rPr lang="en-US" dirty="0"/>
              <a:t>The Aerosol Processes working group seeks to improve the understanding of processes governing the spatial and temporal distribution of atmospheric particles and their chemical, microphysical, and optical properties. The goal is to reduce the uncertainty in climate radiative forcing due to aerosols. </a:t>
            </a:r>
            <a:endParaRPr lang="en-US" dirty="0" smtClean="0"/>
          </a:p>
          <a:p>
            <a:pPr marL="0" indent="0">
              <a:buNone/>
            </a:pPr>
            <a:r>
              <a:rPr lang="en-US" dirty="0" smtClean="0"/>
              <a:t>Research </a:t>
            </a:r>
            <a:r>
              <a:rPr lang="en-US" dirty="0"/>
              <a:t>topical areas include: </a:t>
            </a:r>
            <a:endParaRPr lang="en-US" dirty="0" smtClean="0"/>
          </a:p>
          <a:p>
            <a:pPr marL="852487" lvl="1" indent="-457200">
              <a:buFont typeface="+mj-lt"/>
              <a:buAutoNum type="arabicPeriod"/>
            </a:pPr>
            <a:r>
              <a:rPr lang="en-US" sz="2400" dirty="0" smtClean="0"/>
              <a:t>new </a:t>
            </a:r>
            <a:r>
              <a:rPr lang="en-US" sz="2400" dirty="0"/>
              <a:t>particle formation, </a:t>
            </a:r>
            <a:endParaRPr lang="en-US" sz="2400" dirty="0" smtClean="0"/>
          </a:p>
          <a:p>
            <a:pPr marL="852487" lvl="1" indent="-457200">
              <a:buFont typeface="+mj-lt"/>
              <a:buAutoNum type="arabicPeriod"/>
            </a:pPr>
            <a:r>
              <a:rPr lang="en-US" sz="2400" dirty="0" smtClean="0"/>
              <a:t>the </a:t>
            </a:r>
            <a:r>
              <a:rPr lang="en-US" sz="2400" dirty="0"/>
              <a:t>effects of aerosol composition, mixing state and physical properties on  growth, aging, and removal processes </a:t>
            </a:r>
            <a:endParaRPr lang="en-US" sz="2400" dirty="0" smtClean="0"/>
          </a:p>
          <a:p>
            <a:pPr marL="852487" lvl="1" indent="-457200">
              <a:buFont typeface="+mj-lt"/>
              <a:buAutoNum type="arabicPeriod"/>
            </a:pPr>
            <a:r>
              <a:rPr lang="en-US" sz="2400" dirty="0" smtClean="0"/>
              <a:t>the </a:t>
            </a:r>
            <a:r>
              <a:rPr lang="en-US" sz="2400" dirty="0"/>
              <a:t>direct and indirect radiative impacts of optically absorbing aerosols, and </a:t>
            </a:r>
            <a:endParaRPr lang="en-US" sz="2400" dirty="0" smtClean="0"/>
          </a:p>
          <a:p>
            <a:pPr marL="852487" lvl="1" indent="-457200">
              <a:buFont typeface="+mj-lt"/>
              <a:buAutoNum type="arabicPeriod"/>
            </a:pPr>
            <a:r>
              <a:rPr lang="en-US" sz="2400" dirty="0" smtClean="0"/>
              <a:t>identifying </a:t>
            </a:r>
            <a:r>
              <a:rPr lang="en-US" sz="2400" dirty="0"/>
              <a:t>anthropogenic drivers that influence secondary organic aerosol concentrations and properties.</a:t>
            </a:r>
          </a:p>
        </p:txBody>
      </p:sp>
    </p:spTree>
    <p:extLst>
      <p:ext uri="{BB962C8B-B14F-4D97-AF65-F5344CB8AC3E}">
        <p14:creationId xmlns:p14="http://schemas.microsoft.com/office/powerpoint/2010/main" val="309861641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boundary layer processes working group</a:t>
            </a:r>
            <a:endParaRPr lang="en-US" dirty="0"/>
          </a:p>
        </p:txBody>
      </p:sp>
      <p:sp>
        <p:nvSpPr>
          <p:cNvPr id="3" name="Content Placeholder 2"/>
          <p:cNvSpPr>
            <a:spLocks noGrp="1"/>
          </p:cNvSpPr>
          <p:nvPr>
            <p:ph idx="1"/>
          </p:nvPr>
        </p:nvSpPr>
        <p:spPr>
          <a:xfrm>
            <a:off x="149304" y="791930"/>
            <a:ext cx="8229600" cy="4850559"/>
          </a:xfrm>
        </p:spPr>
        <p:txBody>
          <a:bodyPr/>
          <a:lstStyle/>
          <a:p>
            <a:pPr marL="0" indent="0">
              <a:buNone/>
            </a:pPr>
            <a:r>
              <a:rPr lang="en-US" dirty="0"/>
              <a:t>The Warm Boundary Layer Processes working group seeks to improve understanding and model representation of processes controlling the structural and radiative properties of clouds, aerosols and their interactions with the underlying surface in the lowest few kilometers of the atmosphere. </a:t>
            </a:r>
            <a:endParaRPr lang="en-US" dirty="0" smtClean="0"/>
          </a:p>
          <a:p>
            <a:pPr marL="0" indent="0">
              <a:buNone/>
            </a:pPr>
            <a:r>
              <a:rPr lang="en-US" dirty="0" smtClean="0"/>
              <a:t>Research </a:t>
            </a:r>
            <a:r>
              <a:rPr lang="en-US" dirty="0"/>
              <a:t>topical areas include: </a:t>
            </a:r>
            <a:endParaRPr lang="en-US" dirty="0" smtClean="0"/>
          </a:p>
          <a:p>
            <a:pPr marL="852487" lvl="1" indent="-457200">
              <a:buFont typeface="+mj-lt"/>
              <a:buAutoNum type="arabicPeriod"/>
            </a:pPr>
            <a:r>
              <a:rPr lang="en-US" sz="2400" dirty="0"/>
              <a:t>characterization of boundary-layer and cloud dynamics, </a:t>
            </a:r>
            <a:endParaRPr lang="en-US" sz="2400" dirty="0" smtClean="0"/>
          </a:p>
          <a:p>
            <a:pPr marL="852487" lvl="1" indent="-457200">
              <a:buFont typeface="+mj-lt"/>
              <a:buAutoNum type="arabicPeriod"/>
            </a:pPr>
            <a:r>
              <a:rPr lang="en-US" sz="2400" dirty="0" smtClean="0"/>
              <a:t>cloud </a:t>
            </a:r>
            <a:r>
              <a:rPr lang="en-US" sz="2400" dirty="0"/>
              <a:t>and aerosol microphysics and their interactions, </a:t>
            </a:r>
            <a:endParaRPr lang="en-US" sz="2400" dirty="0" smtClean="0"/>
          </a:p>
          <a:p>
            <a:pPr marL="852487" lvl="1" indent="-457200">
              <a:buFont typeface="+mj-lt"/>
              <a:buAutoNum type="arabicPeriod"/>
            </a:pPr>
            <a:r>
              <a:rPr lang="en-US" sz="2400" dirty="0" smtClean="0"/>
              <a:t>factors </a:t>
            </a:r>
            <a:r>
              <a:rPr lang="en-US" sz="2400" dirty="0"/>
              <a:t>influencing cloud formation, and </a:t>
            </a:r>
            <a:endParaRPr lang="en-US" sz="2400" dirty="0" smtClean="0"/>
          </a:p>
          <a:p>
            <a:pPr marL="852487" lvl="1" indent="-457200">
              <a:buFont typeface="+mj-lt"/>
              <a:buAutoNum type="arabicPeriod"/>
            </a:pPr>
            <a:r>
              <a:rPr lang="en-US" sz="2400" dirty="0" smtClean="0"/>
              <a:t>radiative </a:t>
            </a:r>
            <a:r>
              <a:rPr lang="en-US" sz="2400" dirty="0"/>
              <a:t>processes </a:t>
            </a:r>
            <a:endParaRPr lang="en-US" sz="2400" dirty="0" smtClean="0"/>
          </a:p>
          <a:p>
            <a:pPr marL="0" indent="0">
              <a:buNone/>
            </a:pPr>
            <a:r>
              <a:rPr lang="en-US" dirty="0" smtClean="0"/>
              <a:t>all of which together </a:t>
            </a:r>
            <a:r>
              <a:rPr lang="en-US" dirty="0"/>
              <a:t>influence the vertical transfers of energy, moisture and atmospheric constituents.</a:t>
            </a:r>
          </a:p>
        </p:txBody>
      </p:sp>
    </p:spTree>
    <p:extLst>
      <p:ext uri="{BB962C8B-B14F-4D97-AF65-F5344CB8AC3E}">
        <p14:creationId xmlns:p14="http://schemas.microsoft.com/office/powerpoint/2010/main" val="321408891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Convective processes working group</a:t>
            </a:r>
            <a:endParaRPr lang="en-US" dirty="0"/>
          </a:p>
        </p:txBody>
      </p:sp>
      <p:sp>
        <p:nvSpPr>
          <p:cNvPr id="3" name="Content Placeholder 2"/>
          <p:cNvSpPr>
            <a:spLocks noGrp="1"/>
          </p:cNvSpPr>
          <p:nvPr>
            <p:ph idx="1"/>
          </p:nvPr>
        </p:nvSpPr>
        <p:spPr>
          <a:xfrm>
            <a:off x="149304" y="791930"/>
            <a:ext cx="8229600" cy="5745163"/>
          </a:xfrm>
        </p:spPr>
        <p:txBody>
          <a:bodyPr/>
          <a:lstStyle/>
          <a:p>
            <a:pPr marL="0" indent="0">
              <a:buNone/>
            </a:pPr>
            <a:r>
              <a:rPr lang="en-US" dirty="0"/>
              <a:t>The Convective Processes working group seeks to improve the understanding and model representation of convective cloud processes and properties including cloud cover, precipitation, life cycle, dynamics, and microphysics over a range of spatial scales. </a:t>
            </a:r>
            <a:endParaRPr lang="en-US" dirty="0" smtClean="0"/>
          </a:p>
          <a:p>
            <a:pPr marL="0" indent="0">
              <a:buNone/>
            </a:pPr>
            <a:r>
              <a:rPr lang="en-US" dirty="0" smtClean="0"/>
              <a:t>Research </a:t>
            </a:r>
            <a:r>
              <a:rPr lang="en-US" dirty="0"/>
              <a:t>topical areas include: </a:t>
            </a:r>
            <a:endParaRPr lang="en-US" dirty="0" smtClean="0"/>
          </a:p>
          <a:p>
            <a:pPr marL="852487" lvl="1" indent="-457200">
              <a:buFont typeface="+mj-lt"/>
              <a:buAutoNum type="arabicPeriod"/>
            </a:pPr>
            <a:r>
              <a:rPr lang="en-US" sz="2400" dirty="0" smtClean="0"/>
              <a:t>convective </a:t>
            </a:r>
            <a:r>
              <a:rPr lang="en-US" sz="2400" dirty="0"/>
              <a:t>vertical velocity and impacts on cloud microphysics and precipitation; </a:t>
            </a:r>
          </a:p>
          <a:p>
            <a:pPr marL="852487" lvl="1" indent="-457200">
              <a:buFont typeface="+mj-lt"/>
              <a:buAutoNum type="arabicPeriod"/>
            </a:pPr>
            <a:r>
              <a:rPr lang="en-US" sz="2400" dirty="0" smtClean="0"/>
              <a:t>transitions </a:t>
            </a:r>
            <a:r>
              <a:rPr lang="en-US" sz="2400" dirty="0"/>
              <a:t>in cloud populations and mesoscale organization of convection; </a:t>
            </a:r>
            <a:r>
              <a:rPr lang="en-US" sz="2400" dirty="0" smtClean="0"/>
              <a:t>and</a:t>
            </a:r>
          </a:p>
          <a:p>
            <a:pPr marL="852487" lvl="1" indent="-457200">
              <a:buFont typeface="+mj-lt"/>
              <a:buAutoNum type="arabicPeriod"/>
            </a:pPr>
            <a:r>
              <a:rPr lang="en-US" sz="2400" dirty="0" smtClean="0"/>
              <a:t>interactions </a:t>
            </a:r>
            <a:r>
              <a:rPr lang="en-US" sz="2400" dirty="0"/>
              <a:t>between cloud microphysics, aerosols, precipitation, and radiation</a:t>
            </a:r>
            <a:r>
              <a:rPr lang="en-US" sz="2400" dirty="0" smtClean="0"/>
              <a:t>.</a:t>
            </a:r>
          </a:p>
          <a:p>
            <a:pPr marL="0" indent="0">
              <a:buNone/>
            </a:pPr>
            <a:r>
              <a:rPr lang="en-US" dirty="0"/>
              <a:t>Research approaches involve both direct observations and retrievals of environmental and cloud properties, as well as process development and improvement of convective parameterizations across the hierarchy of models.</a:t>
            </a:r>
          </a:p>
        </p:txBody>
      </p:sp>
    </p:spTree>
    <p:extLst>
      <p:ext uri="{BB962C8B-B14F-4D97-AF65-F5344CB8AC3E}">
        <p14:creationId xmlns:p14="http://schemas.microsoft.com/office/powerpoint/2010/main" val="374291925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High-latitude processes working group</a:t>
            </a:r>
            <a:endParaRPr lang="en-US" dirty="0"/>
          </a:p>
        </p:txBody>
      </p:sp>
      <p:sp>
        <p:nvSpPr>
          <p:cNvPr id="3" name="Content Placeholder 2"/>
          <p:cNvSpPr>
            <a:spLocks noGrp="1"/>
          </p:cNvSpPr>
          <p:nvPr>
            <p:ph idx="1"/>
          </p:nvPr>
        </p:nvSpPr>
        <p:spPr>
          <a:xfrm>
            <a:off x="149303" y="791930"/>
            <a:ext cx="8548129" cy="5668218"/>
          </a:xfrm>
        </p:spPr>
        <p:txBody>
          <a:bodyPr/>
          <a:lstStyle/>
          <a:p>
            <a:pPr marL="0" indent="0">
              <a:buNone/>
            </a:pPr>
            <a:r>
              <a:rPr lang="en-US" dirty="0"/>
              <a:t>The High Latitude Processes working group improves understanding and model representation of physical processes controlling the surface energy budgets in northern and southern high latitude regions. </a:t>
            </a:r>
            <a:endParaRPr lang="en-US" dirty="0" smtClean="0"/>
          </a:p>
          <a:p>
            <a:pPr marL="0" indent="0">
              <a:buNone/>
            </a:pPr>
            <a:r>
              <a:rPr lang="en-US" dirty="0" smtClean="0"/>
              <a:t>This includes work to understand: </a:t>
            </a:r>
          </a:p>
          <a:p>
            <a:pPr marL="852487" lvl="1" indent="-457200">
              <a:buFont typeface="+mj-lt"/>
              <a:buAutoNum type="arabicPeriod"/>
            </a:pPr>
            <a:r>
              <a:rPr lang="en-US" sz="2400" dirty="0" smtClean="0"/>
              <a:t>cloud </a:t>
            </a:r>
            <a:r>
              <a:rPr lang="en-US" sz="2400" dirty="0"/>
              <a:t>micro- and </a:t>
            </a:r>
            <a:r>
              <a:rPr lang="en-US" sz="2400" dirty="0" err="1"/>
              <a:t>macrophysical</a:t>
            </a:r>
            <a:r>
              <a:rPr lang="en-US" sz="2400" dirty="0"/>
              <a:t> properties, </a:t>
            </a:r>
            <a:r>
              <a:rPr lang="en-US" sz="2400" dirty="0" smtClean="0"/>
              <a:t>including phase </a:t>
            </a:r>
            <a:r>
              <a:rPr lang="en-US" sz="2400" dirty="0"/>
              <a:t>partitioning and ice crystal properties; </a:t>
            </a:r>
          </a:p>
          <a:p>
            <a:pPr marL="852487" lvl="1" indent="-457200">
              <a:buFont typeface="+mj-lt"/>
              <a:buAutoNum type="arabicPeriod"/>
            </a:pPr>
            <a:r>
              <a:rPr lang="en-US" sz="2400" dirty="0" smtClean="0"/>
              <a:t>aerosol </a:t>
            </a:r>
            <a:r>
              <a:rPr lang="en-US" sz="2400" dirty="0"/>
              <a:t>particle properties, including sources and transport, chemical and optical properties, and the role of aerosol particles in cloud structure; </a:t>
            </a:r>
          </a:p>
          <a:p>
            <a:pPr marL="852487" lvl="1" indent="-457200">
              <a:buFont typeface="+mj-lt"/>
              <a:buAutoNum type="arabicPeriod"/>
            </a:pPr>
            <a:r>
              <a:rPr lang="en-US" sz="2400" dirty="0" smtClean="0"/>
              <a:t>tropospheric </a:t>
            </a:r>
            <a:r>
              <a:rPr lang="en-US" sz="2400" dirty="0"/>
              <a:t>states, including the role of clouds in atmospheric </a:t>
            </a:r>
            <a:r>
              <a:rPr lang="en-US" sz="2400" dirty="0" smtClean="0"/>
              <a:t>mixing and </a:t>
            </a:r>
            <a:r>
              <a:rPr lang="en-US" sz="2400" dirty="0"/>
              <a:t>the role of </a:t>
            </a:r>
            <a:r>
              <a:rPr lang="en-US" sz="2400" dirty="0" smtClean="0"/>
              <a:t>meteorology and surface conditions </a:t>
            </a:r>
            <a:r>
              <a:rPr lang="en-US" sz="2400" dirty="0"/>
              <a:t>on thermodynamic evolution; </a:t>
            </a:r>
          </a:p>
          <a:p>
            <a:pPr marL="852487" lvl="1" indent="-457200">
              <a:buFont typeface="+mj-lt"/>
              <a:buAutoNum type="arabicPeriod"/>
            </a:pPr>
            <a:r>
              <a:rPr lang="en-US" sz="2400" dirty="0" smtClean="0"/>
              <a:t>surface-atmosphere </a:t>
            </a:r>
            <a:r>
              <a:rPr lang="en-US" sz="2400" dirty="0"/>
              <a:t>interactions, including elements impacting radiative and turbulent surface energy exchange.</a:t>
            </a:r>
          </a:p>
        </p:txBody>
      </p:sp>
    </p:spTree>
    <p:extLst>
      <p:ext uri="{BB962C8B-B14F-4D97-AF65-F5344CB8AC3E}">
        <p14:creationId xmlns:p14="http://schemas.microsoft.com/office/powerpoint/2010/main" val="322093812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ASR Science Focus Areas at DOE Labs</a:t>
            </a:r>
            <a:endParaRPr lang="en-US" dirty="0"/>
          </a:p>
        </p:txBody>
      </p:sp>
      <p:sp>
        <p:nvSpPr>
          <p:cNvPr id="3" name="Content Placeholder 2"/>
          <p:cNvSpPr>
            <a:spLocks noGrp="1"/>
          </p:cNvSpPr>
          <p:nvPr>
            <p:ph idx="1"/>
          </p:nvPr>
        </p:nvSpPr>
        <p:spPr>
          <a:xfrm>
            <a:off x="149304" y="1151185"/>
            <a:ext cx="8229600" cy="2445798"/>
          </a:xfrm>
        </p:spPr>
        <p:txBody>
          <a:bodyPr/>
          <a:lstStyle/>
          <a:p>
            <a:r>
              <a:rPr lang="en-US" dirty="0" smtClean="0"/>
              <a:t>PNNL:  Integrated </a:t>
            </a:r>
            <a:r>
              <a:rPr lang="en-US" dirty="0"/>
              <a:t>Cloud, Land-surface, and Aerosol System Study </a:t>
            </a:r>
            <a:r>
              <a:rPr lang="en-US" dirty="0" smtClean="0"/>
              <a:t>(ICLASS</a:t>
            </a:r>
            <a:r>
              <a:rPr lang="en-US" dirty="0" smtClean="0"/>
              <a:t>) (new focus)</a:t>
            </a:r>
            <a:endParaRPr lang="en-US" dirty="0" smtClean="0"/>
          </a:p>
          <a:p>
            <a:r>
              <a:rPr lang="en-US" dirty="0" smtClean="0"/>
              <a:t>BNL-ANL</a:t>
            </a:r>
            <a:r>
              <a:rPr lang="en-US" dirty="0"/>
              <a:t>:  Influence of Aerosol and Cloud Processes on </a:t>
            </a:r>
            <a:r>
              <a:rPr lang="en-US" dirty="0" smtClean="0"/>
              <a:t>Climate (new focus and collaboration)</a:t>
            </a:r>
            <a:endParaRPr lang="en-US" dirty="0" smtClean="0"/>
          </a:p>
          <a:p>
            <a:r>
              <a:rPr lang="en-US" dirty="0" smtClean="0"/>
              <a:t>LLNL: SFA on Climate Change Research (joint SFA between RGCM and ASR)</a:t>
            </a:r>
            <a:endParaRPr lang="en-US" dirty="0"/>
          </a:p>
        </p:txBody>
      </p:sp>
    </p:spTree>
    <p:extLst>
      <p:ext uri="{BB962C8B-B14F-4D97-AF65-F5344CB8AC3E}">
        <p14:creationId xmlns:p14="http://schemas.microsoft.com/office/powerpoint/2010/main" val="1537098099"/>
      </p:ext>
    </p:extLst>
  </p:cSld>
  <p:clrMapOvr>
    <a:masterClrMapping/>
  </p:clrMapOvr>
  <p:transition spd="slow"/>
</p:sld>
</file>

<file path=ppt/theme/theme1.xml><?xml version="1.0" encoding="utf-8"?>
<a:theme xmlns:a="http://schemas.openxmlformats.org/drawingml/2006/main" name="Default Theme">
  <a:themeElements>
    <a:clrScheme name="BER templa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8306</TotalTime>
  <Words>1744</Words>
  <Application>Microsoft Office PowerPoint</Application>
  <PresentationFormat>On-screen Show (4:3)</PresentationFormat>
  <Paragraphs>140</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Rod</vt:lpstr>
      <vt:lpstr>Symbol</vt:lpstr>
      <vt:lpstr>Default Theme</vt:lpstr>
      <vt:lpstr>Atmospheric System Research Overview for ACME</vt:lpstr>
      <vt:lpstr>Atmospheric System Research (ASR)</vt:lpstr>
      <vt:lpstr>ASR + ACME</vt:lpstr>
      <vt:lpstr>ASR is organized into four working groups</vt:lpstr>
      <vt:lpstr>Aerosol processes working group</vt:lpstr>
      <vt:lpstr>Warm boundary layer processes working group</vt:lpstr>
      <vt:lpstr>Convective processes working group</vt:lpstr>
      <vt:lpstr>High-latitude processes working group</vt:lpstr>
      <vt:lpstr>ASR Science Focus Areas at DOE Labs</vt:lpstr>
      <vt:lpstr>PowerPoint Presentation</vt:lpstr>
      <vt:lpstr>PowerPoint Presentation</vt:lpstr>
      <vt:lpstr>PowerPoint Presentation</vt:lpstr>
      <vt:lpstr>PowerPoint Presentation</vt:lpstr>
    </vt:vector>
  </TitlesOfParts>
  <Company>ORNL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Roy;Ashley.Williamson@science.doe.gov</dc:creator>
  <cp:lastModifiedBy>Nasiri, Shaima</cp:lastModifiedBy>
  <cp:revision>670</cp:revision>
  <cp:lastPrinted>2013-11-01T16:56:50Z</cp:lastPrinted>
  <dcterms:created xsi:type="dcterms:W3CDTF">2009-10-28T16:35:52Z</dcterms:created>
  <dcterms:modified xsi:type="dcterms:W3CDTF">2017-06-04T20:51:11Z</dcterms:modified>
</cp:coreProperties>
</file>