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g" ContentType="image/jpeg"/>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 id="2147483696" r:id="rId3"/>
  </p:sldMasterIdLst>
  <p:notesMasterIdLst>
    <p:notesMasterId r:id="rId14"/>
  </p:notesMasterIdLst>
  <p:sldIdLst>
    <p:sldId id="275" r:id="rId4"/>
    <p:sldId id="307" r:id="rId5"/>
    <p:sldId id="257" r:id="rId6"/>
    <p:sldId id="284" r:id="rId7"/>
    <p:sldId id="289" r:id="rId8"/>
    <p:sldId id="271" r:id="rId9"/>
    <p:sldId id="269" r:id="rId10"/>
    <p:sldId id="262" r:id="rId11"/>
    <p:sldId id="264" r:id="rId12"/>
    <p:sldId id="28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00"/>
    <a:srgbClr val="B98664"/>
    <a:srgbClr val="00868B"/>
    <a:srgbClr val="FF2500"/>
    <a:srgbClr val="1FD01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56"/>
    <p:restoredTop sz="97486"/>
  </p:normalViewPr>
  <p:slideViewPr>
    <p:cSldViewPr snapToGrid="0" snapToObjects="1" showGuides="1">
      <p:cViewPr varScale="1">
        <p:scale>
          <a:sx n="153" d="100"/>
          <a:sy n="153" d="100"/>
        </p:scale>
        <p:origin x="176" y="1408"/>
      </p:cViewPr>
      <p:guideLst>
        <p:guide orient="horz" pos="1152"/>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B7E36-9068-B14E-93F1-5414E6B2D309}" type="datetimeFigureOut">
              <a:rPr lang="en-US" smtClean="0"/>
              <a:t>11/29/17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F9FE3-75D8-844C-B97A-8BFB7EB175B4}" type="slidenum">
              <a:rPr lang="en-US" smtClean="0"/>
              <a:t>‹#›</a:t>
            </a:fld>
            <a:endParaRPr lang="en-US"/>
          </a:p>
        </p:txBody>
      </p:sp>
    </p:spTree>
    <p:extLst>
      <p:ext uri="{BB962C8B-B14F-4D97-AF65-F5344CB8AC3E}">
        <p14:creationId xmlns:p14="http://schemas.microsoft.com/office/powerpoint/2010/main" val="150784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0F9FE3-75D8-844C-B97A-8BFB7EB175B4}" type="slidenum">
              <a:rPr lang="en-US" smtClean="0"/>
              <a:t>1</a:t>
            </a:fld>
            <a:endParaRPr lang="en-US"/>
          </a:p>
        </p:txBody>
      </p:sp>
    </p:spTree>
    <p:extLst>
      <p:ext uri="{BB962C8B-B14F-4D97-AF65-F5344CB8AC3E}">
        <p14:creationId xmlns:p14="http://schemas.microsoft.com/office/powerpoint/2010/main" val="825867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During the LGM, sea level was about 125 meters (about 410 feet) lower than it is today. The global mean temperature was 3-5 C cooler than present.</a:t>
            </a:r>
            <a:endParaRPr lang="en-US" dirty="0"/>
          </a:p>
        </p:txBody>
      </p:sp>
      <p:sp>
        <p:nvSpPr>
          <p:cNvPr id="4" name="Slide Number Placeholder 3"/>
          <p:cNvSpPr>
            <a:spLocks noGrp="1"/>
          </p:cNvSpPr>
          <p:nvPr>
            <p:ph type="sldNum" sz="quarter" idx="10"/>
          </p:nvPr>
        </p:nvSpPr>
        <p:spPr/>
        <p:txBody>
          <a:bodyPr/>
          <a:lstStyle/>
          <a:p>
            <a:fld id="{2ED5B03F-435B-B344-A257-9E37272E450A}" type="slidenum">
              <a:rPr lang="en-US" smtClean="0"/>
              <a:t>2</a:t>
            </a:fld>
            <a:endParaRPr lang="en-US"/>
          </a:p>
        </p:txBody>
      </p:sp>
    </p:spTree>
    <p:extLst>
      <p:ext uri="{BB962C8B-B14F-4D97-AF65-F5344CB8AC3E}">
        <p14:creationId xmlns:p14="http://schemas.microsoft.com/office/powerpoint/2010/main" val="157535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HS1, NADW formation reduced dramatically due to massive iceberg discharge and melting, while the AABW formation also decreased modestly due to surface warming and reduced brine rejection (Extended Data Fig. 1a and b; 3e and f). The deep NA therefore witnessed decreased ventilation by both northern and the southern sources, with the former decreasing much more. The deep NA became strongly isolated, and was slowly renewed by AABW through the abyssal overturning, which allowed for limited </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O-depleted meltwater penetration into the deep Atlantic.</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ED5B03F-435B-B344-A257-9E37272E450A}" type="slidenum">
              <a:rPr lang="en-US" smtClean="0"/>
              <a:t>6</a:t>
            </a:fld>
            <a:endParaRPr lang="en-US"/>
          </a:p>
        </p:txBody>
      </p:sp>
    </p:spTree>
    <p:extLst>
      <p:ext uri="{BB962C8B-B14F-4D97-AF65-F5344CB8AC3E}">
        <p14:creationId xmlns:p14="http://schemas.microsoft.com/office/powerpoint/2010/main" val="169271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decrease of NA δ</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 is slightly greater as the NA site is closer to the meltwater source, but the difference is too small to explain the observed large  differences in δ</a:t>
            </a:r>
            <a:r>
              <a:rPr lang="en-US" sz="1200" kern="1200" baseline="30000" dirty="0" smtClean="0">
                <a:solidFill>
                  <a:schemeClr val="tx1"/>
                </a:solidFill>
                <a:effectLst/>
                <a:latin typeface="+mn-lt"/>
                <a:ea typeface="+mn-ea"/>
                <a:cs typeface="+mn-cs"/>
              </a:rPr>
              <a:t>18</a:t>
            </a:r>
            <a:r>
              <a:rPr lang="en-US" sz="1200" kern="1200" dirty="0" smtClean="0">
                <a:solidFill>
                  <a:schemeClr val="tx1"/>
                </a:solidFill>
                <a:effectLst/>
                <a:latin typeface="+mn-lt"/>
                <a:ea typeface="+mn-ea"/>
                <a:cs typeface="+mn-cs"/>
              </a:rPr>
              <a:t>O</a:t>
            </a:r>
            <a:r>
              <a:rPr lang="en-US" sz="1200" kern="1200" baseline="-250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 decrease between core sites. </a:t>
            </a:r>
            <a:endParaRPr lang="en-US" dirty="0"/>
          </a:p>
        </p:txBody>
      </p:sp>
      <p:sp>
        <p:nvSpPr>
          <p:cNvPr id="4" name="Slide Number Placeholder 3"/>
          <p:cNvSpPr>
            <a:spLocks noGrp="1"/>
          </p:cNvSpPr>
          <p:nvPr>
            <p:ph type="sldNum" sz="quarter" idx="10"/>
          </p:nvPr>
        </p:nvSpPr>
        <p:spPr/>
        <p:txBody>
          <a:bodyPr/>
          <a:lstStyle/>
          <a:p>
            <a:fld id="{2ED5B03F-435B-B344-A257-9E37272E450A}" type="slidenum">
              <a:rPr lang="en-US" smtClean="0"/>
              <a:t>7</a:t>
            </a:fld>
            <a:endParaRPr lang="en-US"/>
          </a:p>
        </p:txBody>
      </p:sp>
    </p:spTree>
    <p:extLst>
      <p:ext uri="{BB962C8B-B14F-4D97-AF65-F5344CB8AC3E}">
        <p14:creationId xmlns:p14="http://schemas.microsoft.com/office/powerpoint/2010/main" val="197009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5B03F-435B-B344-A257-9E37272E450A}" type="slidenum">
              <a:rPr lang="en-US" smtClean="0"/>
              <a:t>8</a:t>
            </a:fld>
            <a:endParaRPr lang="en-US"/>
          </a:p>
        </p:txBody>
      </p:sp>
    </p:spTree>
    <p:extLst>
      <p:ext uri="{BB962C8B-B14F-4D97-AF65-F5344CB8AC3E}">
        <p14:creationId xmlns:p14="http://schemas.microsoft.com/office/powerpoint/2010/main" val="273472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5B03F-435B-B344-A257-9E37272E450A}" type="slidenum">
              <a:rPr lang="en-US" smtClean="0"/>
              <a:t>9</a:t>
            </a:fld>
            <a:endParaRPr lang="en-US"/>
          </a:p>
        </p:txBody>
      </p:sp>
    </p:spTree>
    <p:extLst>
      <p:ext uri="{BB962C8B-B14F-4D97-AF65-F5344CB8AC3E}">
        <p14:creationId xmlns:p14="http://schemas.microsoft.com/office/powerpoint/2010/main" val="112455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5ABE27-386B-6A4F-8B3A-32B6B06C4355}"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34375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ABE27-386B-6A4F-8B3A-32B6B06C4355}"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44575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ABE27-386B-6A4F-8B3A-32B6B06C4355}"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1401106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7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78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815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1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6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30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198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ABE27-386B-6A4F-8B3A-32B6B06C4355}"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756904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61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185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018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048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529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202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570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976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06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63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5ABE27-386B-6A4F-8B3A-32B6B06C4355}" type="datetimeFigureOut">
              <a:rPr lang="en-US" smtClean="0"/>
              <a:t>11/29/17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1753046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546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851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72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6FB88-9F30-DE44-8490-743670A23C33}" type="datetimeFigureOut">
              <a:rPr lang="en-US" smtClean="0">
                <a:solidFill>
                  <a:prstClr val="black">
                    <a:tint val="75000"/>
                  </a:prstClr>
                </a:solidFill>
              </a:rPr>
              <a:pPr/>
              <a:t>11/29/17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B156DD5-A929-F54E-BFA9-8F479F58F0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59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5ABE27-386B-6A4F-8B3A-32B6B06C4355}"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212773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5ABE27-386B-6A4F-8B3A-32B6B06C4355}" type="datetimeFigureOut">
              <a:rPr lang="en-US" smtClean="0"/>
              <a:t>11/29/17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92272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5ABE27-386B-6A4F-8B3A-32B6B06C4355}" type="datetimeFigureOut">
              <a:rPr lang="en-US" smtClean="0"/>
              <a:t>11/29/17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123789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ABE27-386B-6A4F-8B3A-32B6B06C4355}" type="datetimeFigureOut">
              <a:rPr lang="en-US" smtClean="0"/>
              <a:t>11/29/17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47881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ABE27-386B-6A4F-8B3A-32B6B06C4355}"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88802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ABE27-386B-6A4F-8B3A-32B6B06C4355}" type="datetimeFigureOut">
              <a:rPr lang="en-US" smtClean="0"/>
              <a:t>11/29/17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2C272-572B-6445-BEAE-ABE83ED871AD}" type="slidenum">
              <a:rPr lang="en-US" smtClean="0"/>
              <a:t>‹#›</a:t>
            </a:fld>
            <a:endParaRPr lang="en-US"/>
          </a:p>
        </p:txBody>
      </p:sp>
    </p:spTree>
    <p:extLst>
      <p:ext uri="{BB962C8B-B14F-4D97-AF65-F5344CB8AC3E}">
        <p14:creationId xmlns:p14="http://schemas.microsoft.com/office/powerpoint/2010/main" val="582910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ABE27-386B-6A4F-8B3A-32B6B06C4355}" type="datetimeFigureOut">
              <a:rPr lang="en-US" smtClean="0"/>
              <a:t>11/29/17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2C272-572B-6445-BEAE-ABE83ED871AD}" type="slidenum">
              <a:rPr lang="en-US" smtClean="0"/>
              <a:t>‹#›</a:t>
            </a:fld>
            <a:endParaRPr lang="en-US"/>
          </a:p>
        </p:txBody>
      </p:sp>
    </p:spTree>
    <p:extLst>
      <p:ext uri="{BB962C8B-B14F-4D97-AF65-F5344CB8AC3E}">
        <p14:creationId xmlns:p14="http://schemas.microsoft.com/office/powerpoint/2010/main" val="611798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AC6FB88-9F30-DE44-8490-743670A23C33}" type="datetimeFigureOut">
              <a:rPr lang="en-US" smtClean="0">
                <a:solidFill>
                  <a:prstClr val="black">
                    <a:tint val="75000"/>
                  </a:prstClr>
                </a:solidFill>
              </a:rPr>
              <a:pPr defTabSz="457200"/>
              <a:t>11/29/17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B156DD5-A929-F54E-BFA9-8F479F58F05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4166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AC6FB88-9F30-DE44-8490-743670A23C33}" type="datetimeFigureOut">
              <a:rPr lang="en-US" smtClean="0">
                <a:solidFill>
                  <a:prstClr val="black">
                    <a:tint val="75000"/>
                  </a:prstClr>
                </a:solidFill>
              </a:rPr>
              <a:pPr defTabSz="457200"/>
              <a:t>11/29/17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B156DD5-A929-F54E-BFA9-8F479F58F052}"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039559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7" Type="http://schemas.openxmlformats.org/officeDocument/2006/relationships/image" Target="../media/image5.tiff"/><Relationship Id="rId8" Type="http://schemas.openxmlformats.org/officeDocument/2006/relationships/image" Target="../media/image6.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9.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7.png"/><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tiff"/><Relationship Id="rId5" Type="http://schemas.openxmlformats.org/officeDocument/2006/relationships/image" Target="../media/image27.jp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 y="1581544"/>
            <a:ext cx="1752599" cy="668675"/>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828801" y="1581544"/>
            <a:ext cx="1752599" cy="668675"/>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657601" y="1581544"/>
            <a:ext cx="1752599" cy="668675"/>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486401" y="1581544"/>
            <a:ext cx="1752599" cy="668675"/>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7323139" y="1581544"/>
            <a:ext cx="1820861" cy="668675"/>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itle 1"/>
          <p:cNvSpPr>
            <a:spLocks noGrp="1"/>
          </p:cNvSpPr>
          <p:nvPr>
            <p:ph type="ctrTitle"/>
          </p:nvPr>
        </p:nvSpPr>
        <p:spPr>
          <a:xfrm>
            <a:off x="296862" y="331270"/>
            <a:ext cx="7813468" cy="1111250"/>
          </a:xfrm>
        </p:spPr>
        <p:txBody>
          <a:bodyPr>
            <a:noAutofit/>
          </a:bodyPr>
          <a:lstStyle/>
          <a:p>
            <a:pPr algn="l"/>
            <a:r>
              <a:rPr lang="en-US" sz="2800" dirty="0">
                <a:solidFill>
                  <a:srgbClr val="00868B"/>
                </a:solidFill>
                <a:ea typeface="Calibri" charset="0"/>
                <a:cs typeface="Calibri" charset="0"/>
              </a:rPr>
              <a:t>Asynchronous warming and δ</a:t>
            </a:r>
            <a:r>
              <a:rPr lang="en-US" sz="2800" baseline="30000" dirty="0">
                <a:solidFill>
                  <a:srgbClr val="00868B"/>
                </a:solidFill>
                <a:ea typeface="Calibri" charset="0"/>
                <a:cs typeface="Calibri" charset="0"/>
              </a:rPr>
              <a:t>18</a:t>
            </a:r>
            <a:r>
              <a:rPr lang="en-US" sz="2800" dirty="0">
                <a:solidFill>
                  <a:srgbClr val="00868B"/>
                </a:solidFill>
                <a:ea typeface="Calibri" charset="0"/>
                <a:cs typeface="Calibri" charset="0"/>
              </a:rPr>
              <a:t>O evolution of deep Atlantic water masses during the last </a:t>
            </a:r>
            <a:r>
              <a:rPr lang="en-US" sz="2800" dirty="0" err="1">
                <a:solidFill>
                  <a:srgbClr val="00868B"/>
                </a:solidFill>
                <a:ea typeface="Calibri" charset="0"/>
                <a:cs typeface="Calibri" charset="0"/>
              </a:rPr>
              <a:t>deglaciation</a:t>
            </a:r>
            <a:r>
              <a:rPr lang="en-US" sz="2800" dirty="0">
                <a:solidFill>
                  <a:srgbClr val="00868B"/>
                </a:solidFill>
                <a:ea typeface="Calibri" charset="0"/>
                <a:cs typeface="Calibri" charset="0"/>
              </a:rPr>
              <a:t> </a:t>
            </a:r>
          </a:p>
        </p:txBody>
      </p:sp>
      <p:sp>
        <p:nvSpPr>
          <p:cNvPr id="15" name="Subtitle 2"/>
          <p:cNvSpPr txBox="1">
            <a:spLocks/>
          </p:cNvSpPr>
          <p:nvPr/>
        </p:nvSpPr>
        <p:spPr>
          <a:xfrm>
            <a:off x="723206" y="2514776"/>
            <a:ext cx="7856251" cy="2567543"/>
          </a:xfrm>
          <a:prstGeom prst="rect">
            <a:avLst/>
          </a:prstGeom>
        </p:spPr>
        <p:txBody>
          <a:bodyPr vert="horz" lIns="91440" tIns="45720" rIns="91440" bIns="45720" rtlCol="0">
            <a:noAutofit/>
          </a:bodyPr>
          <a:lstStyle/>
          <a:p>
            <a:pPr algn="ctr">
              <a:spcBef>
                <a:spcPct val="20000"/>
              </a:spcBef>
            </a:pPr>
            <a:r>
              <a:rPr lang="en-US" dirty="0" smtClean="0"/>
              <a:t>Jiaxu </a:t>
            </a:r>
            <a:r>
              <a:rPr lang="en-US" dirty="0" err="1" smtClean="0"/>
              <a:t>Zhang</a:t>
            </a:r>
            <a:r>
              <a:rPr lang="en-US" baseline="30000" dirty="0" err="1" smtClean="0"/>
              <a:t>a</a:t>
            </a:r>
            <a:r>
              <a:rPr lang="en-US" dirty="0" smtClean="0"/>
              <a:t>, </a:t>
            </a:r>
            <a:r>
              <a:rPr lang="en-US" dirty="0" err="1" smtClean="0"/>
              <a:t>Zhengyu</a:t>
            </a:r>
            <a:r>
              <a:rPr lang="en-US" dirty="0" smtClean="0"/>
              <a:t> </a:t>
            </a:r>
            <a:r>
              <a:rPr lang="en-US" dirty="0" err="1" smtClean="0"/>
              <a:t>Liu</a:t>
            </a:r>
            <a:r>
              <a:rPr lang="en-US" baseline="30000" dirty="0" err="1" smtClean="0"/>
              <a:t>a,b</a:t>
            </a:r>
            <a:r>
              <a:rPr lang="en-US" dirty="0" smtClean="0"/>
              <a:t>, </a:t>
            </a:r>
            <a:r>
              <a:rPr lang="en-US" dirty="0"/>
              <a:t>Esther C. </a:t>
            </a:r>
            <a:r>
              <a:rPr lang="en-US" dirty="0" err="1" smtClean="0"/>
              <a:t>Brady</a:t>
            </a:r>
            <a:r>
              <a:rPr lang="en-US" baseline="30000" dirty="0" err="1" smtClean="0"/>
              <a:t>c</a:t>
            </a:r>
            <a:r>
              <a:rPr lang="en-US" dirty="0" smtClean="0"/>
              <a:t>, Delia </a:t>
            </a:r>
            <a:r>
              <a:rPr lang="en-US" dirty="0"/>
              <a:t>W. </a:t>
            </a:r>
            <a:r>
              <a:rPr lang="en-US" dirty="0" err="1" smtClean="0"/>
              <a:t>Oppo</a:t>
            </a:r>
            <a:r>
              <a:rPr lang="en-US" baseline="30000" dirty="0" err="1"/>
              <a:t>d</a:t>
            </a:r>
            <a:r>
              <a:rPr lang="en-US" dirty="0" smtClean="0"/>
              <a:t>, </a:t>
            </a:r>
            <a:r>
              <a:rPr lang="en-US" dirty="0"/>
              <a:t>Peter U. </a:t>
            </a:r>
            <a:r>
              <a:rPr lang="en-US" dirty="0" smtClean="0"/>
              <a:t>Clark</a:t>
            </a:r>
            <a:r>
              <a:rPr lang="en-US" baseline="30000" dirty="0" smtClean="0"/>
              <a:t>e</a:t>
            </a:r>
            <a:r>
              <a:rPr lang="en-US" dirty="0" smtClean="0"/>
              <a:t>, </a:t>
            </a:r>
            <a:r>
              <a:rPr lang="en-US" dirty="0"/>
              <a:t>Alexandra </a:t>
            </a:r>
            <a:r>
              <a:rPr lang="en-US" dirty="0" err="1" smtClean="0"/>
              <a:t>Jahn</a:t>
            </a:r>
            <a:r>
              <a:rPr lang="en-US" baseline="30000" dirty="0" err="1" smtClean="0"/>
              <a:t>f</a:t>
            </a:r>
            <a:r>
              <a:rPr lang="en-US" dirty="0" smtClean="0"/>
              <a:t>, </a:t>
            </a:r>
            <a:r>
              <a:rPr lang="en-US" dirty="0"/>
              <a:t>Shaun A. </a:t>
            </a:r>
            <a:r>
              <a:rPr lang="en-US" dirty="0" err="1" smtClean="0"/>
              <a:t>Marcott</a:t>
            </a:r>
            <a:r>
              <a:rPr lang="en-US" baseline="30000" dirty="0" err="1" smtClean="0"/>
              <a:t>g</a:t>
            </a:r>
            <a:r>
              <a:rPr lang="en-US" dirty="0" smtClean="0"/>
              <a:t> </a:t>
            </a:r>
            <a:r>
              <a:rPr lang="en-US" dirty="0"/>
              <a:t>&amp; Keith </a:t>
            </a:r>
            <a:r>
              <a:rPr lang="en-US" dirty="0" err="1" smtClean="0"/>
              <a:t>Lindsay</a:t>
            </a:r>
            <a:r>
              <a:rPr lang="en-US" baseline="30000" dirty="0" err="1" smtClean="0"/>
              <a:t>c</a:t>
            </a:r>
            <a:r>
              <a:rPr lang="en-US" dirty="0" smtClean="0"/>
              <a:t> </a:t>
            </a:r>
          </a:p>
          <a:p>
            <a:pPr algn="ctr">
              <a:spcBef>
                <a:spcPct val="20000"/>
              </a:spcBef>
            </a:pPr>
            <a:endParaRPr lang="en-US" sz="1100" dirty="0" smtClean="0"/>
          </a:p>
          <a:p>
            <a:pPr>
              <a:lnSpc>
                <a:spcPts val="1200"/>
              </a:lnSpc>
              <a:spcBef>
                <a:spcPct val="20000"/>
              </a:spcBef>
            </a:pPr>
            <a:r>
              <a:rPr lang="en-US" sz="1200" baseline="30000" dirty="0" smtClean="0">
                <a:solidFill>
                  <a:schemeClr val="tx1">
                    <a:lumMod val="50000"/>
                    <a:lumOff val="50000"/>
                  </a:schemeClr>
                </a:solidFill>
                <a:cs typeface="Myriad Pro"/>
              </a:rPr>
              <a:t>a </a:t>
            </a:r>
            <a:r>
              <a:rPr lang="en-US" sz="1200" dirty="0" smtClean="0">
                <a:solidFill>
                  <a:schemeClr val="tx1">
                    <a:lumMod val="50000"/>
                    <a:lumOff val="50000"/>
                  </a:schemeClr>
                </a:solidFill>
                <a:cs typeface="Myriad Pro"/>
              </a:rPr>
              <a:t>Department </a:t>
            </a:r>
            <a:r>
              <a:rPr lang="en-US" sz="1200" dirty="0">
                <a:solidFill>
                  <a:schemeClr val="tx1">
                    <a:lumMod val="50000"/>
                    <a:lumOff val="50000"/>
                  </a:schemeClr>
                </a:solidFill>
                <a:cs typeface="Myriad Pro"/>
              </a:rPr>
              <a:t>of Atmospheric and Oceanic Sciences and Center for Climatic </a:t>
            </a:r>
            <a:r>
              <a:rPr lang="en-US" sz="1200" dirty="0" smtClean="0">
                <a:solidFill>
                  <a:schemeClr val="tx1">
                    <a:lumMod val="50000"/>
                    <a:lumOff val="50000"/>
                  </a:schemeClr>
                </a:solidFill>
                <a:cs typeface="Myriad Pro"/>
              </a:rPr>
              <a:t>Research, University </a:t>
            </a:r>
            <a:r>
              <a:rPr lang="en-US" sz="1200" dirty="0">
                <a:solidFill>
                  <a:schemeClr val="tx1">
                    <a:lumMod val="50000"/>
                    <a:lumOff val="50000"/>
                  </a:schemeClr>
                </a:solidFill>
                <a:cs typeface="Myriad Pro"/>
              </a:rPr>
              <a:t>of </a:t>
            </a:r>
            <a:r>
              <a:rPr lang="en-US" sz="1200" dirty="0" smtClean="0">
                <a:solidFill>
                  <a:schemeClr val="tx1">
                    <a:lumMod val="50000"/>
                    <a:lumOff val="50000"/>
                  </a:schemeClr>
                </a:solidFill>
                <a:cs typeface="Myriad Pro"/>
              </a:rPr>
              <a:t>Wisconsin-Madison</a:t>
            </a:r>
          </a:p>
          <a:p>
            <a:pPr>
              <a:lnSpc>
                <a:spcPts val="1200"/>
              </a:lnSpc>
              <a:spcBef>
                <a:spcPct val="20000"/>
              </a:spcBef>
            </a:pPr>
            <a:r>
              <a:rPr lang="en-US" sz="1200" baseline="30000" dirty="0" smtClean="0">
                <a:solidFill>
                  <a:schemeClr val="tx1">
                    <a:lumMod val="50000"/>
                    <a:lumOff val="50000"/>
                  </a:schemeClr>
                </a:solidFill>
                <a:cs typeface="Myriad Pro"/>
              </a:rPr>
              <a:t>b </a:t>
            </a:r>
            <a:r>
              <a:rPr lang="en-US" sz="1200" dirty="0" smtClean="0">
                <a:solidFill>
                  <a:schemeClr val="tx1">
                    <a:lumMod val="50000"/>
                    <a:lumOff val="50000"/>
                  </a:schemeClr>
                </a:solidFill>
                <a:cs typeface="Myriad Pro"/>
              </a:rPr>
              <a:t>Climate </a:t>
            </a:r>
            <a:r>
              <a:rPr lang="en-US" sz="1200" dirty="0">
                <a:solidFill>
                  <a:schemeClr val="tx1">
                    <a:lumMod val="50000"/>
                    <a:lumOff val="50000"/>
                  </a:schemeClr>
                </a:solidFill>
                <a:cs typeface="Myriad Pro"/>
              </a:rPr>
              <a:t>and Global Dynamics Division, National Center for Atmospheric </a:t>
            </a:r>
            <a:r>
              <a:rPr lang="en-US" sz="1200" dirty="0" smtClean="0">
                <a:solidFill>
                  <a:schemeClr val="tx1">
                    <a:lumMod val="50000"/>
                    <a:lumOff val="50000"/>
                  </a:schemeClr>
                </a:solidFill>
                <a:cs typeface="Myriad Pro"/>
              </a:rPr>
              <a:t>Research</a:t>
            </a:r>
          </a:p>
          <a:p>
            <a:pPr>
              <a:lnSpc>
                <a:spcPts val="1200"/>
              </a:lnSpc>
              <a:spcBef>
                <a:spcPct val="20000"/>
              </a:spcBef>
            </a:pPr>
            <a:r>
              <a:rPr lang="en-US" sz="1200" baseline="30000" dirty="0" smtClean="0">
                <a:solidFill>
                  <a:schemeClr val="tx1">
                    <a:lumMod val="50000"/>
                    <a:lumOff val="50000"/>
                  </a:schemeClr>
                </a:solidFill>
                <a:cs typeface="Myriad Pro"/>
              </a:rPr>
              <a:t>c</a:t>
            </a:r>
            <a:r>
              <a:rPr lang="en-US" sz="1200" dirty="0" smtClean="0">
                <a:solidFill>
                  <a:schemeClr val="tx1">
                    <a:lumMod val="50000"/>
                    <a:lumOff val="50000"/>
                  </a:schemeClr>
                </a:solidFill>
                <a:cs typeface="Myriad Pro"/>
              </a:rPr>
              <a:t> Atmospheric </a:t>
            </a:r>
            <a:r>
              <a:rPr lang="en-US" sz="1200" dirty="0">
                <a:solidFill>
                  <a:schemeClr val="tx1">
                    <a:lumMod val="50000"/>
                    <a:lumOff val="50000"/>
                  </a:schemeClr>
                </a:solidFill>
                <a:cs typeface="Myriad Pro"/>
              </a:rPr>
              <a:t>Science Program, Department of Geography, Ohio State University</a:t>
            </a:r>
          </a:p>
          <a:p>
            <a:pPr>
              <a:lnSpc>
                <a:spcPts val="1200"/>
              </a:lnSpc>
              <a:spcBef>
                <a:spcPct val="20000"/>
              </a:spcBef>
            </a:pPr>
            <a:r>
              <a:rPr lang="en-US" sz="1200" baseline="30000" dirty="0" smtClean="0">
                <a:solidFill>
                  <a:schemeClr val="tx1">
                    <a:lumMod val="50000"/>
                    <a:lumOff val="50000"/>
                  </a:schemeClr>
                </a:solidFill>
                <a:cs typeface="Myriad Pro"/>
              </a:rPr>
              <a:t>d </a:t>
            </a:r>
            <a:r>
              <a:rPr lang="en-US" sz="1200" dirty="0" smtClean="0">
                <a:solidFill>
                  <a:schemeClr val="tx1">
                    <a:lumMod val="50000"/>
                    <a:lumOff val="50000"/>
                  </a:schemeClr>
                </a:solidFill>
                <a:cs typeface="Myriad Pro"/>
              </a:rPr>
              <a:t>Department </a:t>
            </a:r>
            <a:r>
              <a:rPr lang="en-US" sz="1200" dirty="0">
                <a:solidFill>
                  <a:schemeClr val="tx1">
                    <a:lumMod val="50000"/>
                    <a:lumOff val="50000"/>
                  </a:schemeClr>
                </a:solidFill>
                <a:cs typeface="Myriad Pro"/>
              </a:rPr>
              <a:t>of Geology and Geophysics, Woods Hole Oceanographic </a:t>
            </a:r>
            <a:r>
              <a:rPr lang="en-US" sz="1200" dirty="0" smtClean="0">
                <a:solidFill>
                  <a:schemeClr val="tx1">
                    <a:lumMod val="50000"/>
                    <a:lumOff val="50000"/>
                  </a:schemeClr>
                </a:solidFill>
                <a:cs typeface="Myriad Pro"/>
              </a:rPr>
              <a:t>Institution</a:t>
            </a:r>
          </a:p>
          <a:p>
            <a:pPr>
              <a:lnSpc>
                <a:spcPts val="1200"/>
              </a:lnSpc>
              <a:spcBef>
                <a:spcPct val="20000"/>
              </a:spcBef>
            </a:pPr>
            <a:r>
              <a:rPr lang="en-US" sz="1200" baseline="30000" dirty="0" smtClean="0">
                <a:solidFill>
                  <a:schemeClr val="tx1">
                    <a:lumMod val="50000"/>
                    <a:lumOff val="50000"/>
                  </a:schemeClr>
                </a:solidFill>
                <a:cs typeface="Myriad Pro"/>
              </a:rPr>
              <a:t>e </a:t>
            </a:r>
            <a:r>
              <a:rPr lang="en-US" sz="1200" dirty="0">
                <a:solidFill>
                  <a:schemeClr val="tx1">
                    <a:lumMod val="50000"/>
                    <a:lumOff val="50000"/>
                  </a:schemeClr>
                </a:solidFill>
                <a:cs typeface="Myriad Pro"/>
              </a:rPr>
              <a:t>Department of Geosciences, Oregon State </a:t>
            </a:r>
            <a:r>
              <a:rPr lang="en-US" sz="1200" dirty="0" smtClean="0">
                <a:solidFill>
                  <a:schemeClr val="tx1">
                    <a:lumMod val="50000"/>
                    <a:lumOff val="50000"/>
                  </a:schemeClr>
                </a:solidFill>
                <a:cs typeface="Myriad Pro"/>
              </a:rPr>
              <a:t>University</a:t>
            </a:r>
          </a:p>
          <a:p>
            <a:pPr marL="61913" indent="-61913">
              <a:lnSpc>
                <a:spcPts val="1200"/>
              </a:lnSpc>
              <a:spcBef>
                <a:spcPct val="20000"/>
              </a:spcBef>
            </a:pPr>
            <a:r>
              <a:rPr lang="en-US" sz="1200" baseline="30000" dirty="0" smtClean="0">
                <a:solidFill>
                  <a:schemeClr val="tx1">
                    <a:lumMod val="50000"/>
                    <a:lumOff val="50000"/>
                  </a:schemeClr>
                </a:solidFill>
                <a:cs typeface="Myriad Pro"/>
              </a:rPr>
              <a:t>f </a:t>
            </a:r>
            <a:r>
              <a:rPr lang="en-US" sz="1200" dirty="0">
                <a:solidFill>
                  <a:schemeClr val="tx1">
                    <a:lumMod val="50000"/>
                    <a:lumOff val="50000"/>
                  </a:schemeClr>
                </a:solidFill>
                <a:cs typeface="Myriad Pro"/>
              </a:rPr>
              <a:t>Department of Atmospheric and Oceanic Sciences and the Institute of Arctic and Alpine Research, University of Colorado </a:t>
            </a:r>
            <a:r>
              <a:rPr lang="en-US" sz="1200" dirty="0" smtClean="0">
                <a:solidFill>
                  <a:schemeClr val="tx1">
                    <a:lumMod val="50000"/>
                    <a:lumOff val="50000"/>
                  </a:schemeClr>
                </a:solidFill>
                <a:cs typeface="Myriad Pro"/>
              </a:rPr>
              <a:t>Boulder</a:t>
            </a:r>
          </a:p>
          <a:p>
            <a:pPr>
              <a:lnSpc>
                <a:spcPts val="1200"/>
              </a:lnSpc>
              <a:spcBef>
                <a:spcPct val="20000"/>
              </a:spcBef>
            </a:pPr>
            <a:r>
              <a:rPr lang="en-US" sz="1200" baseline="30000" dirty="0" smtClean="0">
                <a:solidFill>
                  <a:schemeClr val="tx1">
                    <a:lumMod val="50000"/>
                    <a:lumOff val="50000"/>
                  </a:schemeClr>
                </a:solidFill>
                <a:cs typeface="Myriad Pro"/>
              </a:rPr>
              <a:t>g </a:t>
            </a:r>
            <a:r>
              <a:rPr lang="en-US" sz="1200" dirty="0" smtClean="0">
                <a:solidFill>
                  <a:schemeClr val="tx1">
                    <a:lumMod val="50000"/>
                    <a:lumOff val="50000"/>
                  </a:schemeClr>
                </a:solidFill>
                <a:cs typeface="Myriad Pro"/>
              </a:rPr>
              <a:t>Department </a:t>
            </a:r>
            <a:r>
              <a:rPr lang="en-US" sz="1200" dirty="0">
                <a:solidFill>
                  <a:schemeClr val="tx1">
                    <a:lumMod val="50000"/>
                    <a:lumOff val="50000"/>
                  </a:schemeClr>
                </a:solidFill>
                <a:cs typeface="Myriad Pro"/>
              </a:rPr>
              <a:t>of Geoscience, University of </a:t>
            </a:r>
            <a:r>
              <a:rPr lang="en-US" sz="1200" dirty="0" smtClean="0">
                <a:solidFill>
                  <a:schemeClr val="tx1">
                    <a:lumMod val="50000"/>
                    <a:lumOff val="50000"/>
                  </a:schemeClr>
                </a:solidFill>
                <a:cs typeface="Myriad Pro"/>
              </a:rPr>
              <a:t>Wisconsin-Madison</a:t>
            </a:r>
            <a:endParaRPr kumimoji="0" lang="en-US" sz="1200" b="0" i="0" u="none" strike="noStrike" kern="1200" cap="none" spc="0" normalizeH="0" baseline="0" noProof="0" dirty="0" smtClean="0">
              <a:ln>
                <a:noFill/>
              </a:ln>
              <a:solidFill>
                <a:schemeClr val="tx1">
                  <a:lumMod val="50000"/>
                  <a:lumOff val="50000"/>
                </a:schemeClr>
              </a:solidFill>
              <a:effectLst/>
              <a:uLnTx/>
              <a:uFillTx/>
              <a:cs typeface="Myriad Pro"/>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6522" y="5821502"/>
            <a:ext cx="843324" cy="843324"/>
          </a:xfrm>
          <a:prstGeom prst="rect">
            <a:avLst/>
          </a:prstGeom>
        </p:spPr>
      </p:pic>
      <p:pic>
        <p:nvPicPr>
          <p:cNvPr id="19" name="Picture 18"/>
          <p:cNvPicPr>
            <a:picLocks noChangeAspect="1"/>
          </p:cNvPicPr>
          <p:nvPr/>
        </p:nvPicPr>
        <p:blipFill>
          <a:blip r:embed="rId4"/>
          <a:stretch>
            <a:fillRect/>
          </a:stretch>
        </p:blipFill>
        <p:spPr>
          <a:xfrm>
            <a:off x="3581400" y="5797985"/>
            <a:ext cx="866841" cy="866841"/>
          </a:xfrm>
          <a:prstGeom prst="rect">
            <a:avLst/>
          </a:prstGeom>
        </p:spPr>
      </p:pic>
      <p:pic>
        <p:nvPicPr>
          <p:cNvPr id="22" name="Picture 21"/>
          <p:cNvPicPr>
            <a:picLocks noChangeAspect="1"/>
          </p:cNvPicPr>
          <p:nvPr/>
        </p:nvPicPr>
        <p:blipFill>
          <a:blip r:embed="rId5"/>
          <a:stretch>
            <a:fillRect/>
          </a:stretch>
        </p:blipFill>
        <p:spPr>
          <a:xfrm>
            <a:off x="7146609" y="5785706"/>
            <a:ext cx="963721" cy="963721"/>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791351" y="5797985"/>
            <a:ext cx="965898" cy="965898"/>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49795" y="5785706"/>
            <a:ext cx="921571" cy="921571"/>
          </a:xfrm>
          <a:prstGeom prst="rect">
            <a:avLst/>
          </a:prstGeom>
        </p:spPr>
      </p:pic>
      <p:sp>
        <p:nvSpPr>
          <p:cNvPr id="2" name="AutoShape 2" descr="ttps://brand.osu.edu/assets/image-cache/uploads/Apparel.ec1fd00c.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tps://brand.osu.edu/assets/image-cache/uploads/Apparel.ec1fd00c.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4322" y="5821502"/>
            <a:ext cx="943968" cy="843324"/>
          </a:xfrm>
          <a:prstGeom prst="rect">
            <a:avLst/>
          </a:prstGeom>
        </p:spPr>
      </p:pic>
      <p:sp>
        <p:nvSpPr>
          <p:cNvPr id="18" name="TextBox 17"/>
          <p:cNvSpPr txBox="1"/>
          <p:nvPr/>
        </p:nvSpPr>
        <p:spPr>
          <a:xfrm>
            <a:off x="2039954" y="5020276"/>
            <a:ext cx="5073120" cy="584775"/>
          </a:xfrm>
          <a:prstGeom prst="rect">
            <a:avLst/>
          </a:prstGeom>
          <a:noFill/>
        </p:spPr>
        <p:txBody>
          <a:bodyPr wrap="square" rtlCol="0">
            <a:spAutoFit/>
          </a:bodyPr>
          <a:lstStyle/>
          <a:p>
            <a:pPr algn="ctr"/>
            <a:r>
              <a:rPr lang="en-US" sz="1600" i="1" dirty="0" smtClean="0"/>
              <a:t>(Zhang et al.,</a:t>
            </a:r>
            <a:r>
              <a:rPr lang="en-US" sz="1600" i="1" dirty="0" smtClean="0">
                <a:effectLst/>
              </a:rPr>
              <a:t> 2017, </a:t>
            </a:r>
            <a:r>
              <a:rPr lang="en-US" sz="1600" i="1" dirty="0" smtClean="0"/>
              <a:t>Proc. Natl. Acad. Sci</a:t>
            </a:r>
            <a:r>
              <a:rPr lang="en-US" sz="1600" i="1" dirty="0" smtClean="0"/>
              <a:t>.,</a:t>
            </a:r>
            <a:r>
              <a:rPr lang="pt-BR" sz="1600" i="1" dirty="0"/>
              <a:t> doi:10.1073/pnas.1704512114</a:t>
            </a:r>
            <a:r>
              <a:rPr lang="en-US" sz="1600" i="1" dirty="0" smtClean="0"/>
              <a:t>)</a:t>
            </a:r>
            <a:endParaRPr lang="en-US" sz="1600" i="1"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smtClean="0">
                <a:latin typeface="+mj-lt"/>
                <a:cs typeface="Myriad Pro"/>
              </a:rPr>
              <a:t>Summary</a:t>
            </a:r>
            <a:endParaRPr lang="en-US" sz="2200" dirty="0">
              <a:latin typeface="+mj-lt"/>
              <a:cs typeface="Myriad Pro"/>
            </a:endParaRPr>
          </a:p>
        </p:txBody>
      </p:sp>
      <p:sp>
        <p:nvSpPr>
          <p:cNvPr id="4" name="TextBox 3"/>
          <p:cNvSpPr txBox="1"/>
          <p:nvPr/>
        </p:nvSpPr>
        <p:spPr>
          <a:xfrm>
            <a:off x="571500" y="1269623"/>
            <a:ext cx="8115843" cy="4662815"/>
          </a:xfrm>
          <a:prstGeom prst="rect">
            <a:avLst/>
          </a:prstGeom>
          <a:noFill/>
        </p:spPr>
        <p:txBody>
          <a:bodyPr wrap="square" rtlCol="0">
            <a:spAutoFit/>
          </a:bodyPr>
          <a:lstStyle/>
          <a:p>
            <a:pPr>
              <a:lnSpc>
                <a:spcPct val="150000"/>
              </a:lnSpc>
            </a:pPr>
            <a:r>
              <a:rPr lang="en-US" b="1" dirty="0" smtClean="0"/>
              <a:t>Isotope-enabled climate models are useful tools for </a:t>
            </a:r>
            <a:r>
              <a:rPr lang="en-US" b="1" dirty="0" err="1" smtClean="0"/>
              <a:t>paleoclimate</a:t>
            </a:r>
            <a:r>
              <a:rPr lang="en-US" b="1" dirty="0" smtClean="0"/>
              <a:t> studies.</a:t>
            </a:r>
          </a:p>
          <a:p>
            <a:pPr>
              <a:lnSpc>
                <a:spcPct val="150000"/>
              </a:lnSpc>
            </a:pPr>
            <a:endParaRPr lang="en-US" dirty="0" smtClean="0"/>
          </a:p>
          <a:p>
            <a:pPr marL="342900" indent="-342900">
              <a:lnSpc>
                <a:spcPct val="150000"/>
              </a:lnSpc>
              <a:buFont typeface="Arial" charset="0"/>
              <a:buChar char="•"/>
            </a:pPr>
            <a:r>
              <a:rPr lang="en-US" dirty="0" smtClean="0"/>
              <a:t>Debate: Southern- vs. northern-sourced deep-water input during the HS1.</a:t>
            </a:r>
          </a:p>
          <a:p>
            <a:pPr marL="342900" indent="-342900">
              <a:lnSpc>
                <a:spcPct val="150000"/>
              </a:lnSpc>
              <a:buFont typeface="Arial" charset="0"/>
              <a:buChar char="•"/>
            </a:pPr>
            <a:r>
              <a:rPr lang="en-US" dirty="0" smtClean="0">
                <a:cs typeface="Myriad Pro"/>
              </a:rPr>
              <a:t>T</a:t>
            </a:r>
            <a:r>
              <a:rPr lang="en-US" dirty="0" smtClean="0"/>
              <a:t>ransient ocean simulation of the past 22,000 years in iPOP2.</a:t>
            </a:r>
          </a:p>
          <a:p>
            <a:pPr marL="342900" indent="-342900">
              <a:lnSpc>
                <a:spcPct val="150000"/>
              </a:lnSpc>
              <a:buFont typeface="Arial" charset="0"/>
              <a:buChar char="•"/>
            </a:pPr>
            <a:r>
              <a:rPr lang="en-US" dirty="0" smtClean="0"/>
              <a:t>Major findings:</a:t>
            </a:r>
          </a:p>
          <a:p>
            <a:pPr marL="800100" lvl="1" indent="-342900">
              <a:lnSpc>
                <a:spcPct val="150000"/>
              </a:lnSpc>
              <a:buFont typeface="+mj-lt"/>
              <a:buAutoNum type="alphaLcParenR"/>
            </a:pPr>
            <a:r>
              <a:rPr lang="en-US" dirty="0" smtClean="0"/>
              <a:t>Reduced AABW production and transport with a reduced AMOC.</a:t>
            </a:r>
          </a:p>
          <a:p>
            <a:pPr marL="800100" lvl="1" indent="-342900">
              <a:lnSpc>
                <a:spcPct val="150000"/>
              </a:lnSpc>
              <a:buFont typeface="+mj-lt"/>
              <a:buAutoNum type="alphaLcParenR"/>
            </a:pPr>
            <a:r>
              <a:rPr lang="en-US" dirty="0" smtClean="0"/>
              <a:t>Early warming in the North Atlantic, no warming in the Southern Ocean </a:t>
            </a:r>
            <a:r>
              <a:rPr lang="en-US" dirty="0" smtClean="0">
                <a:sym typeface="Wingdings"/>
              </a:rPr>
              <a:t> explains the lead of the northern benthic </a:t>
            </a:r>
            <a:r>
              <a:rPr lang="en-US" dirty="0" smtClean="0"/>
              <a:t>δ</a:t>
            </a:r>
            <a:r>
              <a:rPr lang="en-US" baseline="30000" dirty="0" smtClean="0"/>
              <a:t>18</a:t>
            </a:r>
            <a:r>
              <a:rPr lang="en-US" dirty="0" smtClean="0"/>
              <a:t>O.</a:t>
            </a:r>
          </a:p>
          <a:p>
            <a:pPr marL="800100" lvl="1" indent="-342900">
              <a:lnSpc>
                <a:spcPct val="150000"/>
              </a:lnSpc>
              <a:buFont typeface="+mj-lt"/>
              <a:buAutoNum type="alphaLcParenR"/>
            </a:pPr>
            <a:r>
              <a:rPr lang="en-US" dirty="0" smtClean="0"/>
              <a:t>Warming mechanism in the North Atlantic: Winter-time deep convection retreat </a:t>
            </a:r>
            <a:r>
              <a:rPr lang="en-US" dirty="0" smtClean="0">
                <a:sym typeface="Wingdings"/>
              </a:rPr>
              <a:t> </a:t>
            </a:r>
            <a:r>
              <a:rPr lang="en-US" dirty="0" smtClean="0"/>
              <a:t>a </a:t>
            </a:r>
            <a:r>
              <a:rPr lang="en-US" dirty="0"/>
              <a:t>mid-depth </a:t>
            </a:r>
            <a:r>
              <a:rPr lang="en-US" dirty="0" smtClean="0"/>
              <a:t>warming </a:t>
            </a:r>
            <a:r>
              <a:rPr lang="en-US" dirty="0" smtClean="0">
                <a:sym typeface="Wingdings"/>
              </a:rPr>
              <a:t> enhanced vertical diffusive heat flux brings down heat to the deep ocean.</a:t>
            </a:r>
            <a:endParaRPr lang="en-US" dirty="0" smtClean="0"/>
          </a:p>
        </p:txBody>
      </p:sp>
    </p:spTree>
    <p:extLst>
      <p:ext uri="{BB962C8B-B14F-4D97-AF65-F5344CB8AC3E}">
        <p14:creationId xmlns:p14="http://schemas.microsoft.com/office/powerpoint/2010/main" val="137694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683232" y="1120847"/>
            <a:ext cx="7895376" cy="2554545"/>
          </a:xfrm>
          <a:prstGeom prst="rect">
            <a:avLst/>
          </a:prstGeom>
          <a:noFill/>
        </p:spPr>
        <p:txBody>
          <a:bodyPr wrap="square" rtlCol="0">
            <a:spAutoFit/>
          </a:bodyPr>
          <a:lstStyle/>
          <a:p>
            <a:pPr marL="285750" indent="-285750">
              <a:buFont typeface="Arial"/>
              <a:buChar char="•"/>
            </a:pPr>
            <a:r>
              <a:rPr lang="en-US" sz="2000" dirty="0" smtClean="0"/>
              <a:t>During the last </a:t>
            </a:r>
            <a:r>
              <a:rPr lang="en-US" sz="2000" dirty="0" err="1" smtClean="0"/>
              <a:t>deglaciation</a:t>
            </a:r>
            <a:r>
              <a:rPr lang="en-US" sz="2000" dirty="0" smtClean="0"/>
              <a:t>, the warming of the Earth was punctuated by a few abrupt cooling and warming events</a:t>
            </a:r>
          </a:p>
          <a:p>
            <a:pPr marL="285750" indent="-285750">
              <a:buFont typeface="Arial"/>
              <a:buChar char="•"/>
            </a:pPr>
            <a:r>
              <a:rPr lang="en-US" sz="2000" dirty="0" smtClean="0"/>
              <a:t>Heinrich </a:t>
            </a:r>
            <a:r>
              <a:rPr lang="en-US" sz="2000" dirty="0" err="1" smtClean="0"/>
              <a:t>Stadial</a:t>
            </a:r>
            <a:r>
              <a:rPr lang="en-US" sz="2000" dirty="0" smtClean="0"/>
              <a:t> 1 (HS1, ~17.5 </a:t>
            </a:r>
            <a:r>
              <a:rPr lang="en-US" sz="2000" dirty="0" err="1" smtClean="0"/>
              <a:t>ka</a:t>
            </a:r>
            <a:r>
              <a:rPr lang="en-US" sz="2000" dirty="0" smtClean="0"/>
              <a:t>) event</a:t>
            </a:r>
          </a:p>
          <a:p>
            <a:pPr marL="285750" indent="-285750">
              <a:buFont typeface="Arial"/>
              <a:buChar char="•"/>
            </a:pPr>
            <a:r>
              <a:rPr lang="en-US" sz="2000" dirty="0" smtClean="0"/>
              <a:t>ocean surface: bipolar seesaw effect</a:t>
            </a:r>
          </a:p>
          <a:p>
            <a:pPr marL="285750" indent="-285750">
              <a:buFont typeface="Arial"/>
              <a:buChar char="•"/>
            </a:pPr>
            <a:r>
              <a:rPr lang="en-US" sz="2000" dirty="0" smtClean="0"/>
              <a:t>deep ocean: circulation? temperature? water masses?</a:t>
            </a:r>
          </a:p>
          <a:p>
            <a:pPr marL="285750" indent="-285750">
              <a:buFont typeface="Arial"/>
              <a:buChar char="•"/>
            </a:pPr>
            <a:r>
              <a:rPr lang="en-US" sz="2000" dirty="0" smtClean="0"/>
              <a:t>Why do we care: </a:t>
            </a:r>
          </a:p>
          <a:p>
            <a:pPr marL="742950" lvl="1" indent="-285750">
              <a:buFont typeface="Wingdings" charset="2"/>
              <a:buChar char="v"/>
            </a:pPr>
            <a:r>
              <a:rPr lang="en-US" sz="2000" dirty="0" smtClean="0"/>
              <a:t>atmospheric CO</a:t>
            </a:r>
            <a:r>
              <a:rPr lang="en-US" sz="2000" baseline="-25000" dirty="0" smtClean="0"/>
              <a:t>2</a:t>
            </a:r>
            <a:r>
              <a:rPr lang="en-US" sz="2000" dirty="0" smtClean="0"/>
              <a:t> changes </a:t>
            </a:r>
          </a:p>
          <a:p>
            <a:pPr marL="742950" lvl="1" indent="-285750">
              <a:buFont typeface="Wingdings" charset="2"/>
              <a:buChar char="v"/>
            </a:pPr>
            <a:r>
              <a:rPr lang="en-US" sz="2000" dirty="0" smtClean="0"/>
              <a:t>assess model fidelity for future prediction</a:t>
            </a:r>
            <a:endParaRPr lang="en-US" sz="2000" dirty="0"/>
          </a:p>
        </p:txBody>
      </p:sp>
      <p:grpSp>
        <p:nvGrpSpPr>
          <p:cNvPr id="16" name="Group 15"/>
          <p:cNvGrpSpPr/>
          <p:nvPr/>
        </p:nvGrpSpPr>
        <p:grpSpPr>
          <a:xfrm>
            <a:off x="2336866" y="4134060"/>
            <a:ext cx="4364185" cy="2258503"/>
            <a:chOff x="1223395" y="4509374"/>
            <a:chExt cx="4364185" cy="2258503"/>
          </a:xfrm>
        </p:grpSpPr>
        <p:grpSp>
          <p:nvGrpSpPr>
            <p:cNvPr id="43" name="Group 42"/>
            <p:cNvGrpSpPr/>
            <p:nvPr/>
          </p:nvGrpSpPr>
          <p:grpSpPr>
            <a:xfrm>
              <a:off x="1223395" y="4509374"/>
              <a:ext cx="4364185" cy="2012282"/>
              <a:chOff x="4385287" y="3473406"/>
              <a:chExt cx="4572558" cy="2308374"/>
            </a:xfrm>
          </p:grpSpPr>
          <p:pic>
            <p:nvPicPr>
              <p:cNvPr id="39" name="Picture 38" descr="PAGES-Figure-1016x1024.jpg"/>
              <p:cNvPicPr>
                <a:picLocks noChangeAspect="1"/>
              </p:cNvPicPr>
              <p:nvPr/>
            </p:nvPicPr>
            <p:blipFill rotWithShape="1">
              <a:blip r:embed="rId3">
                <a:extLst>
                  <a:ext uri="{28A0092B-C50C-407E-A947-70E740481C1C}">
                    <a14:useLocalDpi xmlns:a14="http://schemas.microsoft.com/office/drawing/2010/main" val="0"/>
                  </a:ext>
                </a:extLst>
              </a:blip>
              <a:srcRect l="20225" r="4667" b="62379"/>
              <a:stretch/>
            </p:blipFill>
            <p:spPr>
              <a:xfrm>
                <a:off x="4385287" y="3473406"/>
                <a:ext cx="4572558" cy="2308374"/>
              </a:xfrm>
              <a:prstGeom prst="rect">
                <a:avLst/>
              </a:prstGeom>
            </p:spPr>
          </p:pic>
          <p:sp>
            <p:nvSpPr>
              <p:cNvPr id="41" name="TextBox 40"/>
              <p:cNvSpPr txBox="1"/>
              <p:nvPr/>
            </p:nvSpPr>
            <p:spPr>
              <a:xfrm>
                <a:off x="7228380" y="4703641"/>
                <a:ext cx="623046" cy="430887"/>
              </a:xfrm>
              <a:prstGeom prst="rect">
                <a:avLst/>
              </a:prstGeom>
              <a:noFill/>
            </p:spPr>
            <p:txBody>
              <a:bodyPr wrap="square" rtlCol="0">
                <a:spAutoFit/>
              </a:bodyPr>
              <a:lstStyle/>
              <a:p>
                <a:r>
                  <a:rPr lang="en-US" sz="2200" b="1" dirty="0" smtClean="0"/>
                  <a:t>???</a:t>
                </a:r>
                <a:endParaRPr lang="en-US" sz="2200" b="1" dirty="0"/>
              </a:p>
            </p:txBody>
          </p:sp>
          <p:sp>
            <p:nvSpPr>
              <p:cNvPr id="42" name="TextBox 41"/>
              <p:cNvSpPr txBox="1"/>
              <p:nvPr/>
            </p:nvSpPr>
            <p:spPr>
              <a:xfrm>
                <a:off x="5223812" y="4824735"/>
                <a:ext cx="623046" cy="430887"/>
              </a:xfrm>
              <a:prstGeom prst="rect">
                <a:avLst/>
              </a:prstGeom>
              <a:noFill/>
            </p:spPr>
            <p:txBody>
              <a:bodyPr wrap="square" rtlCol="0">
                <a:spAutoFit/>
              </a:bodyPr>
              <a:lstStyle/>
              <a:p>
                <a:r>
                  <a:rPr lang="en-US" sz="2200" b="1" dirty="0" smtClean="0"/>
                  <a:t>???</a:t>
                </a:r>
                <a:endParaRPr lang="en-US" sz="2200" b="1" dirty="0"/>
              </a:p>
            </p:txBody>
          </p:sp>
        </p:grpSp>
        <p:sp>
          <p:nvSpPr>
            <p:cNvPr id="21" name="TextBox 20"/>
            <p:cNvSpPr txBox="1"/>
            <p:nvPr/>
          </p:nvSpPr>
          <p:spPr>
            <a:xfrm>
              <a:off x="2260782" y="6521656"/>
              <a:ext cx="2289409" cy="246221"/>
            </a:xfrm>
            <a:prstGeom prst="rect">
              <a:avLst/>
            </a:prstGeom>
            <a:noFill/>
          </p:spPr>
          <p:txBody>
            <a:bodyPr wrap="none" rtlCol="0">
              <a:spAutoFit/>
            </a:bodyPr>
            <a:lstStyle>
              <a:defPPr>
                <a:defRPr lang="en-US"/>
              </a:defPPr>
              <a:lvl1pPr>
                <a:defRPr sz="1200"/>
              </a:lvl1pPr>
            </a:lstStyle>
            <a:p>
              <a:r>
                <a:rPr lang="en-US" sz="1000" dirty="0" smtClean="0"/>
                <a:t>(</a:t>
              </a:r>
              <a:r>
                <a:rPr lang="en-US" sz="1000" smtClean="0"/>
                <a:t>From Luke Skinner research homepage)</a:t>
              </a:r>
              <a:endParaRPr lang="en-US" sz="1000" dirty="0"/>
            </a:p>
          </p:txBody>
        </p:sp>
      </p:grpSp>
      <p:sp>
        <p:nvSpPr>
          <p:cNvPr id="23" name="Rectangle 22"/>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a:latin typeface="+mj-lt"/>
                <a:cs typeface="Myriad Pro"/>
              </a:rPr>
              <a:t>The last </a:t>
            </a:r>
            <a:r>
              <a:rPr lang="en-US" sz="2200" dirty="0" err="1">
                <a:latin typeface="+mj-lt"/>
                <a:cs typeface="Myriad Pro"/>
              </a:rPr>
              <a:t>deglaciation</a:t>
            </a:r>
            <a:r>
              <a:rPr lang="en-US" sz="2200" dirty="0">
                <a:latin typeface="+mj-lt"/>
                <a:cs typeface="Myriad Pro"/>
              </a:rPr>
              <a:t> (19-11 </a:t>
            </a:r>
            <a:r>
              <a:rPr lang="en-US" sz="2200" dirty="0" err="1">
                <a:latin typeface="+mj-lt"/>
                <a:cs typeface="Myriad Pro"/>
              </a:rPr>
              <a:t>ka</a:t>
            </a:r>
            <a:r>
              <a:rPr lang="en-US" sz="2200" dirty="0">
                <a:latin typeface="+mj-lt"/>
                <a:cs typeface="Myriad Pro"/>
              </a:rPr>
              <a:t>)</a:t>
            </a:r>
          </a:p>
        </p:txBody>
      </p:sp>
    </p:spTree>
    <p:extLst>
      <p:ext uri="{BB962C8B-B14F-4D97-AF65-F5344CB8AC3E}">
        <p14:creationId xmlns:p14="http://schemas.microsoft.com/office/powerpoint/2010/main" val="27181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85627" y="1708779"/>
            <a:ext cx="3379694" cy="1381175"/>
          </a:xfrm>
          <a:prstGeom prst="rect">
            <a:avLst/>
          </a:prstGeom>
        </p:spPr>
      </p:pic>
      <p:sp>
        <p:nvSpPr>
          <p:cNvPr id="18" name="TextBox 17"/>
          <p:cNvSpPr txBox="1"/>
          <p:nvPr/>
        </p:nvSpPr>
        <p:spPr>
          <a:xfrm>
            <a:off x="3410714" y="1286286"/>
            <a:ext cx="1250662" cy="461665"/>
          </a:xfrm>
          <a:prstGeom prst="rect">
            <a:avLst/>
          </a:prstGeom>
          <a:noFill/>
        </p:spPr>
        <p:txBody>
          <a:bodyPr wrap="none" rtlCol="0">
            <a:spAutoFit/>
          </a:bodyPr>
          <a:lstStyle/>
          <a:p>
            <a:pPr algn="ctr"/>
            <a:r>
              <a:rPr lang="en-US" sz="1200" dirty="0" smtClean="0"/>
              <a:t>MD99-2334K</a:t>
            </a:r>
          </a:p>
          <a:p>
            <a:pPr algn="ctr"/>
            <a:r>
              <a:rPr lang="en-US" sz="1200" dirty="0" smtClean="0"/>
              <a:t>(37.8°N, 3146 m)</a:t>
            </a:r>
            <a:endParaRPr lang="en-US" sz="1200" dirty="0"/>
          </a:p>
        </p:txBody>
      </p:sp>
      <p:pic>
        <p:nvPicPr>
          <p:cNvPr id="2" name="Picture 1"/>
          <p:cNvPicPr>
            <a:picLocks noChangeAspect="1"/>
          </p:cNvPicPr>
          <p:nvPr/>
        </p:nvPicPr>
        <p:blipFill>
          <a:blip r:embed="rId3"/>
          <a:stretch>
            <a:fillRect/>
          </a:stretch>
        </p:blipFill>
        <p:spPr>
          <a:xfrm>
            <a:off x="194857" y="3676038"/>
            <a:ext cx="4854811" cy="2529190"/>
          </a:xfrm>
          <a:prstGeom prst="rect">
            <a:avLst/>
          </a:prstGeom>
        </p:spPr>
      </p:pic>
      <p:cxnSp>
        <p:nvCxnSpPr>
          <p:cNvPr id="21" name="Straight Arrow Connector 20"/>
          <p:cNvCxnSpPr/>
          <p:nvPr/>
        </p:nvCxnSpPr>
        <p:spPr>
          <a:xfrm flipH="1">
            <a:off x="3059085" y="2453844"/>
            <a:ext cx="1176348" cy="2820694"/>
          </a:xfrm>
          <a:prstGeom prst="straightConnector1">
            <a:avLst/>
          </a:prstGeom>
          <a:noFill/>
          <a:ln>
            <a:solidFill>
              <a:srgbClr val="C45FB3"/>
            </a:solidFill>
            <a:headEnd type="triangle"/>
            <a:tailEnd type="none"/>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cxnSp>
      <p:sp>
        <p:nvSpPr>
          <p:cNvPr id="31" name="TextBox 30"/>
          <p:cNvSpPr txBox="1"/>
          <p:nvPr/>
        </p:nvSpPr>
        <p:spPr>
          <a:xfrm>
            <a:off x="2165783" y="6196893"/>
            <a:ext cx="1463862" cy="246221"/>
          </a:xfrm>
          <a:prstGeom prst="rect">
            <a:avLst/>
          </a:prstGeom>
          <a:noFill/>
        </p:spPr>
        <p:txBody>
          <a:bodyPr wrap="none" rtlCol="0">
            <a:spAutoFit/>
          </a:bodyPr>
          <a:lstStyle>
            <a:defPPr>
              <a:defRPr lang="en-US"/>
            </a:defPPr>
            <a:lvl1pPr>
              <a:defRPr sz="1200"/>
            </a:lvl1pPr>
          </a:lstStyle>
          <a:p>
            <a:r>
              <a:rPr lang="en-US" sz="1000" dirty="0" smtClean="0"/>
              <a:t>(</a:t>
            </a:r>
            <a:r>
              <a:rPr lang="en-US" sz="1000" dirty="0" err="1" smtClean="0"/>
              <a:t>Waelbroeck</a:t>
            </a:r>
            <a:r>
              <a:rPr lang="en-US" sz="1000" dirty="0" smtClean="0"/>
              <a:t> </a:t>
            </a:r>
            <a:r>
              <a:rPr lang="en-US" sz="1000" dirty="0"/>
              <a:t>et al. </a:t>
            </a:r>
            <a:r>
              <a:rPr lang="en-US" sz="1000" dirty="0" smtClean="0"/>
              <a:t>2011)</a:t>
            </a:r>
            <a:endParaRPr lang="en-US" sz="1000" dirty="0"/>
          </a:p>
        </p:txBody>
      </p:sp>
      <p:grpSp>
        <p:nvGrpSpPr>
          <p:cNvPr id="20" name="Group 19"/>
          <p:cNvGrpSpPr/>
          <p:nvPr/>
        </p:nvGrpSpPr>
        <p:grpSpPr>
          <a:xfrm>
            <a:off x="1815305" y="2690550"/>
            <a:ext cx="1368254" cy="2112953"/>
            <a:chOff x="1815305" y="2690550"/>
            <a:chExt cx="1368254" cy="2112953"/>
          </a:xfrm>
        </p:grpSpPr>
        <p:cxnSp>
          <p:nvCxnSpPr>
            <p:cNvPr id="29" name="Straight Arrow Connector 28"/>
            <p:cNvCxnSpPr/>
            <p:nvPr/>
          </p:nvCxnSpPr>
          <p:spPr>
            <a:xfrm flipH="1">
              <a:off x="1815305" y="2690550"/>
              <a:ext cx="334184" cy="2112953"/>
            </a:xfrm>
            <a:prstGeom prst="straightConnector1">
              <a:avLst/>
            </a:prstGeom>
            <a:noFill/>
            <a:ln>
              <a:solidFill>
                <a:srgbClr val="000099"/>
              </a:solidFill>
              <a:headEnd type="triangle"/>
              <a:tailEnd type="none"/>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cxnSp>
        <p:sp>
          <p:nvSpPr>
            <p:cNvPr id="30" name="TextBox 29"/>
            <p:cNvSpPr txBox="1"/>
            <p:nvPr/>
          </p:nvSpPr>
          <p:spPr>
            <a:xfrm>
              <a:off x="1961750" y="3054140"/>
              <a:ext cx="1221809" cy="461665"/>
            </a:xfrm>
            <a:prstGeom prst="rect">
              <a:avLst/>
            </a:prstGeom>
            <a:noFill/>
          </p:spPr>
          <p:txBody>
            <a:bodyPr wrap="none" rtlCol="0">
              <a:spAutoFit/>
            </a:bodyPr>
            <a:lstStyle/>
            <a:p>
              <a:pPr algn="ctr"/>
              <a:r>
                <a:rPr lang="en-US" sz="1200" dirty="0" smtClean="0"/>
                <a:t>MD07-3076Q</a:t>
              </a:r>
            </a:p>
            <a:p>
              <a:pPr algn="ctr"/>
              <a:r>
                <a:rPr lang="en-US" sz="1200" dirty="0" smtClean="0"/>
                <a:t>(44.2°S, 3770 m)</a:t>
              </a:r>
              <a:endParaRPr lang="en-US" sz="1200" dirty="0"/>
            </a:p>
          </p:txBody>
        </p:sp>
      </p:grpSp>
      <p:sp>
        <p:nvSpPr>
          <p:cNvPr id="35" name="Rectangle 34"/>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a:latin typeface="+mj-lt"/>
                <a:cs typeface="Myriad Pro"/>
              </a:rPr>
              <a:t>HS1 </a:t>
            </a:r>
            <a:r>
              <a:rPr lang="en-US" sz="2200" dirty="0" smtClean="0">
                <a:latin typeface="+mj-lt"/>
                <a:cs typeface="Myriad Pro"/>
              </a:rPr>
              <a:t>δ</a:t>
            </a:r>
            <a:r>
              <a:rPr lang="en-US" sz="2200" baseline="30000" dirty="0" smtClean="0">
                <a:latin typeface="+mj-lt"/>
                <a:cs typeface="Myriad Pro"/>
              </a:rPr>
              <a:t>18</a:t>
            </a:r>
            <a:r>
              <a:rPr lang="en-US" sz="2200" dirty="0" smtClean="0">
                <a:latin typeface="+mj-lt"/>
                <a:cs typeface="Myriad Pro"/>
              </a:rPr>
              <a:t>O phasing: Southern- </a:t>
            </a:r>
            <a:r>
              <a:rPr lang="en-US" sz="2200" dirty="0">
                <a:latin typeface="+mj-lt"/>
                <a:cs typeface="Myriad Pro"/>
              </a:rPr>
              <a:t>vs. </a:t>
            </a:r>
            <a:r>
              <a:rPr lang="en-US" sz="2200" dirty="0" smtClean="0">
                <a:latin typeface="+mj-lt"/>
                <a:cs typeface="Myriad Pro"/>
              </a:rPr>
              <a:t>Northern-source hypotheses</a:t>
            </a:r>
            <a:endParaRPr lang="en-US" sz="2200" dirty="0">
              <a:latin typeface="+mj-lt"/>
              <a:cs typeface="Myriad Pro"/>
            </a:endParaRPr>
          </a:p>
        </p:txBody>
      </p:sp>
      <p:grpSp>
        <p:nvGrpSpPr>
          <p:cNvPr id="37" name="Group 36"/>
          <p:cNvGrpSpPr/>
          <p:nvPr/>
        </p:nvGrpSpPr>
        <p:grpSpPr>
          <a:xfrm>
            <a:off x="5594120" y="754889"/>
            <a:ext cx="3000685" cy="2689571"/>
            <a:chOff x="5594120" y="754889"/>
            <a:chExt cx="3000685" cy="2689571"/>
          </a:xfrm>
        </p:grpSpPr>
        <p:sp>
          <p:nvSpPr>
            <p:cNvPr id="25" name="TextBox 24"/>
            <p:cNvSpPr txBox="1"/>
            <p:nvPr/>
          </p:nvSpPr>
          <p:spPr>
            <a:xfrm>
              <a:off x="5867160" y="754889"/>
              <a:ext cx="2580189" cy="307777"/>
            </a:xfrm>
            <a:prstGeom prst="rect">
              <a:avLst/>
            </a:prstGeom>
            <a:noFill/>
          </p:spPr>
          <p:txBody>
            <a:bodyPr wrap="square" rtlCol="0">
              <a:spAutoFit/>
            </a:bodyPr>
            <a:lstStyle/>
            <a:p>
              <a:r>
                <a:rPr lang="en-US" sz="1400" smtClean="0"/>
                <a:t>“Southern-source” hypothesis</a:t>
              </a:r>
              <a:endParaRPr lang="en-US" sz="1400"/>
            </a:p>
          </p:txBody>
        </p:sp>
        <p:pic>
          <p:nvPicPr>
            <p:cNvPr id="23" name="Picture 2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594120" y="1062666"/>
              <a:ext cx="3000685" cy="2381794"/>
            </a:xfrm>
            <a:prstGeom prst="rect">
              <a:avLst/>
            </a:prstGeom>
          </p:spPr>
        </p:pic>
      </p:grpSp>
      <p:grpSp>
        <p:nvGrpSpPr>
          <p:cNvPr id="38" name="Group 37"/>
          <p:cNvGrpSpPr/>
          <p:nvPr/>
        </p:nvGrpSpPr>
        <p:grpSpPr>
          <a:xfrm>
            <a:off x="5446242" y="3654266"/>
            <a:ext cx="3227033" cy="2708017"/>
            <a:chOff x="5372100" y="3654266"/>
            <a:chExt cx="3227033" cy="2708017"/>
          </a:xfrm>
        </p:grpSpPr>
        <p:sp>
          <p:nvSpPr>
            <p:cNvPr id="33" name="TextBox 32"/>
            <p:cNvSpPr txBox="1"/>
            <p:nvPr/>
          </p:nvSpPr>
          <p:spPr>
            <a:xfrm>
              <a:off x="5722035" y="3654266"/>
              <a:ext cx="2877098" cy="326223"/>
            </a:xfrm>
            <a:prstGeom prst="rect">
              <a:avLst/>
            </a:prstGeom>
            <a:noFill/>
          </p:spPr>
          <p:txBody>
            <a:bodyPr wrap="square" rtlCol="0">
              <a:spAutoFit/>
            </a:bodyPr>
            <a:lstStyle/>
            <a:p>
              <a:r>
                <a:rPr lang="en-US" sz="1400" dirty="0" smtClean="0"/>
                <a:t>“Northern-source” hypothesis</a:t>
              </a:r>
              <a:endParaRPr lang="en-US" sz="1400"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72100" y="3980489"/>
              <a:ext cx="3165174" cy="2381794"/>
            </a:xfrm>
            <a:prstGeom prst="rect">
              <a:avLst/>
            </a:prstGeom>
          </p:spPr>
        </p:pic>
      </p:grpSp>
    </p:spTree>
    <p:extLst>
      <p:ext uri="{BB962C8B-B14F-4D97-AF65-F5344CB8AC3E}">
        <p14:creationId xmlns:p14="http://schemas.microsoft.com/office/powerpoint/2010/main" val="15945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9231" y="3068160"/>
            <a:ext cx="8530154" cy="1695031"/>
            <a:chOff x="239231" y="2824472"/>
            <a:chExt cx="8530154" cy="1695031"/>
          </a:xfrm>
        </p:grpSpPr>
        <p:grpSp>
          <p:nvGrpSpPr>
            <p:cNvPr id="6" name="Group 5"/>
            <p:cNvGrpSpPr/>
            <p:nvPr/>
          </p:nvGrpSpPr>
          <p:grpSpPr>
            <a:xfrm>
              <a:off x="1050382" y="2824472"/>
              <a:ext cx="7719003" cy="1695031"/>
              <a:chOff x="1050382" y="2824472"/>
              <a:chExt cx="7719003" cy="1695031"/>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59641" y="2840280"/>
                <a:ext cx="4809744" cy="1679223"/>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0382" y="2824472"/>
                <a:ext cx="2852928" cy="1603591"/>
              </a:xfrm>
              <a:prstGeom prst="rect">
                <a:avLst/>
              </a:prstGeom>
            </p:spPr>
          </p:pic>
        </p:grpSp>
        <p:sp>
          <p:nvSpPr>
            <p:cNvPr id="45" name="TextBox 44"/>
            <p:cNvSpPr txBox="1"/>
            <p:nvPr/>
          </p:nvSpPr>
          <p:spPr>
            <a:xfrm>
              <a:off x="239231" y="3564590"/>
              <a:ext cx="664537" cy="307777"/>
            </a:xfrm>
            <a:prstGeom prst="rect">
              <a:avLst/>
            </a:prstGeom>
            <a:noFill/>
          </p:spPr>
          <p:txBody>
            <a:bodyPr wrap="square" rtlCol="0">
              <a:spAutoFit/>
            </a:bodyPr>
            <a:lstStyle/>
            <a:p>
              <a:pPr algn="ctr"/>
              <a:r>
                <a:rPr lang="en-US" sz="1400" dirty="0" smtClean="0"/>
                <a:t>iPOP2</a:t>
              </a:r>
              <a:endParaRPr lang="en-US" sz="1400" dirty="0"/>
            </a:p>
          </p:txBody>
        </p:sp>
      </p:gr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39498" y="1005411"/>
            <a:ext cx="4821936" cy="1706880"/>
          </a:xfrm>
          <a:prstGeom prst="rect">
            <a:avLst/>
          </a:prstGeom>
        </p:spPr>
      </p:pic>
      <p:sp>
        <p:nvSpPr>
          <p:cNvPr id="17" name="TextBox 16"/>
          <p:cNvSpPr txBox="1"/>
          <p:nvPr/>
        </p:nvSpPr>
        <p:spPr>
          <a:xfrm>
            <a:off x="-64390" y="1617758"/>
            <a:ext cx="1145384" cy="529892"/>
          </a:xfrm>
          <a:prstGeom prst="rect">
            <a:avLst/>
          </a:prstGeom>
          <a:noFill/>
        </p:spPr>
        <p:txBody>
          <a:bodyPr wrap="square" rtlCol="0">
            <a:spAutoFit/>
          </a:bodyPr>
          <a:lstStyle/>
          <a:p>
            <a:pPr algn="ctr"/>
            <a:r>
              <a:rPr lang="en-US" sz="1400" dirty="0" smtClean="0"/>
              <a:t>GISS Observation</a:t>
            </a:r>
            <a:endParaRPr lang="en-US" sz="1400" dirty="0"/>
          </a:p>
        </p:txBody>
      </p:sp>
      <p:sp>
        <p:nvSpPr>
          <p:cNvPr id="2" name="TextBox 1"/>
          <p:cNvSpPr txBox="1"/>
          <p:nvPr/>
        </p:nvSpPr>
        <p:spPr>
          <a:xfrm>
            <a:off x="5329584" y="2176720"/>
            <a:ext cx="748923" cy="307777"/>
          </a:xfrm>
          <a:prstGeom prst="rect">
            <a:avLst/>
          </a:prstGeom>
          <a:noFill/>
        </p:spPr>
        <p:txBody>
          <a:bodyPr wrap="none" rtlCol="0">
            <a:spAutoFit/>
          </a:bodyPr>
          <a:lstStyle/>
          <a:p>
            <a:r>
              <a:rPr lang="en-US" sz="1400" dirty="0" smtClean="0"/>
              <a:t>Atlantic</a:t>
            </a:r>
            <a:endParaRPr lang="en-US" sz="1400" dirty="0"/>
          </a:p>
        </p:txBody>
      </p:sp>
      <p:sp>
        <p:nvSpPr>
          <p:cNvPr id="30" name="TextBox 29"/>
          <p:cNvSpPr txBox="1"/>
          <p:nvPr/>
        </p:nvSpPr>
        <p:spPr>
          <a:xfrm>
            <a:off x="7869092" y="2147650"/>
            <a:ext cx="651478" cy="307777"/>
          </a:xfrm>
          <a:prstGeom prst="rect">
            <a:avLst/>
          </a:prstGeom>
          <a:noFill/>
        </p:spPr>
        <p:txBody>
          <a:bodyPr wrap="none" rtlCol="0">
            <a:spAutoFit/>
          </a:bodyPr>
          <a:lstStyle/>
          <a:p>
            <a:r>
              <a:rPr lang="en-US" sz="1400" dirty="0" smtClean="0"/>
              <a:t>Pacific</a:t>
            </a:r>
            <a:endParaRPr lang="en-US" sz="1400" dirty="0"/>
          </a:p>
        </p:txBody>
      </p:sp>
      <p:sp>
        <p:nvSpPr>
          <p:cNvPr id="11" name="TextBox 10"/>
          <p:cNvSpPr txBox="1"/>
          <p:nvPr/>
        </p:nvSpPr>
        <p:spPr>
          <a:xfrm>
            <a:off x="633562" y="5129480"/>
            <a:ext cx="5162939" cy="1077218"/>
          </a:xfrm>
          <a:prstGeom prst="rect">
            <a:avLst/>
          </a:prstGeom>
          <a:noFill/>
        </p:spPr>
        <p:txBody>
          <a:bodyPr wrap="square" rtlCol="0">
            <a:spAutoFit/>
          </a:bodyPr>
          <a:lstStyle/>
          <a:p>
            <a:pPr marL="236538" indent="-169863">
              <a:buFont typeface="Arial" charset="0"/>
              <a:buChar char="•"/>
            </a:pPr>
            <a:r>
              <a:rPr lang="en-US" sz="1600" dirty="0"/>
              <a:t>Model is able to resolve AAIW, NADW and AABW water signatures</a:t>
            </a:r>
            <a:r>
              <a:rPr lang="en-US" sz="1600" dirty="0" smtClean="0"/>
              <a:t>.</a:t>
            </a:r>
          </a:p>
          <a:p>
            <a:pPr marL="236538" indent="-169863">
              <a:buFont typeface="Arial" charset="0"/>
              <a:buChar char="•"/>
            </a:pPr>
            <a:r>
              <a:rPr lang="en-US" sz="1600" dirty="0" smtClean="0"/>
              <a:t>The LGM global mean δ</a:t>
            </a:r>
            <a:r>
              <a:rPr lang="en-US" sz="1600" baseline="30000" dirty="0" smtClean="0"/>
              <a:t>18</a:t>
            </a:r>
            <a:r>
              <a:rPr lang="en-US" sz="1600" dirty="0" smtClean="0"/>
              <a:t>O is 1.0</a:t>
            </a:r>
            <a:r>
              <a:rPr lang="en-US" sz="1600" dirty="0"/>
              <a:t>‰ </a:t>
            </a:r>
            <a:r>
              <a:rPr lang="en-US" sz="1600" dirty="0" smtClean="0"/>
              <a:t>greater than present.</a:t>
            </a:r>
          </a:p>
          <a:p>
            <a:pPr marL="236538" indent="-236538"/>
            <a:r>
              <a:rPr lang="en-US" sz="1600" dirty="0" smtClean="0">
                <a:sym typeface="Wingdings"/>
              </a:rPr>
              <a:t> </a:t>
            </a:r>
            <a:r>
              <a:rPr lang="en-US" sz="1600" dirty="0" smtClean="0"/>
              <a:t>Suitable for </a:t>
            </a:r>
            <a:r>
              <a:rPr lang="en-US" sz="1600" dirty="0" err="1" smtClean="0"/>
              <a:t>paleoclimate</a:t>
            </a:r>
            <a:r>
              <a:rPr lang="en-US" sz="1600" dirty="0" smtClean="0"/>
              <a:t> research purposes</a:t>
            </a:r>
            <a:endParaRPr lang="en-US" sz="1600" dirty="0"/>
          </a:p>
        </p:txBody>
      </p:sp>
      <p:graphicFrame>
        <p:nvGraphicFramePr>
          <p:cNvPr id="25" name="Table 24"/>
          <p:cNvGraphicFramePr>
            <a:graphicFrameLocks noGrp="1"/>
          </p:cNvGraphicFramePr>
          <p:nvPr>
            <p:extLst/>
          </p:nvPr>
        </p:nvGraphicFramePr>
        <p:xfrm>
          <a:off x="6027702" y="5310648"/>
          <a:ext cx="2719688" cy="961104"/>
        </p:xfrm>
        <a:graphic>
          <a:graphicData uri="http://schemas.openxmlformats.org/drawingml/2006/table">
            <a:tbl>
              <a:tblPr firstRow="1" bandRow="1">
                <a:tableStyleId>{FABFCF23-3B69-468F-B69F-88F6DE6A72F2}</a:tableStyleId>
              </a:tblPr>
              <a:tblGrid>
                <a:gridCol w="1033670"/>
                <a:gridCol w="989368"/>
                <a:gridCol w="696650"/>
              </a:tblGrid>
              <a:tr h="255092">
                <a:tc>
                  <a:txBody>
                    <a:bodyPr/>
                    <a:lstStyle/>
                    <a:p>
                      <a:pPr algn="ctr"/>
                      <a:r>
                        <a:rPr lang="en-US" sz="1200" dirty="0" smtClean="0"/>
                        <a:t>Global mean </a:t>
                      </a:r>
                    </a:p>
                    <a:p>
                      <a:pPr algn="ctr"/>
                      <a:r>
                        <a:rPr lang="en-US" sz="1200" i="1" dirty="0" smtClean="0"/>
                        <a:t>δ</a:t>
                      </a:r>
                      <a:r>
                        <a:rPr lang="en-US" sz="1200" baseline="30000" dirty="0" smtClean="0"/>
                        <a:t>18</a:t>
                      </a:r>
                      <a:r>
                        <a:rPr lang="en-US" sz="1200" dirty="0" smtClean="0"/>
                        <a:t>O (‰)</a:t>
                      </a:r>
                      <a:endParaRPr lang="en-US" sz="1200" dirty="0"/>
                    </a:p>
                  </a:txBody>
                  <a:tcPr marL="76528" marR="76528" marT="38264" marB="38264"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aseline="0" dirty="0" smtClean="0"/>
                        <a:t>Observation</a:t>
                      </a:r>
                      <a:endParaRPr lang="en-US" sz="1200" dirty="0" smtClean="0"/>
                    </a:p>
                  </a:txBody>
                  <a:tcPr marL="76528" marR="76528" marT="38264" marB="38264" anchor="ctr"/>
                </a:tc>
                <a:tc>
                  <a:txBody>
                    <a:bodyPr/>
                    <a:lstStyle/>
                    <a:p>
                      <a:pPr algn="ctr"/>
                      <a:r>
                        <a:rPr lang="en-US" sz="1200" i="0" dirty="0" smtClean="0"/>
                        <a:t>Model</a:t>
                      </a:r>
                      <a:endParaRPr lang="en-US" sz="1200" dirty="0"/>
                    </a:p>
                  </a:txBody>
                  <a:tcPr marL="76528" marR="76528" marT="38264" marB="38264" anchor="ctr"/>
                </a:tc>
              </a:tr>
              <a:tr h="255092">
                <a:tc>
                  <a:txBody>
                    <a:bodyPr/>
                    <a:lstStyle/>
                    <a:p>
                      <a:pPr algn="ctr"/>
                      <a:r>
                        <a:rPr lang="en-US" sz="1200" dirty="0" smtClean="0"/>
                        <a:t>Modern</a:t>
                      </a:r>
                      <a:endParaRPr lang="en-US" sz="1200" dirty="0"/>
                    </a:p>
                  </a:txBody>
                  <a:tcPr marL="76528" marR="76528" marT="38264" marB="38264"/>
                </a:tc>
                <a:tc>
                  <a:txBody>
                    <a:bodyPr/>
                    <a:lstStyle/>
                    <a:p>
                      <a:pPr algn="ctr"/>
                      <a:r>
                        <a:rPr lang="en-US" sz="1200" dirty="0" smtClean="0"/>
                        <a:t>0.059</a:t>
                      </a:r>
                      <a:endParaRPr lang="en-US" sz="1200" dirty="0"/>
                    </a:p>
                  </a:txBody>
                  <a:tcPr marL="76528" marR="76528" marT="38264" marB="38264"/>
                </a:tc>
                <a:tc>
                  <a:txBody>
                    <a:bodyPr/>
                    <a:lstStyle/>
                    <a:p>
                      <a:pPr algn="ctr"/>
                      <a:r>
                        <a:rPr lang="en-US" sz="1200" dirty="0" smtClean="0"/>
                        <a:t>0.050</a:t>
                      </a:r>
                      <a:endParaRPr lang="en-US" sz="1200" dirty="0"/>
                    </a:p>
                  </a:txBody>
                  <a:tcPr marL="76528" marR="76528" marT="38264" marB="38264"/>
                </a:tc>
              </a:tr>
              <a:tr h="255092">
                <a:tc>
                  <a:txBody>
                    <a:bodyPr/>
                    <a:lstStyle/>
                    <a:p>
                      <a:pPr algn="ctr"/>
                      <a:r>
                        <a:rPr lang="en-US" sz="1200" dirty="0" smtClean="0"/>
                        <a:t>LGM (22 </a:t>
                      </a:r>
                      <a:r>
                        <a:rPr lang="en-US" sz="1200" dirty="0" err="1" smtClean="0"/>
                        <a:t>ka</a:t>
                      </a:r>
                      <a:r>
                        <a:rPr lang="en-US" sz="1200" dirty="0" smtClean="0"/>
                        <a:t>)</a:t>
                      </a:r>
                      <a:endParaRPr lang="en-US" sz="1200" dirty="0"/>
                    </a:p>
                  </a:txBody>
                  <a:tcPr marL="76528" marR="76528" marT="38264" marB="38264"/>
                </a:tc>
                <a:tc>
                  <a:txBody>
                    <a:bodyPr/>
                    <a:lstStyle/>
                    <a:p>
                      <a:pPr algn="ctr"/>
                      <a:r>
                        <a:rPr lang="en-US" sz="1200" dirty="0" smtClean="0"/>
                        <a:t>1.0±0.1</a:t>
                      </a:r>
                      <a:endParaRPr lang="en-US" sz="1200" dirty="0"/>
                    </a:p>
                  </a:txBody>
                  <a:tcPr marL="76528" marR="76528" marT="38264" marB="38264"/>
                </a:tc>
                <a:tc>
                  <a:txBody>
                    <a:bodyPr/>
                    <a:lstStyle/>
                    <a:p>
                      <a:pPr algn="ctr"/>
                      <a:r>
                        <a:rPr lang="en-US" sz="1200" dirty="0" smtClean="0"/>
                        <a:t>1.05</a:t>
                      </a:r>
                      <a:endParaRPr lang="en-US" sz="1200" dirty="0"/>
                    </a:p>
                  </a:txBody>
                  <a:tcPr marL="76528" marR="76528" marT="38264" marB="38264"/>
                </a:tc>
              </a:tr>
            </a:tbl>
          </a:graphicData>
        </a:graphic>
      </p:graphicFrame>
      <p:grpSp>
        <p:nvGrpSpPr>
          <p:cNvPr id="28" name="Group 27"/>
          <p:cNvGrpSpPr/>
          <p:nvPr/>
        </p:nvGrpSpPr>
        <p:grpSpPr>
          <a:xfrm>
            <a:off x="4316056" y="1233186"/>
            <a:ext cx="1808090" cy="1028184"/>
            <a:chOff x="998471" y="2515964"/>
            <a:chExt cx="2204625" cy="1123936"/>
          </a:xfrm>
        </p:grpSpPr>
        <p:sp>
          <p:nvSpPr>
            <p:cNvPr id="29" name="Freeform 28"/>
            <p:cNvSpPr/>
            <p:nvPr/>
          </p:nvSpPr>
          <p:spPr>
            <a:xfrm>
              <a:off x="1877126" y="2515964"/>
              <a:ext cx="1325970" cy="601295"/>
            </a:xfrm>
            <a:custGeom>
              <a:avLst/>
              <a:gdLst>
                <a:gd name="connsiteX0" fmla="*/ 1325970 w 1325970"/>
                <a:gd name="connsiteY0" fmla="*/ 0 h 601295"/>
                <a:gd name="connsiteX1" fmla="*/ 1086337 w 1325970"/>
                <a:gd name="connsiteY1" fmla="*/ 423321 h 601295"/>
                <a:gd name="connsiteX2" fmla="*/ 535181 w 1325970"/>
                <a:gd name="connsiteY2" fmla="*/ 583065 h 601295"/>
                <a:gd name="connsiteX3" fmla="*/ 0 w 1325970"/>
                <a:gd name="connsiteY3" fmla="*/ 591052 h 601295"/>
              </a:gdLst>
              <a:ahLst/>
              <a:cxnLst>
                <a:cxn ang="0">
                  <a:pos x="connsiteX0" y="connsiteY0"/>
                </a:cxn>
                <a:cxn ang="0">
                  <a:pos x="connsiteX1" y="connsiteY1"/>
                </a:cxn>
                <a:cxn ang="0">
                  <a:pos x="connsiteX2" y="connsiteY2"/>
                </a:cxn>
                <a:cxn ang="0">
                  <a:pos x="connsiteX3" y="connsiteY3"/>
                </a:cxn>
              </a:cxnLst>
              <a:rect l="l" t="t" r="r" b="b"/>
              <a:pathLst>
                <a:path w="1325970" h="601295">
                  <a:moveTo>
                    <a:pt x="1325970" y="0"/>
                  </a:moveTo>
                  <a:cubicBezTo>
                    <a:pt x="1272052" y="163072"/>
                    <a:pt x="1218135" y="326144"/>
                    <a:pt x="1086337" y="423321"/>
                  </a:cubicBezTo>
                  <a:cubicBezTo>
                    <a:pt x="954539" y="520498"/>
                    <a:pt x="716237" y="555110"/>
                    <a:pt x="535181" y="583065"/>
                  </a:cubicBezTo>
                  <a:cubicBezTo>
                    <a:pt x="354125" y="611020"/>
                    <a:pt x="177062" y="601036"/>
                    <a:pt x="0" y="591052"/>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1" name="Freeform 30"/>
            <p:cNvSpPr/>
            <p:nvPr/>
          </p:nvSpPr>
          <p:spPr>
            <a:xfrm>
              <a:off x="998471" y="2515964"/>
              <a:ext cx="1206154" cy="160668"/>
            </a:xfrm>
            <a:custGeom>
              <a:avLst/>
              <a:gdLst>
                <a:gd name="connsiteX0" fmla="*/ 0 w 1206154"/>
                <a:gd name="connsiteY0" fmla="*/ 0 h 160668"/>
                <a:gd name="connsiteX1" fmla="*/ 391401 w 1206154"/>
                <a:gd name="connsiteY1" fmla="*/ 151757 h 160668"/>
                <a:gd name="connsiteX2" fmla="*/ 1206154 w 1206154"/>
                <a:gd name="connsiteY2" fmla="*/ 143770 h 160668"/>
              </a:gdLst>
              <a:ahLst/>
              <a:cxnLst>
                <a:cxn ang="0">
                  <a:pos x="connsiteX0" y="connsiteY0"/>
                </a:cxn>
                <a:cxn ang="0">
                  <a:pos x="connsiteX1" y="connsiteY1"/>
                </a:cxn>
                <a:cxn ang="0">
                  <a:pos x="connsiteX2" y="connsiteY2"/>
                </a:cxn>
              </a:cxnLst>
              <a:rect l="l" t="t" r="r" b="b"/>
              <a:pathLst>
                <a:path w="1206154" h="160668">
                  <a:moveTo>
                    <a:pt x="0" y="0"/>
                  </a:moveTo>
                  <a:cubicBezTo>
                    <a:pt x="95187" y="63897"/>
                    <a:pt x="190375" y="127795"/>
                    <a:pt x="391401" y="151757"/>
                  </a:cubicBezTo>
                  <a:cubicBezTo>
                    <a:pt x="592427" y="175719"/>
                    <a:pt x="1206154" y="143770"/>
                    <a:pt x="1206154" y="143770"/>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1" name="Freeform 40"/>
            <p:cNvSpPr/>
            <p:nvPr/>
          </p:nvSpPr>
          <p:spPr>
            <a:xfrm>
              <a:off x="1038410" y="3032874"/>
              <a:ext cx="902619" cy="607026"/>
            </a:xfrm>
            <a:custGeom>
              <a:avLst/>
              <a:gdLst>
                <a:gd name="connsiteX0" fmla="*/ 0 w 902618"/>
                <a:gd name="connsiteY0" fmla="*/ 0 h 607026"/>
                <a:gd name="connsiteX1" fmla="*/ 343474 w 902618"/>
                <a:gd name="connsiteY1" fmla="*/ 439295 h 607026"/>
                <a:gd name="connsiteX2" fmla="*/ 902618 w 902618"/>
                <a:gd name="connsiteY2" fmla="*/ 607026 h 607026"/>
              </a:gdLst>
              <a:ahLst/>
              <a:cxnLst>
                <a:cxn ang="0">
                  <a:pos x="connsiteX0" y="connsiteY0"/>
                </a:cxn>
                <a:cxn ang="0">
                  <a:pos x="connsiteX1" y="connsiteY1"/>
                </a:cxn>
                <a:cxn ang="0">
                  <a:pos x="connsiteX2" y="connsiteY2"/>
                </a:cxn>
              </a:cxnLst>
              <a:rect l="l" t="t" r="r" b="b"/>
              <a:pathLst>
                <a:path w="902618" h="607026">
                  <a:moveTo>
                    <a:pt x="0" y="0"/>
                  </a:moveTo>
                  <a:cubicBezTo>
                    <a:pt x="96519" y="169062"/>
                    <a:pt x="193038" y="338124"/>
                    <a:pt x="343474" y="439295"/>
                  </a:cubicBezTo>
                  <a:cubicBezTo>
                    <a:pt x="493910" y="540466"/>
                    <a:pt x="902618" y="607026"/>
                    <a:pt x="902618" y="607026"/>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2" name="TextBox 41"/>
            <p:cNvSpPr txBox="1"/>
            <p:nvPr/>
          </p:nvSpPr>
          <p:spPr>
            <a:xfrm rot="20650074">
              <a:off x="2047392" y="2844402"/>
              <a:ext cx="500003" cy="225400"/>
            </a:xfrm>
            <a:prstGeom prst="rect">
              <a:avLst/>
            </a:prstGeom>
            <a:noFill/>
          </p:spPr>
          <p:txBody>
            <a:bodyPr wrap="none" rtlCol="0">
              <a:spAutoFit/>
            </a:bodyPr>
            <a:lstStyle>
              <a:defPPr>
                <a:defRPr lang="en-US"/>
              </a:defPPr>
              <a:lvl1pPr>
                <a:defRPr sz="1400">
                  <a:solidFill>
                    <a:schemeClr val="bg1"/>
                  </a:solidFill>
                </a:defRPr>
              </a:lvl1pPr>
            </a:lstStyle>
            <a:p>
              <a:r>
                <a:rPr lang="en-US" sz="1200" b="1" dirty="0">
                  <a:solidFill>
                    <a:schemeClr val="tx1"/>
                  </a:solidFill>
                </a:rPr>
                <a:t>NADW</a:t>
              </a:r>
            </a:p>
          </p:txBody>
        </p:sp>
        <p:sp>
          <p:nvSpPr>
            <p:cNvPr id="43" name="TextBox 42"/>
            <p:cNvSpPr txBox="1"/>
            <p:nvPr/>
          </p:nvSpPr>
          <p:spPr>
            <a:xfrm rot="1627468">
              <a:off x="1309095" y="3203725"/>
              <a:ext cx="483724" cy="225400"/>
            </a:xfrm>
            <a:prstGeom prst="rect">
              <a:avLst/>
            </a:prstGeom>
            <a:noFill/>
          </p:spPr>
          <p:txBody>
            <a:bodyPr wrap="none" rtlCol="0">
              <a:spAutoFit/>
            </a:bodyPr>
            <a:lstStyle>
              <a:defPPr>
                <a:defRPr lang="en-US"/>
              </a:defPPr>
              <a:lvl1pPr>
                <a:defRPr sz="1400">
                  <a:solidFill>
                    <a:schemeClr val="bg1"/>
                  </a:solidFill>
                </a:defRPr>
              </a:lvl1pPr>
            </a:lstStyle>
            <a:p>
              <a:r>
                <a:rPr lang="en-US" sz="1200" b="1" dirty="0" smtClean="0">
                  <a:solidFill>
                    <a:schemeClr val="tx1"/>
                  </a:solidFill>
                </a:rPr>
                <a:t>AABW</a:t>
              </a:r>
              <a:endParaRPr lang="en-US" sz="1200" b="1" dirty="0">
                <a:solidFill>
                  <a:schemeClr val="tx1"/>
                </a:solidFill>
              </a:endParaRPr>
            </a:p>
          </p:txBody>
        </p:sp>
        <p:sp>
          <p:nvSpPr>
            <p:cNvPr id="44" name="TextBox 43"/>
            <p:cNvSpPr txBox="1"/>
            <p:nvPr/>
          </p:nvSpPr>
          <p:spPr>
            <a:xfrm rot="227165">
              <a:off x="1282267" y="2619136"/>
              <a:ext cx="448975" cy="225400"/>
            </a:xfrm>
            <a:prstGeom prst="rect">
              <a:avLst/>
            </a:prstGeom>
            <a:noFill/>
          </p:spPr>
          <p:txBody>
            <a:bodyPr wrap="none" rtlCol="0">
              <a:spAutoFit/>
            </a:bodyPr>
            <a:lstStyle>
              <a:defPPr>
                <a:defRPr lang="en-US"/>
              </a:defPPr>
              <a:lvl1pPr>
                <a:defRPr sz="1400">
                  <a:solidFill>
                    <a:schemeClr val="bg1"/>
                  </a:solidFill>
                </a:defRPr>
              </a:lvl1pPr>
            </a:lstStyle>
            <a:p>
              <a:r>
                <a:rPr lang="en-US" sz="1200" b="1" dirty="0" smtClean="0">
                  <a:solidFill>
                    <a:schemeClr val="tx1"/>
                  </a:solidFill>
                </a:rPr>
                <a:t>AAIW</a:t>
              </a:r>
              <a:endParaRPr lang="en-US" sz="1200" b="1" dirty="0">
                <a:solidFill>
                  <a:schemeClr val="tx1"/>
                </a:solidFill>
              </a:endParaRPr>
            </a:p>
          </p:txBody>
        </p:sp>
      </p:grpSp>
      <p:sp>
        <p:nvSpPr>
          <p:cNvPr id="46" name="Rectangle 45"/>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smtClean="0">
                <a:latin typeface="+mj-lt"/>
                <a:cs typeface="Myriad Pro"/>
              </a:rPr>
              <a:t>δ</a:t>
            </a:r>
            <a:r>
              <a:rPr lang="en-US" sz="2200" baseline="30000" dirty="0" smtClean="0">
                <a:latin typeface="+mj-lt"/>
                <a:cs typeface="Myriad Pro"/>
              </a:rPr>
              <a:t>18</a:t>
            </a:r>
            <a:r>
              <a:rPr lang="en-US" sz="2200" dirty="0" smtClean="0">
                <a:latin typeface="+mj-lt"/>
                <a:cs typeface="Myriad Pro"/>
              </a:rPr>
              <a:t>O-enabled POP2 model</a:t>
            </a:r>
            <a:endParaRPr lang="en-US" sz="2200" dirty="0">
              <a:latin typeface="+mj-lt"/>
              <a:cs typeface="Myriad Pro"/>
            </a:endParaRPr>
          </a:p>
        </p:txBody>
      </p:sp>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42431" y="1029348"/>
            <a:ext cx="2877312" cy="159715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7680" y="2750783"/>
            <a:ext cx="7162800" cy="292608"/>
          </a:xfrm>
          <a:prstGeom prst="rect">
            <a:avLst/>
          </a:prstGeom>
        </p:spPr>
      </p:pic>
      <p:grpSp>
        <p:nvGrpSpPr>
          <p:cNvPr id="27" name="Group 26"/>
          <p:cNvGrpSpPr/>
          <p:nvPr/>
        </p:nvGrpSpPr>
        <p:grpSpPr>
          <a:xfrm>
            <a:off x="4316056" y="3280547"/>
            <a:ext cx="1808090" cy="1028184"/>
            <a:chOff x="998471" y="2515964"/>
            <a:chExt cx="2204625" cy="1123936"/>
          </a:xfrm>
        </p:grpSpPr>
        <p:sp>
          <p:nvSpPr>
            <p:cNvPr id="32" name="Freeform 31"/>
            <p:cNvSpPr/>
            <p:nvPr/>
          </p:nvSpPr>
          <p:spPr>
            <a:xfrm>
              <a:off x="1877126" y="2515964"/>
              <a:ext cx="1325970" cy="601295"/>
            </a:xfrm>
            <a:custGeom>
              <a:avLst/>
              <a:gdLst>
                <a:gd name="connsiteX0" fmla="*/ 1325970 w 1325970"/>
                <a:gd name="connsiteY0" fmla="*/ 0 h 601295"/>
                <a:gd name="connsiteX1" fmla="*/ 1086337 w 1325970"/>
                <a:gd name="connsiteY1" fmla="*/ 423321 h 601295"/>
                <a:gd name="connsiteX2" fmla="*/ 535181 w 1325970"/>
                <a:gd name="connsiteY2" fmla="*/ 583065 h 601295"/>
                <a:gd name="connsiteX3" fmla="*/ 0 w 1325970"/>
                <a:gd name="connsiteY3" fmla="*/ 591052 h 601295"/>
              </a:gdLst>
              <a:ahLst/>
              <a:cxnLst>
                <a:cxn ang="0">
                  <a:pos x="connsiteX0" y="connsiteY0"/>
                </a:cxn>
                <a:cxn ang="0">
                  <a:pos x="connsiteX1" y="connsiteY1"/>
                </a:cxn>
                <a:cxn ang="0">
                  <a:pos x="connsiteX2" y="connsiteY2"/>
                </a:cxn>
                <a:cxn ang="0">
                  <a:pos x="connsiteX3" y="connsiteY3"/>
                </a:cxn>
              </a:cxnLst>
              <a:rect l="l" t="t" r="r" b="b"/>
              <a:pathLst>
                <a:path w="1325970" h="601295">
                  <a:moveTo>
                    <a:pt x="1325970" y="0"/>
                  </a:moveTo>
                  <a:cubicBezTo>
                    <a:pt x="1272052" y="163072"/>
                    <a:pt x="1218135" y="326144"/>
                    <a:pt x="1086337" y="423321"/>
                  </a:cubicBezTo>
                  <a:cubicBezTo>
                    <a:pt x="954539" y="520498"/>
                    <a:pt x="716237" y="555110"/>
                    <a:pt x="535181" y="583065"/>
                  </a:cubicBezTo>
                  <a:cubicBezTo>
                    <a:pt x="354125" y="611020"/>
                    <a:pt x="177062" y="601036"/>
                    <a:pt x="0" y="591052"/>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3" name="Freeform 32"/>
            <p:cNvSpPr/>
            <p:nvPr/>
          </p:nvSpPr>
          <p:spPr>
            <a:xfrm>
              <a:off x="998471" y="2515964"/>
              <a:ext cx="1206154" cy="160668"/>
            </a:xfrm>
            <a:custGeom>
              <a:avLst/>
              <a:gdLst>
                <a:gd name="connsiteX0" fmla="*/ 0 w 1206154"/>
                <a:gd name="connsiteY0" fmla="*/ 0 h 160668"/>
                <a:gd name="connsiteX1" fmla="*/ 391401 w 1206154"/>
                <a:gd name="connsiteY1" fmla="*/ 151757 h 160668"/>
                <a:gd name="connsiteX2" fmla="*/ 1206154 w 1206154"/>
                <a:gd name="connsiteY2" fmla="*/ 143770 h 160668"/>
              </a:gdLst>
              <a:ahLst/>
              <a:cxnLst>
                <a:cxn ang="0">
                  <a:pos x="connsiteX0" y="connsiteY0"/>
                </a:cxn>
                <a:cxn ang="0">
                  <a:pos x="connsiteX1" y="connsiteY1"/>
                </a:cxn>
                <a:cxn ang="0">
                  <a:pos x="connsiteX2" y="connsiteY2"/>
                </a:cxn>
              </a:cxnLst>
              <a:rect l="l" t="t" r="r" b="b"/>
              <a:pathLst>
                <a:path w="1206154" h="160668">
                  <a:moveTo>
                    <a:pt x="0" y="0"/>
                  </a:moveTo>
                  <a:cubicBezTo>
                    <a:pt x="95187" y="63897"/>
                    <a:pt x="190375" y="127795"/>
                    <a:pt x="391401" y="151757"/>
                  </a:cubicBezTo>
                  <a:cubicBezTo>
                    <a:pt x="592427" y="175719"/>
                    <a:pt x="1206154" y="143770"/>
                    <a:pt x="1206154" y="143770"/>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4" name="Freeform 33"/>
            <p:cNvSpPr/>
            <p:nvPr/>
          </p:nvSpPr>
          <p:spPr>
            <a:xfrm>
              <a:off x="1038410" y="3032874"/>
              <a:ext cx="902619" cy="607026"/>
            </a:xfrm>
            <a:custGeom>
              <a:avLst/>
              <a:gdLst>
                <a:gd name="connsiteX0" fmla="*/ 0 w 902618"/>
                <a:gd name="connsiteY0" fmla="*/ 0 h 607026"/>
                <a:gd name="connsiteX1" fmla="*/ 343474 w 902618"/>
                <a:gd name="connsiteY1" fmla="*/ 439295 h 607026"/>
                <a:gd name="connsiteX2" fmla="*/ 902618 w 902618"/>
                <a:gd name="connsiteY2" fmla="*/ 607026 h 607026"/>
              </a:gdLst>
              <a:ahLst/>
              <a:cxnLst>
                <a:cxn ang="0">
                  <a:pos x="connsiteX0" y="connsiteY0"/>
                </a:cxn>
                <a:cxn ang="0">
                  <a:pos x="connsiteX1" y="connsiteY1"/>
                </a:cxn>
                <a:cxn ang="0">
                  <a:pos x="connsiteX2" y="connsiteY2"/>
                </a:cxn>
              </a:cxnLst>
              <a:rect l="l" t="t" r="r" b="b"/>
              <a:pathLst>
                <a:path w="902618" h="607026">
                  <a:moveTo>
                    <a:pt x="0" y="0"/>
                  </a:moveTo>
                  <a:cubicBezTo>
                    <a:pt x="96519" y="169062"/>
                    <a:pt x="193038" y="338124"/>
                    <a:pt x="343474" y="439295"/>
                  </a:cubicBezTo>
                  <a:cubicBezTo>
                    <a:pt x="493910" y="540466"/>
                    <a:pt x="902618" y="607026"/>
                    <a:pt x="902618" y="607026"/>
                  </a:cubicBezTo>
                </a:path>
              </a:pathLst>
            </a:custGeom>
            <a:ln w="19050">
              <a:headEnd type="none"/>
              <a:tailEnd type="stealth"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25321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6062" y="1602464"/>
            <a:ext cx="4678880" cy="42811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66062" y="1602464"/>
            <a:ext cx="4678880" cy="4281175"/>
          </a:xfrm>
          <a:prstGeom prst="rect">
            <a:avLst/>
          </a:prstGeom>
        </p:spPr>
      </p:pic>
      <p:sp>
        <p:nvSpPr>
          <p:cNvPr id="30" name="Rectangle 29"/>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smtClean="0">
                <a:latin typeface="+mj-lt"/>
                <a:cs typeface="Myriad Pro"/>
              </a:rPr>
              <a:t>iPOP2-TRACE </a:t>
            </a:r>
            <a:r>
              <a:rPr lang="en-US" sz="2200" dirty="0">
                <a:latin typeface="+mj-lt"/>
                <a:cs typeface="Myriad Pro"/>
              </a:rPr>
              <a:t>(22,000 </a:t>
            </a:r>
            <a:r>
              <a:rPr lang="en-US" sz="2200" dirty="0" err="1">
                <a:latin typeface="+mj-lt"/>
                <a:cs typeface="Myriad Pro"/>
              </a:rPr>
              <a:t>yr</a:t>
            </a:r>
            <a:r>
              <a:rPr lang="en-US" sz="2200" dirty="0" smtClean="0">
                <a:latin typeface="+mj-lt"/>
                <a:cs typeface="Myriad Pro"/>
              </a:rPr>
              <a:t>) comparing with TRACE21</a:t>
            </a:r>
            <a:endParaRPr lang="en-US" sz="2200" dirty="0">
              <a:latin typeface="+mj-lt"/>
              <a:cs typeface="Myriad Pro"/>
            </a:endParaRPr>
          </a:p>
        </p:txBody>
      </p:sp>
      <p:sp>
        <p:nvSpPr>
          <p:cNvPr id="3" name="TextBox 2"/>
          <p:cNvSpPr txBox="1"/>
          <p:nvPr/>
        </p:nvSpPr>
        <p:spPr>
          <a:xfrm>
            <a:off x="4625132" y="1135410"/>
            <a:ext cx="3697706" cy="338554"/>
          </a:xfrm>
          <a:prstGeom prst="rect">
            <a:avLst/>
          </a:prstGeom>
          <a:noFill/>
        </p:spPr>
        <p:txBody>
          <a:bodyPr wrap="square" rtlCol="0">
            <a:spAutoFit/>
          </a:bodyPr>
          <a:lstStyle/>
          <a:p>
            <a:pPr algn="ctr"/>
            <a:r>
              <a:rPr lang="en-US" sz="1600" smtClean="0"/>
              <a:t>Model simulated AMOC </a:t>
            </a:r>
            <a:r>
              <a:rPr lang="en-US" sz="1600" dirty="0" smtClean="0"/>
              <a:t>intensity</a:t>
            </a:r>
            <a:endParaRPr lang="en-US" sz="1600" dirty="0"/>
          </a:p>
        </p:txBody>
      </p:sp>
      <p:sp>
        <p:nvSpPr>
          <p:cNvPr id="7" name="TextBox 6"/>
          <p:cNvSpPr txBox="1"/>
          <p:nvPr/>
        </p:nvSpPr>
        <p:spPr>
          <a:xfrm>
            <a:off x="94646" y="1602464"/>
            <a:ext cx="3946862" cy="3416320"/>
          </a:xfrm>
          <a:prstGeom prst="rect">
            <a:avLst/>
          </a:prstGeom>
          <a:noFill/>
        </p:spPr>
        <p:txBody>
          <a:bodyPr wrap="square" rtlCol="0">
            <a:spAutoFit/>
          </a:bodyPr>
          <a:lstStyle/>
          <a:p>
            <a:pPr marL="342900" indent="-342900">
              <a:buFont typeface="Arial"/>
              <a:buChar char="•"/>
            </a:pPr>
            <a:r>
              <a:rPr lang="en-US" altLang="zh-CN" dirty="0" smtClean="0"/>
              <a:t>TRACE21 (22 </a:t>
            </a:r>
            <a:r>
              <a:rPr lang="en-US" altLang="zh-CN" dirty="0" err="1" smtClean="0"/>
              <a:t>ka</a:t>
            </a:r>
            <a:r>
              <a:rPr lang="en-US" altLang="zh-CN" dirty="0" smtClean="0"/>
              <a:t> to present), fully coupled GCM (CCSM3) simulation forced by transient</a:t>
            </a:r>
          </a:p>
          <a:p>
            <a:pPr marL="800100" lvl="1" indent="-342900">
              <a:buFontTx/>
              <a:buChar char="-"/>
            </a:pPr>
            <a:r>
              <a:rPr lang="en-US" dirty="0" smtClean="0"/>
              <a:t>Insolation, greenhouse gases, land ice sheet, and meltwater flux</a:t>
            </a:r>
          </a:p>
          <a:p>
            <a:pPr marL="800100" lvl="1" indent="-342900">
              <a:buFontTx/>
              <a:buChar char="-"/>
            </a:pPr>
            <a:endParaRPr lang="en-US" dirty="0" smtClean="0"/>
          </a:p>
          <a:p>
            <a:pPr marL="342900" indent="-342900">
              <a:buFont typeface="Arial"/>
              <a:buChar char="•"/>
            </a:pPr>
            <a:r>
              <a:rPr lang="en-US" dirty="0" smtClean="0"/>
              <a:t>Hybrid surface boundary condition</a:t>
            </a:r>
          </a:p>
          <a:p>
            <a:pPr marL="800100" lvl="1" indent="-342900">
              <a:buFontTx/>
              <a:buChar char="-"/>
            </a:pPr>
            <a:r>
              <a:rPr lang="en-US" dirty="0" smtClean="0"/>
              <a:t>Monthly history files </a:t>
            </a:r>
          </a:p>
          <a:p>
            <a:pPr marL="800100" lvl="1" indent="-342900">
              <a:buFontTx/>
              <a:buChar char="-"/>
            </a:pPr>
            <a:r>
              <a:rPr lang="en-US" dirty="0" smtClean="0"/>
              <a:t>Heat flux + strong restoring SST</a:t>
            </a:r>
          </a:p>
          <a:p>
            <a:pPr marL="800100" lvl="1" indent="-342900">
              <a:buFontTx/>
              <a:buChar char="-"/>
            </a:pPr>
            <a:r>
              <a:rPr lang="en-US" dirty="0" smtClean="0"/>
              <a:t>Freshwater flux + weak restoring SSS</a:t>
            </a:r>
          </a:p>
        </p:txBody>
      </p:sp>
    </p:spTree>
    <p:extLst>
      <p:ext uri="{BB962C8B-B14F-4D97-AF65-F5344CB8AC3E}">
        <p14:creationId xmlns:p14="http://schemas.microsoft.com/office/powerpoint/2010/main" val="544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blinds(horizontal)">
                                      <p:cBhvr>
                                        <p:cTn id="7" dur="500"/>
                                        <p:tgtEl>
                                          <p:spTgt spid="7">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4" end="4"/>
                                            </p:txEl>
                                          </p:spTgt>
                                        </p:tgtEl>
                                        <p:attrNameLst>
                                          <p:attrName>style.visibility</p:attrName>
                                        </p:attrNameLst>
                                      </p:cBhvr>
                                      <p:to>
                                        <p:strVal val="visible"/>
                                      </p:to>
                                    </p:set>
                                    <p:animEffect transition="in" filter="blinds(horizontal)">
                                      <p:cBhvr>
                                        <p:cTn id="10" dur="500"/>
                                        <p:tgtEl>
                                          <p:spTgt spid="7">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Effect transition="in" filter="blinds(horizontal)">
                                      <p:cBhvr>
                                        <p:cTn id="13" dur="500"/>
                                        <p:tgtEl>
                                          <p:spTgt spid="7">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6" end="6"/>
                                            </p:txEl>
                                          </p:spTgt>
                                        </p:tgtEl>
                                        <p:attrNameLst>
                                          <p:attrName>style.visibility</p:attrName>
                                        </p:attrNameLst>
                                      </p:cBhvr>
                                      <p:to>
                                        <p:strVal val="visible"/>
                                      </p:to>
                                    </p:set>
                                    <p:animEffect transition="in" filter="blinds(horizontal)">
                                      <p:cBhvr>
                                        <p:cTn id="16" dur="500"/>
                                        <p:tgtEl>
                                          <p:spTgt spid="7">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95548" y="3660334"/>
            <a:ext cx="4302677" cy="830997"/>
          </a:xfrm>
          <a:prstGeom prst="rect">
            <a:avLst/>
          </a:prstGeom>
          <a:noFill/>
        </p:spPr>
        <p:txBody>
          <a:bodyPr wrap="square" rtlCol="0">
            <a:spAutoFit/>
          </a:bodyPr>
          <a:lstStyle/>
          <a:p>
            <a:pPr marL="285750" indent="-285750">
              <a:buFont typeface="Arial" charset="0"/>
              <a:buChar char="•"/>
            </a:pPr>
            <a:r>
              <a:rPr lang="en-US" sz="1600" dirty="0" smtClean="0"/>
              <a:t>During the LGM: strong AABW formation, strong abyssal overturning, basin-wide expansion of AABW.</a:t>
            </a:r>
          </a:p>
        </p:txBody>
      </p:sp>
      <p:sp>
        <p:nvSpPr>
          <p:cNvPr id="25" name="TextBox 24"/>
          <p:cNvSpPr txBox="1"/>
          <p:nvPr/>
        </p:nvSpPr>
        <p:spPr>
          <a:xfrm>
            <a:off x="695548" y="4584838"/>
            <a:ext cx="3876452" cy="83099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charset="0"/>
              <a:buChar char="•"/>
            </a:pPr>
            <a:r>
              <a:rPr lang="en-US" sz="1600" dirty="0" smtClean="0"/>
              <a:t>During </a:t>
            </a:r>
            <a:r>
              <a:rPr lang="en-US" sz="1600" dirty="0"/>
              <a:t>HS1: both NADW and AABW formation decreased, with the former decreasing much </a:t>
            </a:r>
            <a:r>
              <a:rPr lang="en-US" sz="1600" dirty="0" smtClean="0"/>
              <a:t>more. </a:t>
            </a:r>
          </a:p>
        </p:txBody>
      </p:sp>
      <p:pic>
        <p:nvPicPr>
          <p:cNvPr id="16" name="Picture 15"/>
          <p:cNvPicPr>
            <a:picLocks noChangeAspect="1"/>
          </p:cNvPicPr>
          <p:nvPr/>
        </p:nvPicPr>
        <p:blipFill>
          <a:blip r:embed="rId3"/>
          <a:stretch>
            <a:fillRect/>
          </a:stretch>
        </p:blipFill>
        <p:spPr>
          <a:xfrm>
            <a:off x="4998225" y="3244207"/>
            <a:ext cx="3213657" cy="3148583"/>
          </a:xfrm>
          <a:prstGeom prst="rect">
            <a:avLst/>
          </a:prstGeom>
        </p:spPr>
      </p:pic>
      <p:sp>
        <p:nvSpPr>
          <p:cNvPr id="21" name="Rectangle 20"/>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a:latin typeface="+mj-lt"/>
                <a:cs typeface="Myriad Pro"/>
              </a:rPr>
              <a:t>D</a:t>
            </a:r>
            <a:r>
              <a:rPr lang="en-US" sz="2200" dirty="0" smtClean="0">
                <a:latin typeface="+mj-lt"/>
                <a:cs typeface="Myriad Pro"/>
              </a:rPr>
              <a:t>eep </a:t>
            </a:r>
            <a:r>
              <a:rPr lang="en-US" sz="2200" dirty="0">
                <a:latin typeface="+mj-lt"/>
                <a:cs typeface="Myriad Pro"/>
              </a:rPr>
              <a:t>circulation </a:t>
            </a:r>
            <a:r>
              <a:rPr lang="en-US" sz="2200" dirty="0" smtClean="0">
                <a:latin typeface="+mj-lt"/>
                <a:cs typeface="Myriad Pro"/>
              </a:rPr>
              <a:t>scenario</a:t>
            </a:r>
            <a:endParaRPr lang="en-US" sz="2200" dirty="0">
              <a:latin typeface="+mj-lt"/>
              <a:cs typeface="Myriad Pro"/>
            </a:endParaRPr>
          </a:p>
        </p:txBody>
      </p:sp>
      <p:pic>
        <p:nvPicPr>
          <p:cNvPr id="5" name="Picture 4"/>
          <p:cNvPicPr>
            <a:picLocks noChangeAspect="1"/>
          </p:cNvPicPr>
          <p:nvPr/>
        </p:nvPicPr>
        <p:blipFill>
          <a:blip r:embed="rId4"/>
          <a:stretch>
            <a:fillRect/>
          </a:stretch>
        </p:blipFill>
        <p:spPr>
          <a:xfrm>
            <a:off x="571500" y="1126447"/>
            <a:ext cx="7982712" cy="1925109"/>
          </a:xfrm>
          <a:prstGeom prst="rect">
            <a:avLst/>
          </a:prstGeom>
        </p:spPr>
      </p:pic>
    </p:spTree>
    <p:extLst>
      <p:ext uri="{BB962C8B-B14F-4D97-AF65-F5344CB8AC3E}">
        <p14:creationId xmlns:p14="http://schemas.microsoft.com/office/powerpoint/2010/main" val="9972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dissolv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299" y="831091"/>
            <a:ext cx="4136157" cy="5591331"/>
          </a:xfrm>
          <a:prstGeom prst="rect">
            <a:avLst/>
          </a:prstGeom>
        </p:spPr>
      </p:pic>
      <p:pic>
        <p:nvPicPr>
          <p:cNvPr id="23" name="Picture 22" descr="latex-image-1.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02777" y="3690765"/>
            <a:ext cx="2869494" cy="244333"/>
          </a:xfrm>
          <a:prstGeom prst="rect">
            <a:avLst/>
          </a:prstGeom>
        </p:spPr>
      </p:pic>
      <p:sp>
        <p:nvSpPr>
          <p:cNvPr id="25" name="TextBox 24"/>
          <p:cNvSpPr txBox="1"/>
          <p:nvPr/>
        </p:nvSpPr>
        <p:spPr>
          <a:xfrm>
            <a:off x="4755152" y="4557513"/>
            <a:ext cx="3964744" cy="13234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charset="0"/>
              <a:buChar char="•"/>
            </a:pPr>
            <a:r>
              <a:rPr lang="en-US" sz="1600" dirty="0" smtClean="0"/>
              <a:t>The greater warming in the NA, </a:t>
            </a:r>
            <a:r>
              <a:rPr lang="en-US" sz="1600" dirty="0"/>
              <a:t>rather than changes of the water δ</a:t>
            </a:r>
            <a:r>
              <a:rPr lang="en-US" sz="1600" baseline="30000" dirty="0"/>
              <a:t>18</a:t>
            </a:r>
            <a:r>
              <a:rPr lang="en-US" sz="1600" dirty="0"/>
              <a:t>O, is the main cause of the observed lead of the </a:t>
            </a:r>
            <a:r>
              <a:rPr lang="en-US" sz="1600" dirty="0" err="1"/>
              <a:t>deglacial</a:t>
            </a:r>
            <a:r>
              <a:rPr lang="en-US" sz="1600" dirty="0"/>
              <a:t> </a:t>
            </a:r>
            <a:r>
              <a:rPr lang="en-US" sz="1600" dirty="0" smtClean="0"/>
              <a:t>NA benthic </a:t>
            </a:r>
            <a:r>
              <a:rPr lang="en-US" sz="1600" dirty="0"/>
              <a:t>δ</a:t>
            </a:r>
            <a:r>
              <a:rPr lang="en-US" sz="1600" baseline="30000" dirty="0"/>
              <a:t>18</a:t>
            </a:r>
            <a:r>
              <a:rPr lang="en-US" sz="1600" dirty="0"/>
              <a:t>O decrease over that of the </a:t>
            </a:r>
            <a:r>
              <a:rPr lang="en-US" sz="1600" dirty="0" smtClean="0"/>
              <a:t>SA. </a:t>
            </a:r>
          </a:p>
        </p:txBody>
      </p:sp>
      <p:sp>
        <p:nvSpPr>
          <p:cNvPr id="28" name="Rectangle 27"/>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a:latin typeface="+mj-lt"/>
                <a:cs typeface="Myriad Pro"/>
              </a:rPr>
              <a:t>Contribution of δ</a:t>
            </a:r>
            <a:r>
              <a:rPr lang="en-US" sz="2200" baseline="30000" dirty="0">
                <a:latin typeface="+mj-lt"/>
                <a:cs typeface="Myriad Pro"/>
              </a:rPr>
              <a:t>18</a:t>
            </a:r>
            <a:r>
              <a:rPr lang="en-US" sz="2200" dirty="0">
                <a:latin typeface="+mj-lt"/>
                <a:cs typeface="Myriad Pro"/>
              </a:rPr>
              <a:t>O</a:t>
            </a:r>
            <a:r>
              <a:rPr lang="en-US" sz="2200" baseline="-25000" dirty="0">
                <a:latin typeface="+mj-lt"/>
                <a:cs typeface="Myriad Pro"/>
              </a:rPr>
              <a:t>w</a:t>
            </a:r>
            <a:r>
              <a:rPr lang="en-US" sz="2200" dirty="0">
                <a:latin typeface="+mj-lt"/>
                <a:cs typeface="Myriad Pro"/>
              </a:rPr>
              <a:t> and temperature</a:t>
            </a: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278304" y="1490405"/>
            <a:ext cx="2795022" cy="1142238"/>
          </a:xfrm>
          <a:prstGeom prst="rect">
            <a:avLst/>
          </a:prstGeom>
        </p:spPr>
      </p:pic>
      <p:sp>
        <p:nvSpPr>
          <p:cNvPr id="24" name="TextBox 23"/>
          <p:cNvSpPr txBox="1"/>
          <p:nvPr/>
        </p:nvSpPr>
        <p:spPr>
          <a:xfrm>
            <a:off x="6246310" y="1093559"/>
            <a:ext cx="1816523" cy="430887"/>
          </a:xfrm>
          <a:prstGeom prst="rect">
            <a:avLst/>
          </a:prstGeom>
          <a:noFill/>
        </p:spPr>
        <p:txBody>
          <a:bodyPr wrap="none" rtlCol="0">
            <a:spAutoFit/>
          </a:bodyPr>
          <a:lstStyle/>
          <a:p>
            <a:pPr algn="ctr"/>
            <a:r>
              <a:rPr lang="en-US" sz="1100" dirty="0" smtClean="0"/>
              <a:t>Iberian Margin MD99-2334K</a:t>
            </a:r>
          </a:p>
          <a:p>
            <a:pPr algn="ctr"/>
            <a:r>
              <a:rPr lang="en-US" sz="1100" dirty="0" smtClean="0"/>
              <a:t>(37.8°N, 3146 m)</a:t>
            </a:r>
            <a:endParaRPr lang="en-US" sz="1100" dirty="0"/>
          </a:p>
        </p:txBody>
      </p:sp>
      <p:sp>
        <p:nvSpPr>
          <p:cNvPr id="26" name="TextBox 25"/>
          <p:cNvSpPr txBox="1"/>
          <p:nvPr/>
        </p:nvSpPr>
        <p:spPr>
          <a:xfrm>
            <a:off x="5278304" y="2705608"/>
            <a:ext cx="2077044" cy="430887"/>
          </a:xfrm>
          <a:prstGeom prst="rect">
            <a:avLst/>
          </a:prstGeom>
          <a:noFill/>
        </p:spPr>
        <p:txBody>
          <a:bodyPr wrap="square" rtlCol="0">
            <a:spAutoFit/>
          </a:bodyPr>
          <a:lstStyle/>
          <a:p>
            <a:pPr algn="ctr"/>
            <a:r>
              <a:rPr lang="en-US" sz="1100" dirty="0" smtClean="0"/>
              <a:t>Southern Ocean MD07-3076Q</a:t>
            </a:r>
          </a:p>
          <a:p>
            <a:pPr algn="ctr"/>
            <a:r>
              <a:rPr lang="en-US" sz="1100" dirty="0" smtClean="0"/>
              <a:t>(44.2°S, 3770 m)</a:t>
            </a:r>
            <a:endParaRPr lang="en-US" sz="1100" dirty="0"/>
          </a:p>
        </p:txBody>
      </p:sp>
      <p:cxnSp>
        <p:nvCxnSpPr>
          <p:cNvPr id="27" name="Straight Arrow Connector 26"/>
          <p:cNvCxnSpPr/>
          <p:nvPr/>
        </p:nvCxnSpPr>
        <p:spPr>
          <a:xfrm flipV="1">
            <a:off x="4023360" y="2119746"/>
            <a:ext cx="3399905" cy="761824"/>
          </a:xfrm>
          <a:prstGeom prst="straightConnector1">
            <a:avLst/>
          </a:prstGeom>
          <a:ln w="12700">
            <a:solidFill>
              <a:srgbClr val="00740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3770853" y="2211185"/>
            <a:ext cx="1989867" cy="670385"/>
          </a:xfrm>
          <a:prstGeom prst="straightConnector1">
            <a:avLst/>
          </a:prstGeom>
          <a:ln w="12700">
            <a:solidFill>
              <a:srgbClr val="D32A95"/>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62266" y="1295355"/>
            <a:ext cx="293670" cy="307777"/>
          </a:xfrm>
          <a:prstGeom prst="rect">
            <a:avLst/>
          </a:prstGeom>
          <a:noFill/>
        </p:spPr>
        <p:txBody>
          <a:bodyPr wrap="none" rtlCol="0">
            <a:spAutoFit/>
          </a:bodyPr>
          <a:lstStyle/>
          <a:p>
            <a:r>
              <a:rPr lang="en-US" sz="1400" b="1" smtClean="0"/>
              <a:t>A</a:t>
            </a:r>
            <a:endParaRPr lang="en-US" sz="1400" b="1"/>
          </a:p>
        </p:txBody>
      </p:sp>
      <p:sp>
        <p:nvSpPr>
          <p:cNvPr id="13" name="TextBox 12"/>
          <p:cNvSpPr txBox="1"/>
          <p:nvPr/>
        </p:nvSpPr>
        <p:spPr>
          <a:xfrm>
            <a:off x="962266" y="2632643"/>
            <a:ext cx="285656" cy="307777"/>
          </a:xfrm>
          <a:prstGeom prst="rect">
            <a:avLst/>
          </a:prstGeom>
          <a:noFill/>
        </p:spPr>
        <p:txBody>
          <a:bodyPr wrap="none" rtlCol="0">
            <a:spAutoFit/>
          </a:bodyPr>
          <a:lstStyle/>
          <a:p>
            <a:r>
              <a:rPr lang="en-US" sz="1400" b="1" dirty="0" smtClean="0"/>
              <a:t>B</a:t>
            </a:r>
            <a:endParaRPr lang="en-US" sz="1400" b="1" dirty="0"/>
          </a:p>
        </p:txBody>
      </p:sp>
      <p:sp>
        <p:nvSpPr>
          <p:cNvPr id="14" name="TextBox 13"/>
          <p:cNvSpPr txBox="1"/>
          <p:nvPr/>
        </p:nvSpPr>
        <p:spPr>
          <a:xfrm>
            <a:off x="962266" y="3812931"/>
            <a:ext cx="279244" cy="307777"/>
          </a:xfrm>
          <a:prstGeom prst="rect">
            <a:avLst/>
          </a:prstGeom>
          <a:noFill/>
        </p:spPr>
        <p:txBody>
          <a:bodyPr wrap="none" rtlCol="0">
            <a:spAutoFit/>
          </a:bodyPr>
          <a:lstStyle/>
          <a:p>
            <a:r>
              <a:rPr lang="en-US" sz="1400" b="1" dirty="0" smtClean="0"/>
              <a:t>C</a:t>
            </a:r>
            <a:endParaRPr lang="en-US" sz="1400" b="1" dirty="0"/>
          </a:p>
        </p:txBody>
      </p:sp>
      <p:sp>
        <p:nvSpPr>
          <p:cNvPr id="16" name="TextBox 15"/>
          <p:cNvSpPr txBox="1"/>
          <p:nvPr/>
        </p:nvSpPr>
        <p:spPr>
          <a:xfrm>
            <a:off x="962266" y="4941335"/>
            <a:ext cx="298480" cy="307777"/>
          </a:xfrm>
          <a:prstGeom prst="rect">
            <a:avLst/>
          </a:prstGeom>
          <a:noFill/>
        </p:spPr>
        <p:txBody>
          <a:bodyPr wrap="none" rtlCol="0">
            <a:spAutoFit/>
          </a:bodyPr>
          <a:lstStyle/>
          <a:p>
            <a:r>
              <a:rPr lang="en-US" sz="1400" b="1" smtClean="0"/>
              <a:t>D</a:t>
            </a:r>
            <a:endParaRPr lang="en-US" sz="1400" b="1"/>
          </a:p>
        </p:txBody>
      </p:sp>
    </p:spTree>
    <p:extLst>
      <p:ext uri="{BB962C8B-B14F-4D97-AF65-F5344CB8AC3E}">
        <p14:creationId xmlns:p14="http://schemas.microsoft.com/office/powerpoint/2010/main" val="77344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a:latin typeface="+mj-lt"/>
                <a:cs typeface="Myriad Pro"/>
              </a:rPr>
              <a:t>Atlantic zonal mean δ</a:t>
            </a:r>
            <a:r>
              <a:rPr lang="en-US" sz="2200" baseline="30000" dirty="0">
                <a:latin typeface="+mj-lt"/>
                <a:cs typeface="Myriad Pro"/>
              </a:rPr>
              <a:t>18</a:t>
            </a:r>
            <a:r>
              <a:rPr lang="en-US" sz="2200" dirty="0">
                <a:latin typeface="+mj-lt"/>
                <a:cs typeface="Myriad Pro"/>
              </a:rPr>
              <a:t>O</a:t>
            </a:r>
            <a:r>
              <a:rPr lang="en-US" sz="2200" baseline="-25000" dirty="0">
                <a:latin typeface="+mj-lt"/>
                <a:cs typeface="Myriad Pro"/>
              </a:rPr>
              <a:t>w</a:t>
            </a:r>
            <a:r>
              <a:rPr lang="en-US" sz="2200" dirty="0">
                <a:latin typeface="+mj-lt"/>
                <a:cs typeface="Myriad Pro"/>
              </a:rPr>
              <a:t> and temperature</a:t>
            </a:r>
          </a:p>
        </p:txBody>
      </p:sp>
      <p:sp>
        <p:nvSpPr>
          <p:cNvPr id="5" name="TextBox 4"/>
          <p:cNvSpPr txBox="1"/>
          <p:nvPr/>
        </p:nvSpPr>
        <p:spPr>
          <a:xfrm>
            <a:off x="4164850" y="1141819"/>
            <a:ext cx="4820123" cy="1908215"/>
          </a:xfrm>
          <a:prstGeom prst="rect">
            <a:avLst/>
          </a:prstGeom>
          <a:noFill/>
        </p:spPr>
        <p:txBody>
          <a:bodyPr wrap="square" rtlCol="0">
            <a:spAutoFit/>
          </a:bodyPr>
          <a:lstStyle/>
          <a:p>
            <a:r>
              <a:rPr lang="en-US" altLang="zh-CN" b="1" dirty="0" smtClean="0">
                <a:solidFill>
                  <a:srgbClr val="00868B"/>
                </a:solidFill>
              </a:rPr>
              <a:t>What we learn from the model </a:t>
            </a:r>
            <a:r>
              <a:rPr lang="en-US" b="1" dirty="0">
                <a:solidFill>
                  <a:srgbClr val="00868B"/>
                </a:solidFill>
              </a:rPr>
              <a:t>δ</a:t>
            </a:r>
            <a:r>
              <a:rPr lang="en-US" b="1" baseline="30000" dirty="0">
                <a:solidFill>
                  <a:srgbClr val="00868B"/>
                </a:solidFill>
              </a:rPr>
              <a:t>18</a:t>
            </a:r>
            <a:r>
              <a:rPr lang="en-US" b="1" dirty="0">
                <a:solidFill>
                  <a:srgbClr val="00868B"/>
                </a:solidFill>
              </a:rPr>
              <a:t>O</a:t>
            </a:r>
            <a:r>
              <a:rPr lang="en-US" b="1" baseline="-25000" dirty="0">
                <a:solidFill>
                  <a:srgbClr val="00868B"/>
                </a:solidFill>
              </a:rPr>
              <a:t>w</a:t>
            </a:r>
            <a:r>
              <a:rPr lang="en-US" altLang="zh-CN" b="1" dirty="0" smtClean="0">
                <a:solidFill>
                  <a:srgbClr val="00868B"/>
                </a:solidFill>
              </a:rPr>
              <a:t> </a:t>
            </a:r>
          </a:p>
          <a:p>
            <a:pPr marL="342900" indent="-342900">
              <a:spcBef>
                <a:spcPts val="600"/>
              </a:spcBef>
              <a:buFont typeface="+mj-lt"/>
              <a:buAutoNum type="arabicPeriod"/>
            </a:pPr>
            <a:r>
              <a:rPr lang="en-US" sz="1600" dirty="0"/>
              <a:t>T</a:t>
            </a:r>
            <a:r>
              <a:rPr lang="en-US" sz="1600" dirty="0" smtClean="0"/>
              <a:t>rapped in the upper NA and within </a:t>
            </a:r>
            <a:r>
              <a:rPr lang="en-US" sz="1600" dirty="0"/>
              <a:t>the Nordic Seas </a:t>
            </a:r>
            <a:endParaRPr lang="en-US" sz="1600" dirty="0" smtClean="0"/>
          </a:p>
          <a:p>
            <a:pPr marL="742950" lvl="1" indent="-285750">
              <a:spcBef>
                <a:spcPts val="600"/>
              </a:spcBef>
              <a:buFont typeface="Wingdings" charset="2"/>
              <a:buChar char="ß"/>
            </a:pPr>
            <a:r>
              <a:rPr lang="en-US" sz="1600" dirty="0" smtClean="0"/>
              <a:t>collapsed </a:t>
            </a:r>
            <a:r>
              <a:rPr lang="en-US" sz="1600" dirty="0"/>
              <a:t>deep-water formation and the associated Nordic Sea </a:t>
            </a:r>
            <a:r>
              <a:rPr lang="en-US" sz="1600" dirty="0" smtClean="0"/>
              <a:t>overflows.</a:t>
            </a:r>
          </a:p>
          <a:p>
            <a:pPr marL="342900" indent="-342900">
              <a:spcBef>
                <a:spcPts val="600"/>
              </a:spcBef>
              <a:buFont typeface="+mj-lt"/>
              <a:buAutoNum type="arabicPeriod"/>
            </a:pPr>
            <a:r>
              <a:rPr lang="en-US" sz="1600" dirty="0"/>
              <a:t>Bottom occupied by AABW, limited penetration</a:t>
            </a:r>
            <a:r>
              <a:rPr lang="en-US" sz="1600" dirty="0" smtClean="0"/>
              <a:t>. </a:t>
            </a:r>
          </a:p>
          <a:p>
            <a:pPr lvl="1">
              <a:spcBef>
                <a:spcPts val="600"/>
              </a:spcBef>
            </a:pPr>
            <a:r>
              <a:rPr lang="en-US" sz="1600" dirty="0" smtClean="0">
                <a:sym typeface="Wingdings"/>
              </a:rPr>
              <a:t> </a:t>
            </a:r>
            <a:r>
              <a:rPr lang="en-US" sz="1600" dirty="0" smtClean="0"/>
              <a:t>mild </a:t>
            </a:r>
            <a:r>
              <a:rPr lang="en-US" sz="1600" dirty="0"/>
              <a:t>depletion in the whole deep Atlantic.</a:t>
            </a:r>
            <a:r>
              <a:rPr lang="en-US" sz="1600" dirty="0" smtClean="0"/>
              <a:t> </a:t>
            </a:r>
            <a:endParaRPr lang="en-US" sz="1600" dirty="0"/>
          </a:p>
        </p:txBody>
      </p:sp>
      <p:sp>
        <p:nvSpPr>
          <p:cNvPr id="6" name="TextBox 5"/>
          <p:cNvSpPr txBox="1"/>
          <p:nvPr/>
        </p:nvSpPr>
        <p:spPr>
          <a:xfrm>
            <a:off x="4164851" y="3930356"/>
            <a:ext cx="4716370" cy="1908215"/>
          </a:xfrm>
          <a:prstGeom prst="rect">
            <a:avLst/>
          </a:prstGeom>
          <a:noFill/>
        </p:spPr>
        <p:txBody>
          <a:bodyPr wrap="square" rtlCol="0">
            <a:spAutoFit/>
          </a:bodyPr>
          <a:lstStyle/>
          <a:p>
            <a:r>
              <a:rPr lang="en-US" altLang="zh-CN" b="1" dirty="0" smtClean="0">
                <a:solidFill>
                  <a:srgbClr val="00868B"/>
                </a:solidFill>
              </a:rPr>
              <a:t>What we learn from the model </a:t>
            </a:r>
            <a:r>
              <a:rPr lang="en-US" b="1" dirty="0" smtClean="0">
                <a:solidFill>
                  <a:srgbClr val="00868B"/>
                </a:solidFill>
              </a:rPr>
              <a:t>temperature</a:t>
            </a:r>
          </a:p>
          <a:p>
            <a:pPr marL="342900" indent="-342900">
              <a:spcBef>
                <a:spcPts val="600"/>
              </a:spcBef>
              <a:buFont typeface="+mj-lt"/>
              <a:buAutoNum type="arabicPeriod"/>
            </a:pPr>
            <a:r>
              <a:rPr lang="en-US" sz="1600" dirty="0" smtClean="0"/>
              <a:t>NH cooling and SH warming: bipolar seesaw</a:t>
            </a:r>
          </a:p>
          <a:p>
            <a:pPr marL="342900" indent="-342900">
              <a:spcBef>
                <a:spcPts val="600"/>
              </a:spcBef>
              <a:buFont typeface="+mj-lt"/>
              <a:buAutoNum type="arabicPeriod"/>
            </a:pPr>
            <a:r>
              <a:rPr lang="en-US" sz="1600" dirty="0" smtClean="0"/>
              <a:t>NH subsurface warming centers at 1500 m, 1000 m deeper than that of the SH.</a:t>
            </a:r>
          </a:p>
          <a:p>
            <a:pPr marL="342900" indent="-342900">
              <a:spcBef>
                <a:spcPts val="600"/>
              </a:spcBef>
              <a:buFont typeface="+mj-lt"/>
              <a:buAutoNum type="arabicPeriod"/>
            </a:pPr>
            <a:r>
              <a:rPr lang="en-US" sz="1600" dirty="0" smtClean="0"/>
              <a:t>Tilted warming.</a:t>
            </a:r>
          </a:p>
          <a:p>
            <a:pPr marL="342900" indent="-342900">
              <a:spcBef>
                <a:spcPts val="600"/>
              </a:spcBef>
              <a:buFont typeface="+mj-lt"/>
              <a:buAutoNum type="arabicPeriod"/>
            </a:pPr>
            <a:r>
              <a:rPr lang="en-US" sz="1600" dirty="0" smtClean="0"/>
              <a:t>Why asymmetric deep warming?</a:t>
            </a:r>
            <a:endParaRPr lang="en-US" sz="1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2513"/>
          <a:stretch/>
        </p:blipFill>
        <p:spPr>
          <a:xfrm>
            <a:off x="421303" y="1023583"/>
            <a:ext cx="3445730" cy="4952795"/>
          </a:xfrm>
          <a:prstGeom prst="rect">
            <a:avLst/>
          </a:prstGeom>
        </p:spPr>
      </p:pic>
    </p:spTree>
    <p:extLst>
      <p:ext uri="{BB962C8B-B14F-4D97-AF65-F5344CB8AC3E}">
        <p14:creationId xmlns:p14="http://schemas.microsoft.com/office/powerpoint/2010/main" val="450288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93" y="1354156"/>
            <a:ext cx="5552903" cy="3345624"/>
          </a:xfrm>
          <a:prstGeom prst="rect">
            <a:avLst/>
          </a:prstGeom>
        </p:spPr>
      </p:pic>
      <p:sp>
        <p:nvSpPr>
          <p:cNvPr id="48" name="Rectangle 47"/>
          <p:cNvSpPr/>
          <p:nvPr/>
        </p:nvSpPr>
        <p:spPr>
          <a:xfrm>
            <a:off x="0" y="0"/>
            <a:ext cx="313299"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571500" y="0"/>
            <a:ext cx="8572501" cy="568036"/>
          </a:xfrm>
          <a:prstGeom prst="rect">
            <a:avLst/>
          </a:prstGeom>
          <a:solidFill>
            <a:srgbClr val="008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11175"/>
            <a:r>
              <a:rPr lang="en-US" sz="2200" dirty="0" smtClean="0">
                <a:latin typeface="+mj-lt"/>
                <a:cs typeface="Myriad Pro"/>
              </a:rPr>
              <a:t>Q: Why N-warming, no S-warming?</a:t>
            </a:r>
            <a:endParaRPr lang="en-US" sz="2200" dirty="0">
              <a:latin typeface="+mj-lt"/>
              <a:cs typeface="Myriad Pro"/>
            </a:endParaRPr>
          </a:p>
        </p:txBody>
      </p:sp>
      <p:pic>
        <p:nvPicPr>
          <p:cNvPr id="27" name="Picture 26"/>
          <p:cNvPicPr>
            <a:picLocks noChangeAspect="1"/>
          </p:cNvPicPr>
          <p:nvPr/>
        </p:nvPicPr>
        <p:blipFill>
          <a:blip r:embed="rId4"/>
          <a:stretch>
            <a:fillRect/>
          </a:stretch>
        </p:blipFill>
        <p:spPr>
          <a:xfrm>
            <a:off x="5335067" y="3981428"/>
            <a:ext cx="2939178" cy="2535290"/>
          </a:xfrm>
          <a:prstGeom prst="rect">
            <a:avLst/>
          </a:prstGeom>
        </p:spPr>
      </p:pic>
      <p:sp>
        <p:nvSpPr>
          <p:cNvPr id="30" name="TextBox 29"/>
          <p:cNvSpPr txBox="1"/>
          <p:nvPr/>
        </p:nvSpPr>
        <p:spPr>
          <a:xfrm>
            <a:off x="1322876" y="1022304"/>
            <a:ext cx="3735644" cy="307777"/>
          </a:xfrm>
          <a:prstGeom prst="rect">
            <a:avLst/>
          </a:prstGeom>
          <a:noFill/>
        </p:spPr>
        <p:txBody>
          <a:bodyPr wrap="square" rtlCol="0">
            <a:spAutoFit/>
          </a:bodyPr>
          <a:lstStyle/>
          <a:p>
            <a:pPr algn="ctr"/>
            <a:r>
              <a:rPr lang="en-US" sz="1400" smtClean="0"/>
              <a:t>Winter (DJF) maximum </a:t>
            </a:r>
            <a:r>
              <a:rPr lang="en-US" sz="1400" dirty="0" smtClean="0"/>
              <a:t>mixed layer depth</a:t>
            </a:r>
            <a:endParaRPr lang="en-US" sz="1400" dirty="0"/>
          </a:p>
        </p:txBody>
      </p:sp>
      <p:cxnSp>
        <p:nvCxnSpPr>
          <p:cNvPr id="33" name="Straight Arrow Connector 32"/>
          <p:cNvCxnSpPr/>
          <p:nvPr/>
        </p:nvCxnSpPr>
        <p:spPr>
          <a:xfrm flipV="1">
            <a:off x="2487853" y="3839846"/>
            <a:ext cx="0" cy="4928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596914" y="4195397"/>
            <a:ext cx="0" cy="2746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p:nvPicPr>
        <p:blipFill rotWithShape="1">
          <a:blip r:embed="rId5">
            <a:extLst>
              <a:ext uri="{28A0092B-C50C-407E-A947-70E740481C1C}">
                <a14:useLocalDpi xmlns:a14="http://schemas.microsoft.com/office/drawing/2010/main" val="0"/>
              </a:ext>
            </a:extLst>
          </a:blip>
          <a:srcRect l="50541" r="24526" b="51395"/>
          <a:stretch/>
        </p:blipFill>
        <p:spPr>
          <a:xfrm>
            <a:off x="6100225" y="1354156"/>
            <a:ext cx="2174020" cy="1982699"/>
          </a:xfrm>
          <a:prstGeom prst="rect">
            <a:avLst/>
          </a:prstGeom>
        </p:spPr>
      </p:pic>
      <p:cxnSp>
        <p:nvCxnSpPr>
          <p:cNvPr id="57" name="Straight Arrow Connector 56"/>
          <p:cNvCxnSpPr/>
          <p:nvPr/>
        </p:nvCxnSpPr>
        <p:spPr>
          <a:xfrm flipH="1" flipV="1">
            <a:off x="7113235" y="3142530"/>
            <a:ext cx="461" cy="4488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7564891" y="3142530"/>
            <a:ext cx="0" cy="44888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a:off x="1212285" y="4699780"/>
            <a:ext cx="3718153" cy="1907939"/>
            <a:chOff x="1212285" y="4699780"/>
            <a:chExt cx="3718153" cy="1907939"/>
          </a:xfrm>
        </p:grpSpPr>
        <p:sp>
          <p:nvSpPr>
            <p:cNvPr id="4" name="Down Arrow 3"/>
            <p:cNvSpPr/>
            <p:nvPr/>
          </p:nvSpPr>
          <p:spPr>
            <a:xfrm>
              <a:off x="1669889" y="5274510"/>
              <a:ext cx="223365" cy="133320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p:cNvSpPr/>
            <p:nvPr/>
          </p:nvSpPr>
          <p:spPr>
            <a:xfrm rot="10800000">
              <a:off x="1975852" y="5274509"/>
              <a:ext cx="223365" cy="133320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 name="Straight Connector 5"/>
            <p:cNvCxnSpPr/>
            <p:nvPr/>
          </p:nvCxnSpPr>
          <p:spPr>
            <a:xfrm>
              <a:off x="1212285" y="5274509"/>
              <a:ext cx="2607491" cy="0"/>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3862475" y="5136009"/>
              <a:ext cx="1067963" cy="276999"/>
            </a:xfrm>
            <a:prstGeom prst="rect">
              <a:avLst/>
            </a:prstGeom>
            <a:noFill/>
          </p:spPr>
          <p:txBody>
            <a:bodyPr wrap="square" rtlCol="0">
              <a:spAutoFit/>
            </a:bodyPr>
            <a:lstStyle/>
            <a:p>
              <a:r>
                <a:rPr lang="en-US" sz="1200" smtClean="0"/>
                <a:t>Sea surface</a:t>
              </a:r>
              <a:endParaRPr lang="en-US" sz="1200"/>
            </a:p>
          </p:txBody>
        </p:sp>
        <p:cxnSp>
          <p:nvCxnSpPr>
            <p:cNvPr id="12" name="Straight Arrow Connector 11"/>
            <p:cNvCxnSpPr/>
            <p:nvPr/>
          </p:nvCxnSpPr>
          <p:spPr>
            <a:xfrm flipV="1">
              <a:off x="1767612" y="4911542"/>
              <a:ext cx="0" cy="286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V="1">
              <a:off x="1952877" y="4911542"/>
              <a:ext cx="0" cy="286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flipV="1">
              <a:off x="2156464" y="4911542"/>
              <a:ext cx="0" cy="286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28710" y="4699780"/>
              <a:ext cx="1074944" cy="600164"/>
            </a:xfrm>
            <a:prstGeom prst="rect">
              <a:avLst/>
            </a:prstGeom>
            <a:noFill/>
          </p:spPr>
          <p:txBody>
            <a:bodyPr wrap="square" rtlCol="0">
              <a:spAutoFit/>
            </a:bodyPr>
            <a:lstStyle/>
            <a:p>
              <a:r>
                <a:rPr lang="en-US" sz="1100" smtClean="0"/>
                <a:t>Strong atmospheric cooling</a:t>
              </a:r>
              <a:endParaRPr lang="en-US" sz="1100"/>
            </a:p>
          </p:txBody>
        </p:sp>
        <p:sp>
          <p:nvSpPr>
            <p:cNvPr id="14" name="TextBox 13"/>
            <p:cNvSpPr txBox="1"/>
            <p:nvPr/>
          </p:nvSpPr>
          <p:spPr>
            <a:xfrm rot="16200000">
              <a:off x="851802" y="5746238"/>
              <a:ext cx="1374020" cy="276999"/>
            </a:xfrm>
            <a:prstGeom prst="rect">
              <a:avLst/>
            </a:prstGeom>
            <a:noFill/>
          </p:spPr>
          <p:txBody>
            <a:bodyPr wrap="square" rtlCol="0">
              <a:spAutoFit/>
            </a:bodyPr>
            <a:lstStyle/>
            <a:p>
              <a:r>
                <a:rPr lang="en-US" sz="1200" smtClean="0"/>
                <a:t>Deep convection</a:t>
              </a:r>
              <a:endParaRPr lang="en-US" sz="1200"/>
            </a:p>
          </p:txBody>
        </p:sp>
      </p:grpSp>
      <p:grpSp>
        <p:nvGrpSpPr>
          <p:cNvPr id="22" name="Group 21"/>
          <p:cNvGrpSpPr/>
          <p:nvPr/>
        </p:nvGrpSpPr>
        <p:grpSpPr>
          <a:xfrm>
            <a:off x="2786716" y="5281956"/>
            <a:ext cx="1109845" cy="1365505"/>
            <a:chOff x="1731080" y="5256521"/>
            <a:chExt cx="1109845" cy="1365505"/>
          </a:xfrm>
        </p:grpSpPr>
        <p:sp>
          <p:nvSpPr>
            <p:cNvPr id="61" name="Down Arrow 60"/>
            <p:cNvSpPr/>
            <p:nvPr/>
          </p:nvSpPr>
          <p:spPr>
            <a:xfrm>
              <a:off x="1971548" y="5256524"/>
              <a:ext cx="223365" cy="7834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Down Arrow 61"/>
            <p:cNvSpPr/>
            <p:nvPr/>
          </p:nvSpPr>
          <p:spPr>
            <a:xfrm rot="10800000">
              <a:off x="2277509" y="5256521"/>
              <a:ext cx="223365" cy="7834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6" name="Straight Connector 15"/>
            <p:cNvCxnSpPr/>
            <p:nvPr/>
          </p:nvCxnSpPr>
          <p:spPr>
            <a:xfrm>
              <a:off x="1731080" y="6072731"/>
              <a:ext cx="1109845" cy="0"/>
            </a:xfrm>
            <a:prstGeom prst="line">
              <a:avLst/>
            </a:prstGeom>
            <a:ln>
              <a:prstDash val="dash"/>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1902375" y="6105494"/>
              <a:ext cx="691284" cy="516532"/>
              <a:chOff x="1902375" y="6105494"/>
              <a:chExt cx="691284" cy="516532"/>
            </a:xfrm>
          </p:grpSpPr>
          <p:sp>
            <p:nvSpPr>
              <p:cNvPr id="18" name="Oval 17"/>
              <p:cNvSpPr/>
              <p:nvPr/>
            </p:nvSpPr>
            <p:spPr>
              <a:xfrm>
                <a:off x="1921523" y="6105494"/>
                <a:ext cx="652989" cy="51653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dirty="0"/>
              </a:p>
            </p:txBody>
          </p:sp>
          <p:sp>
            <p:nvSpPr>
              <p:cNvPr id="19" name="TextBox 18"/>
              <p:cNvSpPr txBox="1"/>
              <p:nvPr/>
            </p:nvSpPr>
            <p:spPr>
              <a:xfrm>
                <a:off x="1902375" y="6209871"/>
                <a:ext cx="691284" cy="307777"/>
              </a:xfrm>
              <a:prstGeom prst="rect">
                <a:avLst/>
              </a:prstGeom>
              <a:noFill/>
            </p:spPr>
            <p:txBody>
              <a:bodyPr wrap="square" rtlCol="0">
                <a:spAutoFit/>
              </a:bodyPr>
              <a:lstStyle/>
              <a:p>
                <a:pPr algn="ctr"/>
                <a:r>
                  <a:rPr lang="en-US" sz="1400" smtClean="0"/>
                  <a:t>Warm</a:t>
                </a:r>
                <a:endParaRPr lang="en-US" sz="1400"/>
              </a:p>
            </p:txBody>
          </p:sp>
        </p:grpSp>
      </p:grpSp>
    </p:spTree>
    <p:extLst>
      <p:ext uri="{BB962C8B-B14F-4D97-AF65-F5344CB8AC3E}">
        <p14:creationId xmlns:p14="http://schemas.microsoft.com/office/powerpoint/2010/main" val="166533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3974</TotalTime>
  <Words>866</Words>
  <Application>Microsoft Macintosh PowerPoint</Application>
  <PresentationFormat>On-screen Show (4:3)</PresentationFormat>
  <Paragraphs>108</Paragraphs>
  <Slides>10</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Calibri Light</vt:lpstr>
      <vt:lpstr>Myriad Pro</vt:lpstr>
      <vt:lpstr>Wingdings</vt:lpstr>
      <vt:lpstr>宋体</vt:lpstr>
      <vt:lpstr>Office Theme</vt:lpstr>
      <vt:lpstr>2_Office Theme</vt:lpstr>
      <vt:lpstr>3_Office Theme</vt:lpstr>
      <vt:lpstr>Asynchronous warming and δ18O evolution of deep Atlantic water masses during the last deglaciation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Jiaxu Zhang</dc:creator>
  <cp:lastModifiedBy>Jiaxu Zhang</cp:lastModifiedBy>
  <cp:revision>363</cp:revision>
  <dcterms:created xsi:type="dcterms:W3CDTF">2016-10-02T23:55:21Z</dcterms:created>
  <dcterms:modified xsi:type="dcterms:W3CDTF">2017-11-29T22:26:01Z</dcterms:modified>
</cp:coreProperties>
</file>