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6"/>
    <p:restoredTop sz="93069"/>
  </p:normalViewPr>
  <p:slideViewPr>
    <p:cSldViewPr snapToGrid="0" snapToObjects="1">
      <p:cViewPr varScale="1">
        <p:scale>
          <a:sx n="97" d="100"/>
          <a:sy n="97" d="100"/>
        </p:scale>
        <p:origin x="1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C8051-C5E0-8245-84F2-0F255C6B61C3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234D-FF55-BC41-AC97-FD5DAD48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234D-FF55-BC41-AC97-FD5DAD48B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6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clean code base can help us</a:t>
            </a:r>
            <a:r>
              <a:rPr lang="en-US" baseline="0" dirty="0" smtClean="0"/>
              <a:t> in a long run, this is easy to maintain and more accessible to other </a:t>
            </a:r>
            <a:r>
              <a:rPr lang="en-US" baseline="0" dirty="0" err="1" smtClean="0"/>
              <a:t>scienist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chris</a:t>
            </a:r>
            <a:r>
              <a:rPr lang="en-US" baseline="0" dirty="0" smtClean="0"/>
              <a:t> to join as developers to contribute this program.</a:t>
            </a:r>
            <a:endParaRPr lang="en-US" dirty="0" smtClean="0"/>
          </a:p>
          <a:p>
            <a:r>
              <a:rPr lang="en-US" dirty="0" smtClean="0"/>
              <a:t>200 lines of code</a:t>
            </a:r>
            <a:r>
              <a:rPr lang="en-US" baseline="0" dirty="0" smtClean="0"/>
              <a:t> for each individual driver</a:t>
            </a:r>
            <a:endParaRPr lang="en-US" dirty="0" smtClean="0"/>
          </a:p>
          <a:p>
            <a:r>
              <a:rPr lang="en-US" dirty="0" smtClean="0"/>
              <a:t>Calculation </a:t>
            </a:r>
            <a:r>
              <a:rPr lang="en-US" dirty="0" smtClean="0"/>
              <a:t>and plotting are cleanly decoupled.</a:t>
            </a:r>
          </a:p>
          <a:p>
            <a:r>
              <a:rPr lang="en-US" dirty="0" smtClean="0"/>
              <a:t>Add</a:t>
            </a:r>
            <a:r>
              <a:rPr lang="en-US" baseline="0" dirty="0" smtClean="0"/>
              <a:t> plotting scripts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838F2-C414-8549-8741-701A64C51D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2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shaheen/acme_diags/blob/master/docs/install-config-run.ipynb" TargetMode="External"/><Relationship Id="rId4" Type="http://schemas.openxmlformats.org/officeDocument/2006/relationships/hyperlink" Target="https://github.com/zshaheen/acme_diags/blob/master/docs/available-parameters.ipynb" TargetMode="External"/><Relationship Id="rId5" Type="http://schemas.openxmlformats.org/officeDocument/2006/relationships/hyperlink" Target="https://github.com/zshaheen/acme_diags/blob/master/docs/add-new-diagnostics.ipynb" TargetMode="External"/><Relationship Id="rId6" Type="http://schemas.openxmlformats.org/officeDocument/2006/relationships/hyperlink" Target="https://github.com/zshaheen/acme_diags/blob/master/acme_diags/derivations/acme.py" TargetMode="External"/><Relationship Id="rId7" Type="http://schemas.openxmlformats.org/officeDocument/2006/relationships/hyperlink" Target="https://github.com/UV-CDAT/cdp/blob/master/jupyter/using-the-cdp-viewer.ipynb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zshaheen/acme_diags/blob/master/docs/quick-guide-aims4.ipyn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0634" y="1709531"/>
            <a:ext cx="8464826" cy="1537252"/>
          </a:xfrm>
        </p:spPr>
        <p:txBody>
          <a:bodyPr/>
          <a:lstStyle/>
          <a:p>
            <a:r>
              <a:rPr lang="en-US" dirty="0" smtClean="0"/>
              <a:t>The New ACME Diagnostics Package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4309045"/>
            <a:ext cx="8905460" cy="1752600"/>
          </a:xfrm>
        </p:spPr>
        <p:txBody>
          <a:bodyPr/>
          <a:lstStyle/>
          <a:p>
            <a:pPr algn="ctr"/>
            <a:r>
              <a:rPr lang="en-US" dirty="0" smtClean="0"/>
              <a:t>Team: Chengzhu Zhang, </a:t>
            </a:r>
            <a:r>
              <a:rPr lang="en-US" dirty="0" err="1"/>
              <a:t>Zeshawn</a:t>
            </a:r>
            <a:r>
              <a:rPr lang="en-US" dirty="0"/>
              <a:t> </a:t>
            </a:r>
            <a:r>
              <a:rPr lang="en-US" dirty="0" err="1"/>
              <a:t>Shaheen</a:t>
            </a:r>
            <a:r>
              <a:rPr lang="en-US" dirty="0"/>
              <a:t>, Chris </a:t>
            </a:r>
            <a:r>
              <a:rPr lang="en-US" dirty="0" err="1" smtClean="0"/>
              <a:t>Golaz</a:t>
            </a:r>
            <a:r>
              <a:rPr lang="en-US" dirty="0" smtClean="0"/>
              <a:t>, Jerry Potter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Thanks to: Charles </a:t>
            </a:r>
            <a:r>
              <a:rPr lang="en-US" dirty="0" err="1" smtClean="0"/>
              <a:t>Doutriaux</a:t>
            </a:r>
            <a:r>
              <a:rPr lang="en-US" dirty="0" smtClean="0"/>
              <a:t>, </a:t>
            </a:r>
            <a:r>
              <a:rPr lang="en-US" dirty="0"/>
              <a:t>Jim </a:t>
            </a:r>
            <a:r>
              <a:rPr lang="en-US" dirty="0" err="1" smtClean="0"/>
              <a:t>McEnerney</a:t>
            </a:r>
            <a:r>
              <a:rPr lang="en-US" dirty="0" smtClean="0"/>
              <a:t>, Jeff Painter, Denis Nadeau, Charlie </a:t>
            </a:r>
            <a:r>
              <a:rPr lang="en-US" dirty="0" err="1" smtClean="0"/>
              <a:t>Zender</a:t>
            </a:r>
            <a:r>
              <a:rPr lang="en-US" dirty="0" smtClean="0"/>
              <a:t>, Renata McCoy and Dean N</a:t>
            </a:r>
            <a:r>
              <a:rPr lang="en-US" dirty="0" smtClean="0"/>
              <a:t>. Williams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41" y="6334780"/>
            <a:ext cx="771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This work was performed under the auspices of the U.S. Department of Energy </a:t>
            </a:r>
            <a:r>
              <a:rPr lang="en-US" sz="1200" dirty="0" smtClean="0"/>
              <a:t>by Lawrence </a:t>
            </a:r>
            <a:r>
              <a:rPr lang="en-US" sz="1200" dirty="0"/>
              <a:t>Livermore </a:t>
            </a:r>
            <a:endParaRPr lang="en-US" sz="1200" dirty="0" smtClean="0"/>
          </a:p>
          <a:p>
            <a:r>
              <a:rPr lang="en-US" sz="1200" dirty="0" smtClean="0"/>
              <a:t>National </a:t>
            </a:r>
            <a:r>
              <a:rPr lang="en-US" sz="1200" dirty="0"/>
              <a:t>Laboratory under contract DE-AC52-07NA27344. Lawrence Livermore National Security, </a:t>
            </a:r>
            <a:r>
              <a:rPr lang="en-US" sz="1200" dirty="0" smtClean="0"/>
              <a:t>LLC. LLNL-Press-732384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07026" y="369735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June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7th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zshaheen</a:t>
            </a:r>
            <a:r>
              <a:rPr lang="en-US" sz="2800" dirty="0"/>
              <a:t>/</a:t>
            </a:r>
            <a:r>
              <a:rPr lang="en-US" sz="2800" dirty="0" err="1"/>
              <a:t>acme_diags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Quickstart guide for AIMS4</a:t>
            </a:r>
            <a:endParaRPr lang="en-US" dirty="0"/>
          </a:p>
          <a:p>
            <a:r>
              <a:rPr lang="en-US" dirty="0">
                <a:hlinkClick r:id="rId3"/>
              </a:rPr>
              <a:t>Installation, Basic Configuration, and Running</a:t>
            </a:r>
            <a:endParaRPr lang="en-US" dirty="0"/>
          </a:p>
          <a:p>
            <a:r>
              <a:rPr lang="en-US" dirty="0"/>
              <a:t>More Configuration </a:t>
            </a:r>
          </a:p>
          <a:p>
            <a:pPr lvl="1"/>
            <a:r>
              <a:rPr lang="en-US" dirty="0">
                <a:hlinkClick r:id="rId4"/>
              </a:rPr>
              <a:t>Defining Parameters and All Available Parameters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Adding User Diagnostics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List of Built-in Derived Variables</a:t>
            </a:r>
            <a:r>
              <a:rPr lang="en-US" dirty="0"/>
              <a:t> </a:t>
            </a:r>
            <a:endParaRPr lang="en-US" dirty="0" smtClean="0"/>
          </a:p>
          <a:p>
            <a:pPr marL="400050"/>
            <a:r>
              <a:rPr lang="en-US" dirty="0" smtClean="0">
                <a:hlinkClick r:id="rId7"/>
              </a:rPr>
              <a:t>CDP </a:t>
            </a:r>
            <a:r>
              <a:rPr lang="en-US" dirty="0">
                <a:hlinkClick r:id="rId7"/>
              </a:rPr>
              <a:t>Viewer documentation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097280"/>
          </a:xfrm>
        </p:spPr>
        <p:txBody>
          <a:bodyPr/>
          <a:lstStyle/>
          <a:p>
            <a:r>
              <a:rPr lang="en-US" dirty="0" smtClean="0"/>
              <a:t>Planned </a:t>
            </a:r>
            <a:r>
              <a:rPr lang="en-US" dirty="0"/>
              <a:t>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114800"/>
          </a:xfrm>
        </p:spPr>
        <p:txBody>
          <a:bodyPr/>
          <a:lstStyle/>
          <a:p>
            <a:pPr fontAlgn="base"/>
            <a:r>
              <a:rPr lang="en-US" dirty="0" smtClean="0"/>
              <a:t>Add additional diagnostics sets based ACME needs</a:t>
            </a:r>
          </a:p>
          <a:p>
            <a:pPr lvl="1" fontAlgn="base"/>
            <a:r>
              <a:rPr lang="en-US" dirty="0" smtClean="0"/>
              <a:t>Set 1 &amp; 2 from AMWG</a:t>
            </a:r>
          </a:p>
          <a:p>
            <a:pPr lvl="1" fontAlgn="base"/>
            <a:r>
              <a:rPr lang="en-US" dirty="0" smtClean="0"/>
              <a:t>Atmospheric </a:t>
            </a:r>
            <a:r>
              <a:rPr lang="en-US" dirty="0" err="1" smtClean="0"/>
              <a:t>diags</a:t>
            </a:r>
            <a:r>
              <a:rPr lang="en-US" dirty="0" smtClean="0"/>
              <a:t> </a:t>
            </a:r>
          </a:p>
          <a:p>
            <a:pPr lvl="1" fontAlgn="base"/>
            <a:r>
              <a:rPr lang="en-US" dirty="0" smtClean="0"/>
              <a:t>Wind vectors, cloud diagnostics, aerosols…</a:t>
            </a:r>
            <a:endParaRPr lang="en-US" dirty="0" smtClean="0"/>
          </a:p>
          <a:p>
            <a:pPr fontAlgn="base"/>
            <a:r>
              <a:rPr lang="en-US" dirty="0" smtClean="0"/>
              <a:t>Updated </a:t>
            </a:r>
            <a:r>
              <a:rPr lang="en-US" dirty="0"/>
              <a:t>observational datasets </a:t>
            </a:r>
          </a:p>
          <a:p>
            <a:pPr fontAlgn="base"/>
            <a:r>
              <a:rPr lang="en-US" dirty="0" smtClean="0"/>
              <a:t>Parallel </a:t>
            </a:r>
            <a:r>
              <a:rPr lang="en-US" dirty="0"/>
              <a:t>distributed running on a cluster, run faster</a:t>
            </a:r>
          </a:p>
          <a:p>
            <a:pPr fontAlgn="base"/>
            <a:r>
              <a:rPr lang="en-US" dirty="0"/>
              <a:t>Integrate with ACME </a:t>
            </a:r>
            <a:r>
              <a:rPr lang="en-US" dirty="0" smtClean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 comprehensive diagnostics package that</a:t>
            </a:r>
            <a:r>
              <a:rPr lang="en-US" dirty="0" smtClean="0"/>
              <a:t>: </a:t>
            </a:r>
            <a:endParaRPr lang="en-US" dirty="0"/>
          </a:p>
          <a:p>
            <a:pPr lvl="1" fontAlgn="base"/>
            <a:r>
              <a:rPr lang="en-US" b="1" dirty="0" smtClean="0"/>
              <a:t>Developed </a:t>
            </a:r>
            <a:r>
              <a:rPr lang="en-US" b="1" dirty="0"/>
              <a:t>in </a:t>
            </a:r>
            <a:r>
              <a:rPr lang="en-US" b="1" dirty="0" smtClean="0"/>
              <a:t>Python</a:t>
            </a:r>
          </a:p>
          <a:p>
            <a:pPr lvl="1" fontAlgn="base"/>
            <a:r>
              <a:rPr lang="en-US" b="1" dirty="0"/>
              <a:t>Fully implements</a:t>
            </a:r>
            <a:r>
              <a:rPr lang="en-US" dirty="0"/>
              <a:t> the functionality of AMWG diagnostics </a:t>
            </a:r>
            <a:r>
              <a:rPr lang="en-US" dirty="0" smtClean="0"/>
              <a:t>package</a:t>
            </a:r>
            <a:endParaRPr lang="en-US" dirty="0" smtClean="0"/>
          </a:p>
          <a:p>
            <a:pPr lvl="1" fontAlgn="base"/>
            <a:r>
              <a:rPr lang="en-US" dirty="0"/>
              <a:t>Is </a:t>
            </a:r>
            <a:r>
              <a:rPr lang="en-US" b="1" dirty="0"/>
              <a:t>flexible</a:t>
            </a:r>
            <a:r>
              <a:rPr lang="en-US" dirty="0"/>
              <a:t> for adding user-specified </a:t>
            </a:r>
            <a:r>
              <a:rPr lang="en-US" dirty="0" smtClean="0"/>
              <a:t>diagnostics</a:t>
            </a:r>
            <a:r>
              <a:rPr lang="en-US" dirty="0" smtClean="0"/>
              <a:t> </a:t>
            </a:r>
            <a:endParaRPr lang="en-US" dirty="0"/>
          </a:p>
          <a:p>
            <a:pPr lvl="1" fontAlgn="base"/>
            <a:r>
              <a:rPr lang="en-US" dirty="0"/>
              <a:t>Delivers </a:t>
            </a:r>
            <a:r>
              <a:rPr lang="en-US" b="1" dirty="0"/>
              <a:t>valuable diagnostics</a:t>
            </a:r>
            <a:r>
              <a:rPr lang="en-US" dirty="0"/>
              <a:t> developed from ACME to the community </a:t>
            </a:r>
          </a:p>
          <a:p>
            <a:pPr lvl="1" fontAlgn="base"/>
            <a:r>
              <a:rPr lang="en-US" dirty="0"/>
              <a:t>Maintains repo for most </a:t>
            </a:r>
            <a:r>
              <a:rPr lang="en-US" b="1" dirty="0"/>
              <a:t>updated observational datasets</a:t>
            </a:r>
            <a:r>
              <a:rPr lang="en-US" dirty="0"/>
              <a:t>, including remote sensing, reanalysis and in-situ datasets </a:t>
            </a:r>
          </a:p>
          <a:p>
            <a:pPr lvl="1" fontAlgn="base"/>
            <a:r>
              <a:rPr lang="en-US" dirty="0" smtClean="0"/>
              <a:t>Interacts </a:t>
            </a:r>
            <a:r>
              <a:rPr lang="en-US" dirty="0"/>
              <a:t>effectively with the </a:t>
            </a:r>
            <a:r>
              <a:rPr lang="en-US" b="1" dirty="0"/>
              <a:t>PCMDI</a:t>
            </a:r>
            <a:r>
              <a:rPr lang="en-US" dirty="0"/>
              <a:t>'s metrics package PMP and the </a:t>
            </a:r>
            <a:r>
              <a:rPr lang="en-US" b="1" dirty="0"/>
              <a:t>ARM</a:t>
            </a:r>
            <a:r>
              <a:rPr lang="en-US" dirty="0"/>
              <a:t> diagnostics package through a unified framework: </a:t>
            </a:r>
            <a:r>
              <a:rPr lang="en-US" b="1" dirty="0"/>
              <a:t>Community Diagnostics Package (CDP)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1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3" y="-123245"/>
            <a:ext cx="8229600" cy="1097280"/>
          </a:xfrm>
        </p:spPr>
        <p:txBody>
          <a:bodyPr/>
          <a:lstStyle/>
          <a:p>
            <a:r>
              <a:rPr lang="en-US" dirty="0" smtClean="0"/>
              <a:t>Current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73" y="974035"/>
            <a:ext cx="8845827" cy="4114800"/>
          </a:xfrm>
        </p:spPr>
        <p:txBody>
          <a:bodyPr/>
          <a:lstStyle/>
          <a:p>
            <a:r>
              <a:rPr lang="en-US" dirty="0" smtClean="0"/>
              <a:t>4 sets of diagnostics from AMWG with mod. </a:t>
            </a:r>
            <a:r>
              <a:rPr lang="en-US" dirty="0"/>
              <a:t>v</a:t>
            </a:r>
            <a:r>
              <a:rPr lang="en-US" dirty="0" smtClean="0"/>
              <a:t>s </a:t>
            </a:r>
            <a:r>
              <a:rPr lang="en-US" dirty="0" smtClean="0"/>
              <a:t>obs</a:t>
            </a:r>
            <a:r>
              <a:rPr lang="en-US" dirty="0" smtClean="0"/>
              <a:t>., </a:t>
            </a:r>
            <a:r>
              <a:rPr lang="en-US" dirty="0" smtClean="0"/>
              <a:t>mod vs </a:t>
            </a:r>
            <a:r>
              <a:rPr lang="en-US" dirty="0" smtClean="0"/>
              <a:t>mod</a:t>
            </a:r>
            <a:endParaRPr lang="en-US" dirty="0" smtClean="0"/>
          </a:p>
          <a:p>
            <a:pPr lvl="1"/>
            <a:r>
              <a:rPr lang="en-US" dirty="0" smtClean="0"/>
              <a:t>Set5 </a:t>
            </a:r>
            <a:r>
              <a:rPr lang="en-US" dirty="0" err="1" smtClean="0"/>
              <a:t>Lat</a:t>
            </a:r>
            <a:r>
              <a:rPr lang="en-US" dirty="0" smtClean="0"/>
              <a:t>-Lon contour</a:t>
            </a:r>
          </a:p>
          <a:p>
            <a:pPr lvl="1"/>
            <a:r>
              <a:rPr lang="en-US" dirty="0" smtClean="0"/>
              <a:t>Set7 </a:t>
            </a:r>
            <a:r>
              <a:rPr lang="en-US" dirty="0" smtClean="0"/>
              <a:t>Polar projection </a:t>
            </a:r>
            <a:r>
              <a:rPr lang="en-US" dirty="0" smtClean="0"/>
              <a:t>contour</a:t>
            </a:r>
          </a:p>
          <a:p>
            <a:pPr lvl="1"/>
            <a:r>
              <a:rPr lang="en-US" dirty="0"/>
              <a:t>Set4 Zonal Mean with height </a:t>
            </a:r>
            <a:r>
              <a:rPr lang="en-US" dirty="0" smtClean="0"/>
              <a:t>contour</a:t>
            </a:r>
            <a:endParaRPr lang="en-US" dirty="0" smtClean="0"/>
          </a:p>
          <a:p>
            <a:pPr lvl="1"/>
            <a:r>
              <a:rPr lang="en-US" dirty="0" smtClean="0"/>
              <a:t>Set3 Zonal Mean line</a:t>
            </a:r>
            <a:endParaRPr lang="en-US" dirty="0"/>
          </a:p>
          <a:p>
            <a:pPr marL="400050"/>
            <a:endParaRPr lang="en-US" dirty="0" smtClean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5" y="3306417"/>
            <a:ext cx="2042235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2" y="3306417"/>
            <a:ext cx="2042235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3306417"/>
            <a:ext cx="2042235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54" y="3306417"/>
            <a:ext cx="21197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7280"/>
          </a:xfrm>
        </p:spPr>
        <p:txBody>
          <a:bodyPr/>
          <a:lstStyle/>
          <a:p>
            <a:r>
              <a:rPr lang="en-US" dirty="0"/>
              <a:t>Current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dirty="0"/>
              <a:t>Reproduce and complete these sets: metrics matched, differences understood</a:t>
            </a:r>
          </a:p>
          <a:p>
            <a:pPr marL="400050"/>
            <a:r>
              <a:rPr lang="en-US" dirty="0"/>
              <a:t>Calculated metrics [RMSE, correlation] as scalars of model performance</a:t>
            </a:r>
          </a:p>
          <a:p>
            <a:pPr fontAlgn="base"/>
            <a:r>
              <a:rPr lang="en-US" dirty="0" err="1" smtClean="0"/>
              <a:t>NetCDF</a:t>
            </a:r>
            <a:r>
              <a:rPr lang="en-US" dirty="0" smtClean="0"/>
              <a:t> </a:t>
            </a:r>
            <a:r>
              <a:rPr lang="en-US" dirty="0"/>
              <a:t>files can be downloaded from server side </a:t>
            </a:r>
          </a:p>
          <a:p>
            <a:pPr fontAlgn="base"/>
            <a:r>
              <a:rPr lang="en-US" dirty="0"/>
              <a:t>Flexible architecture for implementing new </a:t>
            </a:r>
            <a:r>
              <a:rPr lang="en-US" dirty="0" smtClean="0"/>
              <a:t>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043"/>
            <a:ext cx="8229600" cy="1097280"/>
          </a:xfrm>
        </p:spPr>
        <p:txBody>
          <a:bodyPr/>
          <a:lstStyle/>
          <a:p>
            <a:r>
              <a:rPr lang="en-US" dirty="0" smtClean="0"/>
              <a:t>Features: clean and simple design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43610"/>
            <a:ext cx="8554278" cy="515840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acme_diags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 err="1" smtClean="0"/>
              <a:t>acme_diags_driver.py</a:t>
            </a:r>
            <a:r>
              <a:rPr lang="en-US" dirty="0"/>
              <a:t>  </a:t>
            </a:r>
            <a:r>
              <a:rPr lang="en-US" b="1" dirty="0"/>
              <a:t># main driver which calls </a:t>
            </a:r>
            <a:r>
              <a:rPr lang="en-US" b="1" dirty="0" smtClean="0"/>
              <a:t>individual drivers of each set</a:t>
            </a:r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/>
              <a:t>driver</a:t>
            </a:r>
            <a:r>
              <a:rPr lang="en-US" b="1" dirty="0" smtClean="0"/>
              <a:t>/</a:t>
            </a:r>
            <a:r>
              <a:rPr lang="en-US" dirty="0" smtClean="0"/>
              <a:t>                             </a:t>
            </a:r>
            <a:r>
              <a:rPr lang="en-US" b="1" dirty="0" smtClean="0"/>
              <a:t># individual driver </a:t>
            </a:r>
            <a:r>
              <a:rPr lang="en-US" b="1" dirty="0" smtClean="0"/>
              <a:t>for file</a:t>
            </a:r>
            <a:r>
              <a:rPr lang="en-US" b="1" dirty="0" smtClean="0"/>
              <a:t> </a:t>
            </a:r>
            <a:r>
              <a:rPr lang="en-US" b="1" dirty="0" smtClean="0"/>
              <a:t>I/O, calculation, save data and metrics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           set5_driver.py</a:t>
            </a:r>
          </a:p>
          <a:p>
            <a:pPr marL="0" indent="0">
              <a:buNone/>
            </a:pPr>
            <a:r>
              <a:rPr lang="en-US" dirty="0"/>
              <a:t>            </a:t>
            </a:r>
            <a:r>
              <a:rPr lang="en-US" dirty="0" smtClean="0"/>
              <a:t>set7_driver.py</a:t>
            </a:r>
          </a:p>
          <a:p>
            <a:pPr marL="0" indent="0">
              <a:buNone/>
            </a:pPr>
            <a:r>
              <a:rPr lang="en-US" dirty="0" smtClean="0"/>
              <a:t>            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/>
              <a:t>plot</a:t>
            </a:r>
            <a:r>
              <a:rPr lang="en-US" b="1" dirty="0" smtClean="0"/>
              <a:t>/</a:t>
            </a:r>
            <a:r>
              <a:rPr lang="en-US" dirty="0" smtClean="0"/>
              <a:t>                                  </a:t>
            </a:r>
            <a:r>
              <a:rPr lang="en-US" b="1" dirty="0" smtClean="0"/>
              <a:t>#plotting based on data and metrics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           </a:t>
            </a:r>
            <a:r>
              <a:rPr lang="en-US" dirty="0" err="1"/>
              <a:t>vcs</a:t>
            </a:r>
            <a:r>
              <a:rPr lang="en-US" dirty="0" smtClean="0"/>
              <a:t>/                             #</a:t>
            </a:r>
            <a:r>
              <a:rPr lang="en-US" dirty="0" err="1" smtClean="0"/>
              <a:t>vcs</a:t>
            </a:r>
            <a:r>
              <a:rPr lang="en-US" dirty="0" smtClean="0"/>
              <a:t> graphing back end</a:t>
            </a:r>
          </a:p>
          <a:p>
            <a:pPr marL="0" indent="0">
              <a:buNone/>
            </a:pPr>
            <a:r>
              <a:rPr lang="en-US" dirty="0" smtClean="0"/>
              <a:t>                  set5.py</a:t>
            </a:r>
          </a:p>
          <a:p>
            <a:pPr marL="0" indent="0">
              <a:buNone/>
            </a:pPr>
            <a:r>
              <a:rPr lang="en-US" dirty="0"/>
              <a:t>                  </a:t>
            </a:r>
            <a:r>
              <a:rPr lang="en-US" dirty="0" smtClean="0"/>
              <a:t>set7.py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            </a:t>
            </a:r>
            <a:r>
              <a:rPr lang="en-US" dirty="0" err="1" smtClean="0"/>
              <a:t>cartopy</a:t>
            </a:r>
            <a:r>
              <a:rPr lang="en-US" dirty="0" smtClean="0"/>
              <a:t>/                      #</a:t>
            </a:r>
            <a:r>
              <a:rPr lang="en-US" dirty="0" err="1" smtClean="0"/>
              <a:t>matplotlib</a:t>
            </a:r>
            <a:r>
              <a:rPr lang="en-US" dirty="0" smtClean="0"/>
              <a:t>/</a:t>
            </a:r>
            <a:r>
              <a:rPr lang="en-US" dirty="0" err="1" smtClean="0"/>
              <a:t>cartopy</a:t>
            </a:r>
            <a:r>
              <a:rPr lang="en-US" dirty="0" smtClean="0"/>
              <a:t> graphing back end </a:t>
            </a:r>
          </a:p>
          <a:p>
            <a:pPr marL="0" indent="0">
              <a:buNone/>
            </a:pPr>
            <a:r>
              <a:rPr lang="en-US" dirty="0"/>
              <a:t>                  </a:t>
            </a:r>
            <a:r>
              <a:rPr lang="en-US" dirty="0" smtClean="0"/>
              <a:t>set5.py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              </a:t>
            </a:r>
            <a:r>
              <a:rPr lang="en-US" dirty="0" smtClean="0"/>
              <a:t>set7.py</a:t>
            </a:r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 err="1" smtClean="0"/>
              <a:t>acme_parameter.py</a:t>
            </a:r>
            <a:r>
              <a:rPr lang="en-US" b="1" dirty="0" smtClean="0"/>
              <a:t>         #Supported parameters for configuration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 err="1" smtClean="0"/>
              <a:t>acme_parser.py</a:t>
            </a:r>
            <a:r>
              <a:rPr lang="en-US" b="1" dirty="0" smtClean="0"/>
              <a:t>               #Supported command line options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 err="1" smtClean="0"/>
              <a:t>acme_viewer.py</a:t>
            </a:r>
            <a:r>
              <a:rPr lang="en-US" b="1" dirty="0" smtClean="0"/>
              <a:t>               #Create output viewer to view and share results.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/>
              <a:t>derivations</a:t>
            </a:r>
            <a:r>
              <a:rPr lang="en-US" b="1" dirty="0"/>
              <a:t>/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      </a:t>
            </a:r>
            <a:r>
              <a:rPr lang="en-US" b="1" dirty="0"/>
              <a:t>metrics/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30" y="-265044"/>
            <a:ext cx="8229600" cy="1097280"/>
          </a:xfrm>
        </p:spPr>
        <p:txBody>
          <a:bodyPr/>
          <a:lstStyle/>
          <a:p>
            <a:r>
              <a:rPr lang="en-US" dirty="0"/>
              <a:t>Features: </a:t>
            </a:r>
            <a:r>
              <a:rPr lang="en-US" dirty="0" smtClean="0"/>
              <a:t>flexible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948" y="2128718"/>
            <a:ext cx="3681217" cy="41148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Parameters</a:t>
            </a:r>
          </a:p>
          <a:p>
            <a:pPr lvl="1" fontAlgn="base"/>
            <a:r>
              <a:rPr lang="en-US" dirty="0"/>
              <a:t>Path to </a:t>
            </a:r>
            <a:r>
              <a:rPr lang="en-US" dirty="0" err="1"/>
              <a:t>obs</a:t>
            </a:r>
            <a:r>
              <a:rPr lang="en-US" dirty="0"/>
              <a:t>/model data</a:t>
            </a:r>
          </a:p>
          <a:p>
            <a:pPr lvl="1" fontAlgn="base"/>
            <a:r>
              <a:rPr lang="en-US" dirty="0"/>
              <a:t>Set number (3, 4, 5, 7)</a:t>
            </a:r>
          </a:p>
          <a:p>
            <a:pPr lvl="1" fontAlgn="base"/>
            <a:r>
              <a:rPr lang="en-US" dirty="0"/>
              <a:t>Variables</a:t>
            </a:r>
          </a:p>
          <a:p>
            <a:pPr lvl="1" fontAlgn="base"/>
            <a:r>
              <a:rPr lang="en-US" dirty="0"/>
              <a:t>Seasons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</a:rPr>
              <a:t>Regions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</a:rPr>
              <a:t>Pressure levels</a:t>
            </a:r>
          </a:p>
          <a:p>
            <a:pPr lvl="1" fontAlgn="base"/>
            <a:r>
              <a:rPr lang="en-US" dirty="0" err="1"/>
              <a:t>Regridding</a:t>
            </a:r>
            <a:r>
              <a:rPr lang="en-US" dirty="0"/>
              <a:t> tool/method</a:t>
            </a:r>
          </a:p>
          <a:p>
            <a:pPr lvl="1" fontAlgn="base"/>
            <a:r>
              <a:rPr lang="en-US" dirty="0"/>
              <a:t>more</a:t>
            </a:r>
          </a:p>
          <a:p>
            <a:pPr fontAlgn="base"/>
            <a:r>
              <a:rPr lang="en-US" dirty="0"/>
              <a:t>Plotting:</a:t>
            </a:r>
          </a:p>
          <a:p>
            <a:pPr lvl="1" fontAlgn="base"/>
            <a:r>
              <a:rPr lang="en-US" dirty="0"/>
              <a:t>Titles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</a:rPr>
              <a:t>Backend (</a:t>
            </a:r>
            <a:r>
              <a:rPr lang="en-US" dirty="0" err="1">
                <a:solidFill>
                  <a:srgbClr val="FF0000"/>
                </a:solidFill>
              </a:rPr>
              <a:t>vcs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matplotlib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 fontAlgn="base"/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format(</a:t>
            </a:r>
            <a:r>
              <a:rPr lang="en-US" dirty="0" err="1" smtClean="0">
                <a:solidFill>
                  <a:srgbClr val="FF0000"/>
                </a:solidFill>
              </a:rPr>
              <a:t>png,pdf,svg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 fontAlgn="base"/>
            <a:r>
              <a:rPr lang="en-US" dirty="0" err="1">
                <a:solidFill>
                  <a:srgbClr val="FF0000"/>
                </a:solidFill>
              </a:rPr>
              <a:t>Colormap</a:t>
            </a:r>
            <a:endParaRPr lang="en-US" dirty="0">
              <a:solidFill>
                <a:srgbClr val="FF0000"/>
              </a:solidFill>
            </a:endParaRPr>
          </a:p>
          <a:p>
            <a:pPr lvl="1" fontAlgn="base"/>
            <a:r>
              <a:rPr lang="en-US" dirty="0"/>
              <a:t>more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922" y="1277144"/>
            <a:ext cx="5493026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python script: </a:t>
            </a:r>
            <a:r>
              <a:rPr lang="en-US" b="1" dirty="0" err="1" smtClean="0"/>
              <a:t>myparams.py</a:t>
            </a:r>
            <a:endParaRPr lang="en-US" b="1" dirty="0" smtClean="0"/>
          </a:p>
          <a:p>
            <a:r>
              <a:rPr lang="en-US" dirty="0" err="1" smtClean="0"/>
              <a:t>reference_data_path</a:t>
            </a:r>
            <a:r>
              <a:rPr lang="en-US" dirty="0" smtClean="0"/>
              <a:t> </a:t>
            </a:r>
            <a:r>
              <a:rPr lang="en-US" dirty="0"/>
              <a:t>= '/</a:t>
            </a:r>
            <a:r>
              <a:rPr lang="en-US" dirty="0" smtClean="0"/>
              <a:t>space1/obs_data_20140804</a:t>
            </a:r>
            <a:r>
              <a:rPr lang="en-US" dirty="0"/>
              <a:t>/' </a:t>
            </a:r>
            <a:endParaRPr lang="en-US" dirty="0" smtClean="0"/>
          </a:p>
          <a:p>
            <a:r>
              <a:rPr lang="en-US" dirty="0" err="1" smtClean="0"/>
              <a:t>test_data_path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'/space/golaz1/</a:t>
            </a:r>
            <a:r>
              <a:rPr lang="en-US" dirty="0" err="1" smtClean="0"/>
              <a:t>ACME_simulations</a:t>
            </a:r>
            <a:r>
              <a:rPr lang="en-US" dirty="0" smtClean="0"/>
              <a:t>/' </a:t>
            </a:r>
            <a:r>
              <a:rPr lang="en-US" dirty="0" err="1" smtClean="0"/>
              <a:t>test_name</a:t>
            </a:r>
            <a:r>
              <a:rPr lang="en-US" dirty="0" smtClean="0"/>
              <a:t> </a:t>
            </a:r>
            <a:r>
              <a:rPr lang="en-US" dirty="0"/>
              <a:t>= '20160520.A_WCYCL1850.ne30 </a:t>
            </a:r>
            <a:r>
              <a:rPr lang="en-US" dirty="0" smtClean="0"/>
              <a:t>             </a:t>
            </a:r>
            <a:endParaRPr lang="en-US" dirty="0"/>
          </a:p>
          <a:p>
            <a:pPr algn="ctr"/>
            <a:r>
              <a:rPr lang="en-US" dirty="0" smtClean="0"/>
              <a:t>_oEC.edison.alpha6_01 </a:t>
            </a:r>
            <a:r>
              <a:rPr lang="en-US" dirty="0"/>
              <a:t>' </a:t>
            </a:r>
            <a:endParaRPr lang="en-US" dirty="0" smtClean="0"/>
          </a:p>
          <a:p>
            <a:r>
              <a:rPr lang="en-US" dirty="0" smtClean="0"/>
              <a:t>sets </a:t>
            </a:r>
            <a:r>
              <a:rPr lang="en-US" dirty="0"/>
              <a:t>= [5] </a:t>
            </a:r>
            <a:endParaRPr lang="en-US" dirty="0" smtClean="0"/>
          </a:p>
          <a:p>
            <a:r>
              <a:rPr lang="en-US" dirty="0" err="1" smtClean="0"/>
              <a:t>diff_colormap</a:t>
            </a:r>
            <a:r>
              <a:rPr lang="en-US" dirty="0" smtClean="0"/>
              <a:t> </a:t>
            </a:r>
            <a:r>
              <a:rPr lang="en-US" dirty="0"/>
              <a:t>= '</a:t>
            </a:r>
            <a:r>
              <a:rPr lang="en-US" dirty="0" err="1"/>
              <a:t>bl_to_darkred</a:t>
            </a:r>
            <a:r>
              <a:rPr lang="en-US" dirty="0"/>
              <a:t>' </a:t>
            </a:r>
            <a:endParaRPr lang="en-US" dirty="0" smtClean="0"/>
          </a:p>
          <a:p>
            <a:r>
              <a:rPr lang="en-US" dirty="0" smtClean="0"/>
              <a:t>Seasons =[“ANN”, </a:t>
            </a:r>
            <a:r>
              <a:rPr lang="en-US" dirty="0"/>
              <a:t>"DJF", "MAM", "JJA", "SON</a:t>
            </a:r>
            <a:r>
              <a:rPr lang="en-US" dirty="0" smtClean="0"/>
              <a:t>"]</a:t>
            </a:r>
          </a:p>
          <a:p>
            <a:r>
              <a:rPr lang="en-US" dirty="0" smtClean="0"/>
              <a:t>backend </a:t>
            </a:r>
            <a:r>
              <a:rPr lang="en-US" dirty="0"/>
              <a:t>= </a:t>
            </a:r>
            <a:r>
              <a:rPr lang="en-US" dirty="0" smtClean="0"/>
              <a:t>‘</a:t>
            </a:r>
            <a:r>
              <a:rPr lang="en-US" dirty="0" err="1" smtClean="0"/>
              <a:t>vcs</a:t>
            </a:r>
            <a:r>
              <a:rPr lang="en-US" dirty="0" smtClean="0"/>
              <a:t>'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922" y="3889389"/>
            <a:ext cx="5493026" cy="258532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json</a:t>
            </a:r>
            <a:r>
              <a:rPr lang="en-US" b="1" dirty="0" smtClean="0"/>
              <a:t> script: </a:t>
            </a:r>
            <a:r>
              <a:rPr lang="en-US" b="1" dirty="0" err="1" smtClean="0"/>
              <a:t>mydiags.json</a:t>
            </a:r>
            <a:endParaRPr lang="en-US" b="1" dirty="0" smtClean="0"/>
          </a:p>
          <a:p>
            <a:r>
              <a:rPr lang="en-US" dirty="0"/>
              <a:t>{ "set5": </a:t>
            </a:r>
            <a:endParaRPr lang="en-US" dirty="0" smtClean="0"/>
          </a:p>
          <a:p>
            <a:r>
              <a:rPr lang="en-US" dirty="0" smtClean="0"/>
              <a:t>[ </a:t>
            </a:r>
            <a:r>
              <a:rPr lang="en-US" dirty="0"/>
              <a:t>{ "</a:t>
            </a:r>
            <a:r>
              <a:rPr lang="en-US" dirty="0" err="1"/>
              <a:t>case_id</a:t>
            </a:r>
            <a:r>
              <a:rPr lang="en-US" dirty="0"/>
              <a:t>": "set5_GPCP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"</a:t>
            </a:r>
            <a:r>
              <a:rPr lang="en-US" dirty="0"/>
              <a:t>variables": ["PRECT"],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/>
              <a:t>ref_name</a:t>
            </a:r>
            <a:r>
              <a:rPr lang="en-US" dirty="0"/>
              <a:t>": "GPCP",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/>
              <a:t>reference_name</a:t>
            </a:r>
            <a:r>
              <a:rPr lang="en-US" dirty="0"/>
              <a:t>": "GPCP (yrs1979-2009)",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regions": ["</a:t>
            </a:r>
            <a:r>
              <a:rPr lang="en-US" dirty="0" smtClean="0"/>
              <a:t>global”,</a:t>
            </a:r>
            <a:r>
              <a:rPr lang="en-US" dirty="0"/>
              <a:t> "ocean_TROPICS","</a:t>
            </a:r>
            <a:r>
              <a:rPr lang="en-US" dirty="0" err="1"/>
              <a:t>TRMM_region</a:t>
            </a:r>
            <a:r>
              <a:rPr lang="en-US" dirty="0" smtClean="0"/>
              <a:t>"], </a:t>
            </a:r>
          </a:p>
          <a:p>
            <a:r>
              <a:rPr lang="en-US" dirty="0" smtClean="0"/>
              <a:t>"</a:t>
            </a:r>
            <a:r>
              <a:rPr lang="en-US" dirty="0" err="1"/>
              <a:t>contour_levels</a:t>
            </a:r>
            <a:r>
              <a:rPr lang="en-US" dirty="0"/>
              <a:t>": [0, 0.2, 0.5, 1, 2, 3, 4, 5, 6, 7, 8, 9, </a:t>
            </a:r>
            <a:r>
              <a:rPr lang="en-US" dirty="0" smtClean="0"/>
              <a:t>10], </a:t>
            </a:r>
          </a:p>
          <a:p>
            <a:r>
              <a:rPr lang="en-US" dirty="0" smtClean="0"/>
              <a:t>"</a:t>
            </a:r>
            <a:r>
              <a:rPr lang="en-US" dirty="0" err="1"/>
              <a:t>diff_levels</a:t>
            </a:r>
            <a:r>
              <a:rPr lang="en-US" dirty="0"/>
              <a:t>": [-6, -5, -4, -3, -2, -1, -0.5, 0, 0.5, 1, 2, 3, </a:t>
            </a:r>
            <a:r>
              <a:rPr lang="en-US" dirty="0" smtClean="0"/>
              <a:t>4] </a:t>
            </a:r>
            <a:r>
              <a:rPr lang="en-US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3547" y="870024"/>
            <a:ext cx="6964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Run: </a:t>
            </a:r>
            <a:r>
              <a:rPr lang="en-US" sz="2000" b="1" dirty="0" err="1" smtClean="0"/>
              <a:t>acme_diags_driver.py</a:t>
            </a:r>
            <a:r>
              <a:rPr lang="en-US" sz="2000" b="1" dirty="0" smtClean="0"/>
              <a:t> </a:t>
            </a:r>
            <a:r>
              <a:rPr lang="en-US" sz="2000" b="1" dirty="0"/>
              <a:t>-p </a:t>
            </a:r>
            <a:r>
              <a:rPr lang="en-US" sz="2000" b="1" dirty="0" err="1"/>
              <a:t>myparams.py</a:t>
            </a:r>
            <a:r>
              <a:rPr lang="en-US" sz="2000" b="1" dirty="0"/>
              <a:t> </a:t>
            </a:r>
            <a:r>
              <a:rPr lang="en-US" sz="2000" b="1" dirty="0" smtClean="0"/>
              <a:t>[-</a:t>
            </a:r>
            <a:r>
              <a:rPr lang="en-US" sz="2000" b="1" dirty="0"/>
              <a:t>d </a:t>
            </a:r>
            <a:r>
              <a:rPr lang="en-US" sz="2000" b="1" dirty="0" err="1" smtClean="0"/>
              <a:t>mydiags.json</a:t>
            </a:r>
            <a:r>
              <a:rPr lang="en-US" sz="2000" b="1" dirty="0" smtClean="0"/>
              <a:t>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73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78" y="-123245"/>
            <a:ext cx="8229600" cy="1097280"/>
          </a:xfrm>
        </p:spPr>
        <p:txBody>
          <a:bodyPr/>
          <a:lstStyle/>
          <a:p>
            <a:r>
              <a:rPr lang="en-US" dirty="0" smtClean="0"/>
              <a:t>Example: GPCP with different regions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74035"/>
            <a:ext cx="4664639" cy="55075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8" y="974035"/>
            <a:ext cx="4670287" cy="54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0"/>
            <a:ext cx="8567530" cy="1097280"/>
          </a:xfrm>
        </p:spPr>
        <p:txBody>
          <a:bodyPr/>
          <a:lstStyle/>
          <a:p>
            <a:r>
              <a:rPr lang="en-US" dirty="0"/>
              <a:t>Features: </a:t>
            </a:r>
            <a:r>
              <a:rPr lang="en-US" dirty="0" smtClean="0"/>
              <a:t>flexible for derived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56" y="1632668"/>
            <a:ext cx="8421757" cy="4114800"/>
          </a:xfrm>
        </p:spPr>
        <p:txBody>
          <a:bodyPr/>
          <a:lstStyle/>
          <a:p>
            <a:r>
              <a:rPr lang="en-US" dirty="0" smtClean="0"/>
              <a:t>Derived variables: </a:t>
            </a:r>
            <a:r>
              <a:rPr lang="en-US" dirty="0"/>
              <a:t>variable(s) needing preprocessing before calculation. </a:t>
            </a:r>
            <a:r>
              <a:rPr lang="en-US" dirty="0" smtClean="0"/>
              <a:t>i.e. total precipitation rate [PRECT]</a:t>
            </a:r>
          </a:p>
          <a:p>
            <a:pPr lvl="1"/>
            <a:r>
              <a:rPr lang="en-US" dirty="0" smtClean="0"/>
              <a:t>PRECT = PRECL + PRECC</a:t>
            </a:r>
          </a:p>
          <a:p>
            <a:pPr lvl="1"/>
            <a:r>
              <a:rPr lang="en-US" dirty="0" smtClean="0"/>
              <a:t>Unit conversion: into mm/day</a:t>
            </a:r>
            <a:endParaRPr lang="en-US" dirty="0"/>
          </a:p>
          <a:p>
            <a:pPr marL="400050"/>
            <a:r>
              <a:rPr lang="en-US" dirty="0" smtClean="0"/>
              <a:t>Built-in derived variables list for ACME output, adjustable for CMIP conventions.</a:t>
            </a:r>
          </a:p>
          <a:p>
            <a:pPr marL="400050"/>
            <a:r>
              <a:rPr lang="en-US" dirty="0"/>
              <a:t>User expandable in configuration files</a:t>
            </a:r>
          </a:p>
        </p:txBody>
      </p:sp>
    </p:spTree>
    <p:extLst>
      <p:ext uri="{BB962C8B-B14F-4D97-AF65-F5344CB8AC3E}">
        <p14:creationId xmlns:p14="http://schemas.microsoft.com/office/powerpoint/2010/main" val="3890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and </a:t>
            </a:r>
            <a:r>
              <a:rPr lang="en-US" dirty="0" smtClean="0"/>
              <a:t>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One </a:t>
            </a:r>
            <a:r>
              <a:rPr lang="en-US" dirty="0"/>
              <a:t>command to install: </a:t>
            </a:r>
          </a:p>
          <a:p>
            <a:pPr lvl="1" fontAlgn="base"/>
            <a:r>
              <a:rPr lang="en-US" dirty="0" err="1"/>
              <a:t>conda</a:t>
            </a:r>
            <a:r>
              <a:rPr lang="en-US" dirty="0"/>
              <a:t> install </a:t>
            </a:r>
            <a:r>
              <a:rPr lang="en-US" dirty="0" err="1"/>
              <a:t>acme_diags</a:t>
            </a:r>
            <a:r>
              <a:rPr lang="en-US" dirty="0"/>
              <a:t> -c acme -c </a:t>
            </a:r>
            <a:r>
              <a:rPr lang="en-US" dirty="0" err="1"/>
              <a:t>conda</a:t>
            </a:r>
            <a:r>
              <a:rPr lang="en-US" dirty="0"/>
              <a:t>-forge -c </a:t>
            </a:r>
            <a:r>
              <a:rPr lang="en-US" dirty="0" err="1"/>
              <a:t>uvcdat</a:t>
            </a:r>
            <a:endParaRPr lang="en-US" dirty="0"/>
          </a:p>
          <a:p>
            <a:pPr fontAlgn="base"/>
            <a:r>
              <a:rPr lang="en-US" dirty="0" smtClean="0"/>
              <a:t>Edit scripts for configuration</a:t>
            </a:r>
          </a:p>
          <a:p>
            <a:pPr fontAlgn="base"/>
            <a:r>
              <a:rPr lang="en-US" dirty="0" smtClean="0"/>
              <a:t>Multiple Uses:</a:t>
            </a:r>
          </a:p>
          <a:p>
            <a:pPr marL="400050" lvl="1" indent="0" fontAlgn="base">
              <a:buNone/>
            </a:pPr>
            <a:r>
              <a:rPr lang="en-US" dirty="0" smtClean="0"/>
              <a:t>1.Defualt </a:t>
            </a:r>
            <a:r>
              <a:rPr lang="en-US" dirty="0"/>
              <a:t>AMWG set </a:t>
            </a:r>
            <a:r>
              <a:rPr lang="en-US" dirty="0" smtClean="0"/>
              <a:t>run</a:t>
            </a:r>
            <a:endParaRPr lang="en-US" dirty="0"/>
          </a:p>
          <a:p>
            <a:pPr lvl="2" fontAlgn="base"/>
            <a:r>
              <a:rPr lang="en-US" dirty="0" err="1"/>
              <a:t>acme_diags_driver.py</a:t>
            </a:r>
            <a:r>
              <a:rPr lang="en-US" dirty="0"/>
              <a:t> </a:t>
            </a:r>
            <a:r>
              <a:rPr lang="en-US" dirty="0" smtClean="0"/>
              <a:t>-p </a:t>
            </a:r>
            <a:r>
              <a:rPr lang="en-US" dirty="0" err="1" smtClean="0"/>
              <a:t>myparam.py</a:t>
            </a:r>
            <a:endParaRPr lang="en-US" dirty="0" smtClean="0"/>
          </a:p>
          <a:p>
            <a:pPr marL="400050" lvl="1" indent="0" fontAlgn="base">
              <a:buNone/>
            </a:pPr>
            <a:r>
              <a:rPr lang="en-US" dirty="0" smtClean="0"/>
              <a:t>2. Modify </a:t>
            </a:r>
            <a:r>
              <a:rPr lang="en-US" dirty="0" err="1" smtClean="0"/>
              <a:t>json</a:t>
            </a:r>
            <a:r>
              <a:rPr lang="en-US" dirty="0" smtClean="0"/>
              <a:t> file to have a subset of AMWG run</a:t>
            </a:r>
          </a:p>
          <a:p>
            <a:pPr lvl="2" indent="-342900" fontAlgn="base"/>
            <a:r>
              <a:rPr lang="en-US" dirty="0" err="1" smtClean="0"/>
              <a:t>acme_diags_driver.py</a:t>
            </a:r>
            <a:r>
              <a:rPr lang="en-US" dirty="0" smtClean="0"/>
              <a:t> </a:t>
            </a:r>
            <a:r>
              <a:rPr lang="en-US" dirty="0"/>
              <a:t>-p </a:t>
            </a:r>
            <a:r>
              <a:rPr lang="en-US" dirty="0" err="1" smtClean="0"/>
              <a:t>myparam.py</a:t>
            </a:r>
            <a:r>
              <a:rPr lang="en-US" dirty="0" smtClean="0"/>
              <a:t> –d </a:t>
            </a:r>
            <a:r>
              <a:rPr lang="en-US" dirty="0" err="1" smtClean="0"/>
              <a:t>modified_AMWG.json</a:t>
            </a:r>
            <a:endParaRPr lang="en-US" dirty="0" smtClean="0"/>
          </a:p>
          <a:p>
            <a:pPr marL="400050" lvl="1" indent="0" fontAlgn="base">
              <a:buNone/>
            </a:pPr>
            <a:r>
              <a:rPr lang="en-US" dirty="0" smtClean="0"/>
              <a:t>3.Create customized </a:t>
            </a:r>
            <a:r>
              <a:rPr lang="en-US" dirty="0" err="1" smtClean="0"/>
              <a:t>json</a:t>
            </a:r>
            <a:r>
              <a:rPr lang="en-US" dirty="0" smtClean="0"/>
              <a:t> to include new observational data.</a:t>
            </a:r>
            <a:endParaRPr lang="en-US" dirty="0"/>
          </a:p>
          <a:p>
            <a:pPr lvl="1"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 smtClean="0"/>
          </a:p>
          <a:p>
            <a:pPr marL="457200" indent="-457200" fontAlgn="base">
              <a:buFont typeface="+mj-lt"/>
              <a:buAutoNum type="arabicPeriod"/>
            </a:pPr>
            <a:endParaRPr lang="en-US" dirty="0" smtClean="0"/>
          </a:p>
          <a:p>
            <a:pPr lvl="1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697</Words>
  <Application>Microsoft Macintosh PowerPoint</Application>
  <PresentationFormat>On-screen Show (4:3)</PresentationFormat>
  <Paragraphs>124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The New ACME Diagnostics Package</vt:lpstr>
      <vt:lpstr>Overview</vt:lpstr>
      <vt:lpstr>Current states</vt:lpstr>
      <vt:lpstr>Current states</vt:lpstr>
      <vt:lpstr>Features: clean and simple design</vt:lpstr>
      <vt:lpstr>Features: flexible configuration</vt:lpstr>
      <vt:lpstr>Example: GPCP with different regions</vt:lpstr>
      <vt:lpstr>Features: flexible for derived variables</vt:lpstr>
      <vt:lpstr>Installation and Running</vt:lpstr>
      <vt:lpstr>Documentation https://github.com/zshaheen/acme_diags</vt:lpstr>
      <vt:lpstr>Planned Features 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Zhang, Chengzhu</cp:lastModifiedBy>
  <cp:revision>37</cp:revision>
  <dcterms:created xsi:type="dcterms:W3CDTF">2014-12-04T00:15:55Z</dcterms:created>
  <dcterms:modified xsi:type="dcterms:W3CDTF">2017-06-07T16:42:02Z</dcterms:modified>
</cp:coreProperties>
</file>