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hape 8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/>
          <p:nvPr>
            <p:ph type="title"/>
          </p:nvPr>
        </p:nvSpPr>
        <p:spPr>
          <a:xfrm>
            <a:off x="685800" y="2743200"/>
            <a:ext cx="7772400" cy="1371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half" idx="1"/>
          </p:nvPr>
        </p:nvSpPr>
        <p:spPr>
          <a:xfrm>
            <a:off x="685800" y="4343400"/>
            <a:ext cx="77724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645920"/>
            <a:ext cx="8229600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Shape 32"/>
          <p:cNvSpPr/>
          <p:nvPr>
            <p:ph type="body" sz="half" idx="1"/>
          </p:nvPr>
        </p:nvSpPr>
        <p:spPr>
          <a:xfrm>
            <a:off x="457200" y="1645920"/>
            <a:ext cx="3886200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Shape 41"/>
          <p:cNvSpPr/>
          <p:nvPr>
            <p:ph type="body" sz="quarter" idx="1"/>
          </p:nvPr>
        </p:nvSpPr>
        <p:spPr>
          <a:xfrm>
            <a:off x="457200" y="1645920"/>
            <a:ext cx="3886200" cy="45720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b="1" sz="2000"/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b="1" sz="2000"/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b="1" sz="2000"/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b="1" sz="2000"/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b="1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hape 42"/>
          <p:cNvSpPr/>
          <p:nvPr>
            <p:ph type="body" sz="quarter" idx="13"/>
          </p:nvPr>
        </p:nvSpPr>
        <p:spPr>
          <a:xfrm>
            <a:off x="4800600" y="1645920"/>
            <a:ext cx="3886200" cy="45720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400"/>
              </a:spcBef>
              <a:buClrTx/>
              <a:buSzTx/>
              <a:buFontTx/>
              <a:buNone/>
              <a:defRPr b="1" sz="2000"/>
            </a:pPr>
          </a:p>
        </p:txBody>
      </p:sp>
      <p:sp>
        <p:nvSpPr>
          <p:cNvPr id="43" name="Shape 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xfrm>
            <a:off x="457200" y="822960"/>
            <a:ext cx="3200400" cy="1828801"/>
          </a:xfrm>
          <a:prstGeom prst="rect">
            <a:avLst/>
          </a:prstGeom>
        </p:spPr>
        <p:txBody>
          <a:bodyPr anchor="t"/>
          <a:lstStyle/>
          <a:p>
            <a:pPr/>
            <a:r>
              <a:t>Title Text</a:t>
            </a:r>
          </a:p>
        </p:txBody>
      </p:sp>
      <p:sp>
        <p:nvSpPr>
          <p:cNvPr id="66" name="Shape 66"/>
          <p:cNvSpPr/>
          <p:nvPr>
            <p:ph type="body" sz="half" idx="1"/>
          </p:nvPr>
        </p:nvSpPr>
        <p:spPr>
          <a:xfrm>
            <a:off x="3886200" y="822960"/>
            <a:ext cx="4800600" cy="493776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hape 67"/>
          <p:cNvSpPr/>
          <p:nvPr>
            <p:ph type="body" sz="quarter" idx="13"/>
          </p:nvPr>
        </p:nvSpPr>
        <p:spPr>
          <a:xfrm>
            <a:off x="457200" y="2834639"/>
            <a:ext cx="3200400" cy="292608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457200" y="4572000"/>
            <a:ext cx="8229600" cy="5943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Shape 76"/>
          <p:cNvSpPr/>
          <p:nvPr>
            <p:ph type="pic" idx="13"/>
          </p:nvPr>
        </p:nvSpPr>
        <p:spPr>
          <a:xfrm>
            <a:off x="457200" y="685800"/>
            <a:ext cx="8229600" cy="36576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77" name="Shape 77"/>
          <p:cNvSpPr/>
          <p:nvPr>
            <p:ph type="body" sz="quarter" idx="1"/>
          </p:nvPr>
        </p:nvSpPr>
        <p:spPr>
          <a:xfrm>
            <a:off x="457200" y="5212079"/>
            <a:ext cx="8229600" cy="685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title"/>
          </p:nvPr>
        </p:nvSpPr>
        <p:spPr>
          <a:xfrm>
            <a:off x="457200" y="274320"/>
            <a:ext cx="8229600" cy="1097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4508499" y="6515068"/>
            <a:ext cx="127001" cy="127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ctr">
              <a:defRPr sz="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376092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376092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376092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376092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376092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376092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376092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376092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376092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76092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76092"/>
        </a:buClr>
        <a:buSzPct val="100000"/>
        <a:buFont typeface="Arial"/>
        <a:buChar char="–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76092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76092"/>
        </a:buClr>
        <a:buSzPct val="100000"/>
        <a:buFont typeface="Arial"/>
        <a:buChar char="–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76092"/>
        </a:buClr>
        <a:buSzPct val="100000"/>
        <a:buFont typeface="Arial"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76092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76092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76092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76092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685800" y="2935541"/>
            <a:ext cx="7772400" cy="493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b="1" sz="3500">
                <a:solidFill>
                  <a:srgbClr val="3760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Workflow Group: ACME Workbench</a:t>
            </a:r>
          </a:p>
        </p:txBody>
      </p:sp>
      <p:sp>
        <p:nvSpPr>
          <p:cNvPr id="88" name="Shape 88"/>
          <p:cNvSpPr/>
          <p:nvPr/>
        </p:nvSpPr>
        <p:spPr>
          <a:xfrm>
            <a:off x="685800" y="3657600"/>
            <a:ext cx="7772400" cy="636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ctr">
              <a:spcBef>
                <a:spcPts val="400"/>
              </a:spcBef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Sterling Baldwin</a:t>
            </a:r>
          </a:p>
          <a:p>
            <a:pPr algn="ctr">
              <a:spcBef>
                <a:spcPts val="400"/>
              </a:spcBef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ACME Workflow in the Browser</a:t>
            </a:r>
          </a:p>
        </p:txBody>
      </p:sp>
      <p:sp>
        <p:nvSpPr>
          <p:cNvPr id="89" name="Shape 89"/>
          <p:cNvSpPr/>
          <p:nvPr/>
        </p:nvSpPr>
        <p:spPr>
          <a:xfrm>
            <a:off x="3550947" y="5181600"/>
            <a:ext cx="5593053" cy="1202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r" defTabSz="914400">
              <a:spcBef>
                <a:spcPts val="300"/>
              </a:spcBef>
              <a:defRPr sz="1600">
                <a:solidFill>
                  <a:srgbClr val="888888"/>
                </a:solidFill>
              </a:defRPr>
            </a:pPr>
            <a:r>
              <a:t>Team Lead: </a:t>
            </a:r>
            <a:r>
              <a:rPr>
                <a:solidFill>
                  <a:srgbClr val="000000"/>
                </a:solidFill>
              </a:rPr>
              <a:t>Sterling Baldwin</a:t>
            </a:r>
          </a:p>
          <a:p>
            <a:pPr algn="r" defTabSz="914400">
              <a:spcBef>
                <a:spcPts val="300"/>
              </a:spcBef>
              <a:defRPr sz="1600"/>
            </a:pPr>
            <a:r>
              <a:t>Sam Fries, Matt Harris, Bibi Raju, Lukasz Lacinski, Jim McEnerney, Jeff Painter, Charles Doutriaux, Sahsa Ames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part of the process works independently, and flows into the next step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the model -&gt; Slurm/Moab and the ACME_script.csh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Generate climatologies -&gt; ncclimo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diagnostics -&gt; metadiags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Analyze and visualize output -&gt; Python and UVCDAT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Transfer files between facilities -&gt; Globus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Archive to HPSS -&gt; HTAR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part of the process works independently, and flows into the next step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the model -&gt; Slurm/Moab and the ACME_script.csh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Generate climatologies -&gt; ncclimo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diagnostics -&gt; metadiags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Analyze and visualize output -&gt; Python and UVCDAT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Transfer files between facilities -&gt; Globus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Archive to HPSS -&gt; HTAR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Publish to ESGF -&gt; esgf publication python module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part of the process works independently, and flows into the next step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the model -&gt; Slurm/Moab and the ACME_script.csh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Generate climatologies -&gt; ncclimo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diagnostics -&gt; metadiags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Analyze and visualize output -&gt; Python and UVCDAT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Transfer files between facilities -&gt; Globus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Archive to HPSS -&gt; HTAR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Publish to ESGF -&gt; esgf publication python module</a:t>
            </a:r>
          </a:p>
          <a:p>
            <a:pPr lvl="1" marL="742950" indent="-285750">
              <a:spcBef>
                <a:spcPts val="400"/>
              </a:spcBef>
              <a:defRPr sz="2000"/>
            </a:pPr>
          </a:p>
          <a:p>
            <a:pPr lvl="1" marL="742950" indent="-285750">
              <a:spcBef>
                <a:spcPts val="400"/>
              </a:spcBef>
              <a:defRPr sz="2000"/>
            </a:pPr>
            <a:r>
              <a:t>That</a:t>
            </a:r>
            <a:r>
              <a:t>’</a:t>
            </a:r>
            <a:r>
              <a:t>s a lot of tools!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Workbench vision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Wrap each tool in a UI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Show the options for the tool (no manpage lookup required)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Only allow correct input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Automate where possible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Each tool in one place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Zero install on users machine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Workbench progress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Manager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Use Globus to transfer files from Edison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Import data from ESGF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Publish to our private ESGF staging node</a:t>
            </a:r>
          </a:p>
          <a:p>
            <a:pPr/>
            <a:r>
              <a:t>Run Manager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Create, configure, and execute diagnostic jobs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Browse output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Upload to Diagnostic Viewer</a:t>
            </a:r>
          </a:p>
          <a:p>
            <a:pPr/>
            <a:r>
              <a:t>Visualizations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Barebones VCS visualization of netCDF files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Future work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ACME model run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Automatic post processing and data transfer, HPSS archive 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Job chaining</a:t>
            </a:r>
          </a:p>
          <a:p>
            <a:pPr lvl="2" marL="1143000" indent="-228600">
              <a:spcBef>
                <a:spcPts val="400"/>
              </a:spcBef>
              <a:defRPr sz="1800"/>
            </a:pPr>
            <a:r>
              <a:t>job A triggers job B which triggers job C and D, or an error causes A to restart and email the error to the user.</a:t>
            </a:r>
          </a:p>
          <a:p>
            <a:pPr/>
            <a:r>
              <a:t>Access controlled sharing for all user data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Share anything you want with just the people you want</a:t>
            </a:r>
          </a:p>
          <a:p>
            <a:pPr/>
            <a:r>
              <a:t>Full visualization power of UV-CDAT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VCS in the browser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Demo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Entire ACME workflow in the browser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95" name="Shape 9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Entire ACME workflow in the browser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the model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Generate climatologies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diagnostics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Analyze and visualize output data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Transfer files between facilities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Archive to HPSS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Publish to ESGF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part of the process works independently, and flows into the next step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42950" indent="-285750">
              <a:spcBef>
                <a:spcPts val="400"/>
              </a:spcBef>
              <a:defRPr sz="2000"/>
            </a:lvl2pPr>
          </a:lstStyle>
          <a:p>
            <a:pPr/>
            <a:r>
              <a:t>Each part of the process works independently, and flows into the next step</a:t>
            </a:r>
          </a:p>
          <a:p>
            <a:pPr lvl="1"/>
            <a:r>
              <a:t>Run the model -&gt; Slurm/Moab and the ACME_script.csh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104" name="Shape 10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part of the process works independently, and flows into the next step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the model -&gt; Slurm/Moab and the ACME_script.csh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Generate climatologies -&gt; ncclimo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107" name="Shape 10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part of the process works independently, and flows into the next step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the model -&gt; Slurm/Moab and the ACME_script.csh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Generate climatologies -&gt; ncclimo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diagnostics -&gt; metadiags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110" name="Shape 1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part of the process works independently, and flows into the next step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the model -&gt; Slurm/Moab and the ACME_script.csh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Generate climatologies -&gt; ncclimo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diagnostics -&gt; metadiags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Analyze and visualize output -&gt; Python and UVCDAT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Goals</a:t>
            </a:r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part of the process works independently, and flows into the next step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the model -&gt; Slurm/Moab and the ACME_script.csh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Generate climatologies -&gt; ncclimo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Run diagnostics -&gt; metadiags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Analyze and visualize output -&gt; Python and UVCDAT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Transfer files between facilities -&gt; Globus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