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5" name="Shape 8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Shape 13"/>
          <p:cNvSpPr/>
          <p:nvPr>
            <p:ph type="title"/>
          </p:nvPr>
        </p:nvSpPr>
        <p:spPr>
          <a:xfrm>
            <a:off x="685800" y="2743200"/>
            <a:ext cx="7772400" cy="13716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" name="Shape 14"/>
          <p:cNvSpPr/>
          <p:nvPr>
            <p:ph type="body" sz="half" idx="1"/>
          </p:nvPr>
        </p:nvSpPr>
        <p:spPr>
          <a:xfrm>
            <a:off x="685800" y="4343400"/>
            <a:ext cx="7772400" cy="17526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hape 1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457200" y="1645920"/>
            <a:ext cx="8229600" cy="411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hape 2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" name="Shape 32"/>
          <p:cNvSpPr/>
          <p:nvPr>
            <p:ph type="body" sz="half" idx="1"/>
          </p:nvPr>
        </p:nvSpPr>
        <p:spPr>
          <a:xfrm>
            <a:off x="457200" y="1645920"/>
            <a:ext cx="3886200" cy="41148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1" name="Shape 41"/>
          <p:cNvSpPr/>
          <p:nvPr>
            <p:ph type="body" sz="quarter" idx="1"/>
          </p:nvPr>
        </p:nvSpPr>
        <p:spPr>
          <a:xfrm>
            <a:off x="457200" y="1645920"/>
            <a:ext cx="3886200" cy="457201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b="1" sz="2000"/>
            </a:lvl1pPr>
            <a:lvl2pPr marL="0" indent="457200">
              <a:spcBef>
                <a:spcPts val="400"/>
              </a:spcBef>
              <a:buClrTx/>
              <a:buSzTx/>
              <a:buFontTx/>
              <a:buNone/>
              <a:defRPr b="1" sz="2000"/>
            </a:lvl2pPr>
            <a:lvl3pPr marL="0" indent="914400">
              <a:spcBef>
                <a:spcPts val="400"/>
              </a:spcBef>
              <a:buClrTx/>
              <a:buSzTx/>
              <a:buFontTx/>
              <a:buNone/>
              <a:defRPr b="1" sz="2000"/>
            </a:lvl3pPr>
            <a:lvl4pPr marL="0" indent="1371600">
              <a:spcBef>
                <a:spcPts val="400"/>
              </a:spcBef>
              <a:buClrTx/>
              <a:buSzTx/>
              <a:buFontTx/>
              <a:buNone/>
              <a:defRPr b="1" sz="2000"/>
            </a:lvl4pPr>
            <a:lvl5pPr marL="0" indent="1828800">
              <a:spcBef>
                <a:spcPts val="400"/>
              </a:spcBef>
              <a:buClrTx/>
              <a:buSzTx/>
              <a:buFontTx/>
              <a:buNone/>
              <a:defRPr b="1" sz="2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hape 42"/>
          <p:cNvSpPr/>
          <p:nvPr>
            <p:ph type="body" sz="quarter" idx="13"/>
          </p:nvPr>
        </p:nvSpPr>
        <p:spPr>
          <a:xfrm>
            <a:off x="4800600" y="1645920"/>
            <a:ext cx="3886200" cy="457201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/>
          <a:p>
            <a:pPr marL="0" indent="0">
              <a:spcBef>
                <a:spcPts val="400"/>
              </a:spcBef>
              <a:buClrTx/>
              <a:buSzTx/>
              <a:buFontTx/>
              <a:buNone/>
              <a:defRPr b="1" sz="2000"/>
            </a:pPr>
          </a:p>
        </p:txBody>
      </p:sp>
      <p:sp>
        <p:nvSpPr>
          <p:cNvPr id="43" name="Shape 4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1" name="Shape 5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title"/>
          </p:nvPr>
        </p:nvSpPr>
        <p:spPr>
          <a:xfrm>
            <a:off x="457200" y="822960"/>
            <a:ext cx="3200400" cy="1828801"/>
          </a:xfrm>
          <a:prstGeom prst="rect">
            <a:avLst/>
          </a:prstGeom>
        </p:spPr>
        <p:txBody>
          <a:bodyPr anchor="t"/>
          <a:lstStyle/>
          <a:p>
            <a:pPr/>
            <a:r>
              <a:t>Title Text</a:t>
            </a:r>
          </a:p>
        </p:txBody>
      </p:sp>
      <p:sp>
        <p:nvSpPr>
          <p:cNvPr id="66" name="Shape 66"/>
          <p:cNvSpPr/>
          <p:nvPr>
            <p:ph type="body" sz="half" idx="1"/>
          </p:nvPr>
        </p:nvSpPr>
        <p:spPr>
          <a:xfrm>
            <a:off x="3886200" y="822960"/>
            <a:ext cx="4800600" cy="493776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7" name="Shape 67"/>
          <p:cNvSpPr/>
          <p:nvPr>
            <p:ph type="body" sz="quarter" idx="13"/>
          </p:nvPr>
        </p:nvSpPr>
        <p:spPr>
          <a:xfrm>
            <a:off x="457200" y="2834639"/>
            <a:ext cx="3200400" cy="292608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spcBef>
                <a:spcPts val="300"/>
              </a:spcBef>
              <a:buClrTx/>
              <a:buSzTx/>
              <a:buFontTx/>
              <a:buNone/>
              <a:defRPr sz="1400"/>
            </a:pP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title"/>
          </p:nvPr>
        </p:nvSpPr>
        <p:spPr>
          <a:xfrm>
            <a:off x="457200" y="4572000"/>
            <a:ext cx="8229600" cy="59436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pPr/>
            <a:r>
              <a:t>Title Text</a:t>
            </a:r>
          </a:p>
        </p:txBody>
      </p:sp>
      <p:sp>
        <p:nvSpPr>
          <p:cNvPr id="76" name="Shape 76"/>
          <p:cNvSpPr/>
          <p:nvPr>
            <p:ph type="pic" idx="13"/>
          </p:nvPr>
        </p:nvSpPr>
        <p:spPr>
          <a:xfrm>
            <a:off x="457200" y="685800"/>
            <a:ext cx="8229600" cy="3657600"/>
          </a:xfrm>
          <a:prstGeom prst="rect">
            <a:avLst/>
          </a:prstGeom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77" name="Shape 77"/>
          <p:cNvSpPr/>
          <p:nvPr>
            <p:ph type="body" sz="quarter" idx="1"/>
          </p:nvPr>
        </p:nvSpPr>
        <p:spPr>
          <a:xfrm>
            <a:off x="457200" y="5212079"/>
            <a:ext cx="8229600" cy="6858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spcBef>
                <a:spcPts val="300"/>
              </a:spcBef>
              <a:buClrTx/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ClrTx/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ClrTx/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ClrTx/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ClrTx/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" name="Shape 7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/>
          <p:nvPr>
            <p:ph type="title"/>
          </p:nvPr>
        </p:nvSpPr>
        <p:spPr>
          <a:xfrm>
            <a:off x="457200" y="274320"/>
            <a:ext cx="8229600" cy="1097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hape 5"/>
          <p:cNvSpPr/>
          <p:nvPr>
            <p:ph type="sldNum" sz="quarter" idx="2"/>
          </p:nvPr>
        </p:nvSpPr>
        <p:spPr>
          <a:xfrm>
            <a:off x="4508499" y="6515068"/>
            <a:ext cx="127001" cy="1270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b">
            <a:spAutoFit/>
          </a:bodyPr>
          <a:lstStyle>
            <a:lvl1pPr algn="ctr">
              <a:defRPr sz="8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ln>
            <a:noFill/>
          </a:ln>
          <a:solidFill>
            <a:srgbClr val="376092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ln>
            <a:noFill/>
          </a:ln>
          <a:solidFill>
            <a:srgbClr val="376092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ln>
            <a:noFill/>
          </a:ln>
          <a:solidFill>
            <a:srgbClr val="376092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ln>
            <a:noFill/>
          </a:ln>
          <a:solidFill>
            <a:srgbClr val="376092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ln>
            <a:noFill/>
          </a:ln>
          <a:solidFill>
            <a:srgbClr val="376092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ln>
            <a:noFill/>
          </a:ln>
          <a:solidFill>
            <a:srgbClr val="376092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ln>
            <a:noFill/>
          </a:ln>
          <a:solidFill>
            <a:srgbClr val="376092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ln>
            <a:noFill/>
          </a:ln>
          <a:solidFill>
            <a:srgbClr val="376092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ln>
            <a:noFill/>
          </a:ln>
          <a:solidFill>
            <a:srgbClr val="376092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376092"/>
        </a:buClr>
        <a:buSzPct val="100000"/>
        <a:buFont typeface="Arial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800100" marR="0" indent="-34290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376092"/>
        </a:buClr>
        <a:buSzPct val="100000"/>
        <a:buFont typeface="Arial"/>
        <a:buChar char="–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376092"/>
        </a:buClr>
        <a:buSzPct val="100000"/>
        <a:buFont typeface="Arial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14500" marR="0" indent="-34290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376092"/>
        </a:buClr>
        <a:buSzPct val="100000"/>
        <a:buFont typeface="Arial"/>
        <a:buChar char="–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71700" marR="0" indent="-34290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376092"/>
        </a:buClr>
        <a:buSzPct val="100000"/>
        <a:buFont typeface="Arial"/>
        <a:buChar char="»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560320" marR="0" indent="-27432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376092"/>
        </a:buClr>
        <a:buSzPct val="100000"/>
        <a:buFont typeface="Arial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017520" marR="0" indent="-27432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376092"/>
        </a:buClr>
        <a:buSzPct val="100000"/>
        <a:buFont typeface="Arial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474720" marR="0" indent="-27432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376092"/>
        </a:buClr>
        <a:buSzPct val="100000"/>
        <a:buFont typeface="Arial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3931920" marR="0" indent="-27432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376092"/>
        </a:buClr>
        <a:buSzPct val="100000"/>
        <a:buFont typeface="Arial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685800" y="2935541"/>
            <a:ext cx="7772400" cy="4934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>
            <a:lvl1pPr>
              <a:defRPr b="1" sz="3500">
                <a:solidFill>
                  <a:srgbClr val="3760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Workflow Group: ACME Workbench</a:t>
            </a:r>
          </a:p>
        </p:txBody>
      </p:sp>
      <p:sp>
        <p:nvSpPr>
          <p:cNvPr id="88" name="Shape 88"/>
          <p:cNvSpPr/>
          <p:nvPr/>
        </p:nvSpPr>
        <p:spPr>
          <a:xfrm>
            <a:off x="685800" y="3657600"/>
            <a:ext cx="7772400" cy="636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ctr">
              <a:spcBef>
                <a:spcPts val="400"/>
              </a:spcBef>
              <a:defRPr sz="2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Sterling Baldwin</a:t>
            </a:r>
          </a:p>
          <a:p>
            <a:pPr algn="ctr">
              <a:spcBef>
                <a:spcPts val="400"/>
              </a:spcBef>
              <a:defRPr sz="2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ACME Workflow in the Browser</a:t>
            </a:r>
          </a:p>
        </p:txBody>
      </p:sp>
      <p:sp>
        <p:nvSpPr>
          <p:cNvPr id="89" name="Shape 89"/>
          <p:cNvSpPr/>
          <p:nvPr/>
        </p:nvSpPr>
        <p:spPr>
          <a:xfrm>
            <a:off x="3550947" y="5181600"/>
            <a:ext cx="5593053" cy="12029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algn="r" defTabSz="914400">
              <a:spcBef>
                <a:spcPts val="300"/>
              </a:spcBef>
              <a:defRPr sz="1600">
                <a:solidFill>
                  <a:srgbClr val="888888"/>
                </a:solidFill>
              </a:defRPr>
            </a:pPr>
            <a:r>
              <a:t>Team Lead: </a:t>
            </a:r>
            <a:r>
              <a:rPr>
                <a:solidFill>
                  <a:srgbClr val="000000"/>
                </a:solidFill>
              </a:rPr>
              <a:t>Sterling Baldwin</a:t>
            </a:r>
          </a:p>
          <a:p>
            <a:pPr algn="r" defTabSz="914400">
              <a:spcBef>
                <a:spcPts val="300"/>
              </a:spcBef>
              <a:defRPr sz="1600"/>
            </a:pPr>
            <a:r>
              <a:t>Sam Fries, Matt Harris, Bibi Raju, Lukasz Lacinski, Jim McEnerney, Jeff Painter, Charles Doutriaux, Sahsa Ames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Project Goals</a:t>
            </a:r>
          </a:p>
        </p:txBody>
      </p:sp>
      <p:sp>
        <p:nvSpPr>
          <p:cNvPr id="116" name="Shape 11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Each part of the process works independently, and flows into the next step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Run the model -&gt; Slurm/Moab and the ACME_script.csh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Generate climatologies -&gt; ncclimo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Run diagnostics -&gt; metadiags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Analyze and visualize output -&gt; Python and UVCDAT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Transfer files between facilities -&gt; Globus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Archive to HPSS -&gt; HTAR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Project Goals</a:t>
            </a:r>
          </a:p>
        </p:txBody>
      </p:sp>
      <p:sp>
        <p:nvSpPr>
          <p:cNvPr id="119" name="Shape 1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Each part of the process works independently, and flows into the next step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Run the model -&gt; Slurm/Moab and the ACME_script.csh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Generate climatologies -&gt; ncclimo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Run diagnostics -&gt; metadiags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Analyze and visualize output -&gt; Python and UVCDAT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Transfer files between facilities -&gt; Globus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Archive to HPSS -&gt; HTAR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Publish to ESGF -&gt; esgf publication python module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Project Goals</a:t>
            </a:r>
          </a:p>
        </p:txBody>
      </p:sp>
      <p:sp>
        <p:nvSpPr>
          <p:cNvPr id="122" name="Shape 12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Each part of the process works independently, and flows into the next step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Run the model -&gt; Slurm/Moab and the ACME_script.csh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Generate climatologies -&gt; ncclimo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Run diagnostics -&gt; metadiags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Analyze and visualize output -&gt; Python and UVCDAT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Transfer files between facilities -&gt; Globus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Archive to HPSS -&gt; HTAR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Publish to ESGF -&gt; esgf publication python module</a:t>
            </a:r>
          </a:p>
          <a:p>
            <a:pPr lvl="1" marL="742950" indent="-285750">
              <a:spcBef>
                <a:spcPts val="400"/>
              </a:spcBef>
              <a:defRPr sz="2000"/>
            </a:pPr>
          </a:p>
          <a:p>
            <a:pPr lvl="1" marL="742950" indent="-285750">
              <a:spcBef>
                <a:spcPts val="400"/>
              </a:spcBef>
              <a:defRPr sz="2000"/>
            </a:pPr>
            <a:r>
              <a:t>That</a:t>
            </a:r>
            <a:r>
              <a:t>’</a:t>
            </a:r>
            <a:r>
              <a:t>s a lot of tools!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Workbench vision</a:t>
            </a:r>
          </a:p>
        </p:txBody>
      </p:sp>
      <p:sp>
        <p:nvSpPr>
          <p:cNvPr id="125" name="Shape 12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Wrap each tool in a UI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Show the options for the tool (no manpage lookup required)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Only allow correct input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Automate where possible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Each tool in one place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Zero install on users machine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Workbench progress</a:t>
            </a:r>
          </a:p>
        </p:txBody>
      </p:sp>
      <p:sp>
        <p:nvSpPr>
          <p:cNvPr id="128" name="Shape 12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Data Manager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Use Globus to transfer files from Edison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Import data from ESGF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Publish to our private ESGF staging node</a:t>
            </a:r>
          </a:p>
          <a:p>
            <a:pPr/>
            <a:r>
              <a:t>Run Manager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Create, configure, and execute diagnostic jobs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Browse output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Upload to Diagnostic Viewer</a:t>
            </a:r>
          </a:p>
          <a:p>
            <a:pPr/>
            <a:r>
              <a:t>Visualizations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Barebones VCS visualization of netCDF files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Future work</a:t>
            </a:r>
          </a:p>
        </p:txBody>
      </p:sp>
      <p:sp>
        <p:nvSpPr>
          <p:cNvPr id="131" name="Shape 13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ACME model run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Automatic post processing and data transfer, HPSS archive 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Job chaining</a:t>
            </a:r>
          </a:p>
          <a:p>
            <a:pPr lvl="2" marL="1143000" indent="-228600">
              <a:spcBef>
                <a:spcPts val="400"/>
              </a:spcBef>
              <a:defRPr sz="1800"/>
            </a:pPr>
            <a:r>
              <a:t>job A triggers job B which triggers job C and D, or an error causes A to restart and email the error to the user.</a:t>
            </a:r>
          </a:p>
          <a:p>
            <a:pPr/>
            <a:r>
              <a:t>Access controlled sharing for all user data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Share anything you want with just the people you want</a:t>
            </a:r>
          </a:p>
          <a:p>
            <a:pPr/>
            <a:r>
              <a:t>Full visualization power of UV-CDAT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VCS in the browser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Demo</a:t>
            </a:r>
          </a:p>
        </p:txBody>
      </p:sp>
      <p:sp>
        <p:nvSpPr>
          <p:cNvPr id="134" name="Shape 13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Project Goals</a:t>
            </a:r>
          </a:p>
        </p:txBody>
      </p:sp>
      <p:sp>
        <p:nvSpPr>
          <p:cNvPr id="92" name="Shape 9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Entire ACME workflow in the browser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Project Goals</a:t>
            </a:r>
          </a:p>
        </p:txBody>
      </p:sp>
      <p:sp>
        <p:nvSpPr>
          <p:cNvPr id="95" name="Shape 9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Entire ACME workflow in the browser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Run the model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Generate climatologies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Run diagnostics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Analyze and visualize output data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Transfer files between facilities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Archive to HPSS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Publish to ESGF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Project Goals</a:t>
            </a:r>
          </a:p>
        </p:txBody>
      </p:sp>
      <p:sp>
        <p:nvSpPr>
          <p:cNvPr id="98" name="Shape 9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Each part of the process works independently, and flows into the next step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Project Goals</a:t>
            </a:r>
          </a:p>
        </p:txBody>
      </p:sp>
      <p:sp>
        <p:nvSpPr>
          <p:cNvPr id="101" name="Shape 10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742950" indent="-285750">
              <a:spcBef>
                <a:spcPts val="400"/>
              </a:spcBef>
              <a:defRPr sz="2000"/>
            </a:lvl2pPr>
          </a:lstStyle>
          <a:p>
            <a:pPr/>
            <a:r>
              <a:t>Each part of the process works independently, and flows into the next step</a:t>
            </a:r>
          </a:p>
          <a:p>
            <a:pPr lvl="1"/>
            <a:r>
              <a:t>Run the model -&gt; Slurm/Moab and the ACME_script.csh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Project Goals</a:t>
            </a:r>
          </a:p>
        </p:txBody>
      </p:sp>
      <p:sp>
        <p:nvSpPr>
          <p:cNvPr id="104" name="Shape 10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Each part of the process works independently, and flows into the next step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Run the model -&gt; Slurm/Moab and the ACME_script.csh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Generate climatologies -&gt; ncclimo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Project Goals</a:t>
            </a:r>
          </a:p>
        </p:txBody>
      </p:sp>
      <p:sp>
        <p:nvSpPr>
          <p:cNvPr id="107" name="Shape 10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Each part of the process works independently, and flows into the next step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Run the model -&gt; Slurm/Moab and the ACME_script.csh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Generate climatologies -&gt; ncclimo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Run diagnostics -&gt; metadiags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Project Goals</a:t>
            </a:r>
          </a:p>
        </p:txBody>
      </p:sp>
      <p:sp>
        <p:nvSpPr>
          <p:cNvPr id="110" name="Shape 11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Each part of the process works independently, and flows into the next step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Run the model -&gt; Slurm/Moab and the ACME_script.csh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Generate climatologies -&gt; ncclimo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Run diagnostics -&gt; metadiags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Analyze and visualize output -&gt; Python and UVCDAT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Project Goals</a:t>
            </a:r>
          </a:p>
        </p:txBody>
      </p:sp>
      <p:sp>
        <p:nvSpPr>
          <p:cNvPr id="113" name="Shape 11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Each part of the process works independently, and flows into the next step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Run the model -&gt; Slurm/Moab and the ACME_script.csh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Generate climatologies -&gt; ncclimo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Run diagnostics -&gt; metadiags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Analyze and visualize output -&gt; Python and UVCDAT</a:t>
            </a:r>
          </a:p>
          <a:p>
            <a:pPr lvl="1" marL="742950" indent="-285750">
              <a:spcBef>
                <a:spcPts val="400"/>
              </a:spcBef>
              <a:defRPr sz="2000"/>
            </a:pPr>
            <a:r>
              <a:t>Transfer files between facilities -&gt; Globus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