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32918400" cy="32918400"/>
  <p:notesSz cx="6858000" cy="9144000"/>
  <p:defaultTextStyle>
    <a:defPPr>
      <a:defRPr lang="en-US"/>
    </a:defPPr>
    <a:lvl1pPr marL="0" algn="l" defTabSz="1881047" rtl="0" eaLnBrk="1" latinLnBrk="0" hangingPunct="1">
      <a:defRPr sz="7425" kern="1200">
        <a:solidFill>
          <a:schemeClr val="tx1"/>
        </a:solidFill>
        <a:latin typeface="+mn-lt"/>
        <a:ea typeface="+mn-ea"/>
        <a:cs typeface="+mn-cs"/>
      </a:defRPr>
    </a:lvl1pPr>
    <a:lvl2pPr marL="1881047" algn="l" defTabSz="1881047" rtl="0" eaLnBrk="1" latinLnBrk="0" hangingPunct="1">
      <a:defRPr sz="7425" kern="1200">
        <a:solidFill>
          <a:schemeClr val="tx1"/>
        </a:solidFill>
        <a:latin typeface="+mn-lt"/>
        <a:ea typeface="+mn-ea"/>
        <a:cs typeface="+mn-cs"/>
      </a:defRPr>
    </a:lvl2pPr>
    <a:lvl3pPr marL="3762093" algn="l" defTabSz="1881047" rtl="0" eaLnBrk="1" latinLnBrk="0" hangingPunct="1">
      <a:defRPr sz="7425" kern="1200">
        <a:solidFill>
          <a:schemeClr val="tx1"/>
        </a:solidFill>
        <a:latin typeface="+mn-lt"/>
        <a:ea typeface="+mn-ea"/>
        <a:cs typeface="+mn-cs"/>
      </a:defRPr>
    </a:lvl3pPr>
    <a:lvl4pPr marL="5643140" algn="l" defTabSz="1881047" rtl="0" eaLnBrk="1" latinLnBrk="0" hangingPunct="1">
      <a:defRPr sz="7425" kern="1200">
        <a:solidFill>
          <a:schemeClr val="tx1"/>
        </a:solidFill>
        <a:latin typeface="+mn-lt"/>
        <a:ea typeface="+mn-ea"/>
        <a:cs typeface="+mn-cs"/>
      </a:defRPr>
    </a:lvl4pPr>
    <a:lvl5pPr marL="7524186" algn="l" defTabSz="1881047" rtl="0" eaLnBrk="1" latinLnBrk="0" hangingPunct="1">
      <a:defRPr sz="7425" kern="1200">
        <a:solidFill>
          <a:schemeClr val="tx1"/>
        </a:solidFill>
        <a:latin typeface="+mn-lt"/>
        <a:ea typeface="+mn-ea"/>
        <a:cs typeface="+mn-cs"/>
      </a:defRPr>
    </a:lvl5pPr>
    <a:lvl6pPr marL="9405233" algn="l" defTabSz="1881047" rtl="0" eaLnBrk="1" latinLnBrk="0" hangingPunct="1">
      <a:defRPr sz="7425" kern="1200">
        <a:solidFill>
          <a:schemeClr val="tx1"/>
        </a:solidFill>
        <a:latin typeface="+mn-lt"/>
        <a:ea typeface="+mn-ea"/>
        <a:cs typeface="+mn-cs"/>
      </a:defRPr>
    </a:lvl6pPr>
    <a:lvl7pPr marL="11286279" algn="l" defTabSz="1881047" rtl="0" eaLnBrk="1" latinLnBrk="0" hangingPunct="1">
      <a:defRPr sz="7425" kern="1200">
        <a:solidFill>
          <a:schemeClr val="tx1"/>
        </a:solidFill>
        <a:latin typeface="+mn-lt"/>
        <a:ea typeface="+mn-ea"/>
        <a:cs typeface="+mn-cs"/>
      </a:defRPr>
    </a:lvl7pPr>
    <a:lvl8pPr marL="13167326" algn="l" defTabSz="1881047" rtl="0" eaLnBrk="1" latinLnBrk="0" hangingPunct="1">
      <a:defRPr sz="7425" kern="1200">
        <a:solidFill>
          <a:schemeClr val="tx1"/>
        </a:solidFill>
        <a:latin typeface="+mn-lt"/>
        <a:ea typeface="+mn-ea"/>
        <a:cs typeface="+mn-cs"/>
      </a:defRPr>
    </a:lvl8pPr>
    <a:lvl9pPr marL="15048372" algn="l" defTabSz="1881047" rtl="0" eaLnBrk="1" latinLnBrk="0" hangingPunct="1">
      <a:defRPr sz="742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B5FAE"/>
    <a:srgbClr val="1F285B"/>
    <a:srgbClr val="125528"/>
    <a:srgbClr val="5DB346"/>
    <a:srgbClr val="93177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snapToObjects="1">
      <p:cViewPr>
        <p:scale>
          <a:sx n="50" d="100"/>
          <a:sy n="50" d="100"/>
        </p:scale>
        <p:origin x="-1648" y="-6320"/>
      </p:cViewPr>
      <p:guideLst>
        <p:guide orient="horz" pos="10368"/>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174EA7-03DE-4743-A452-4E18AEB46F7C}" type="datetimeFigureOut">
              <a:rPr lang="en-US" smtClean="0"/>
              <a:t>6/2/17</a:t>
            </a:fld>
            <a:endParaRPr lang="en-US"/>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34351-D3F7-44B5-A732-2DCF1FCAF484}" type="slidenum">
              <a:rPr lang="en-US" smtClean="0"/>
              <a:t>‹#›</a:t>
            </a:fld>
            <a:endParaRPr lang="en-US"/>
          </a:p>
        </p:txBody>
      </p:sp>
    </p:spTree>
    <p:extLst>
      <p:ext uri="{BB962C8B-B14F-4D97-AF65-F5344CB8AC3E}">
        <p14:creationId xmlns:p14="http://schemas.microsoft.com/office/powerpoint/2010/main" val="373093739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234351-D3F7-44B5-A732-2DCF1FCAF484}" type="slidenum">
              <a:rPr lang="en-US" smtClean="0"/>
              <a:t>1</a:t>
            </a:fld>
            <a:endParaRPr lang="en-US"/>
          </a:p>
        </p:txBody>
      </p:sp>
    </p:spTree>
    <p:extLst>
      <p:ext uri="{BB962C8B-B14F-4D97-AF65-F5344CB8AC3E}">
        <p14:creationId xmlns:p14="http://schemas.microsoft.com/office/powerpoint/2010/main" val="280789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0"/>
            <a:ext cx="30175200" cy="3429000"/>
          </a:xfrm>
        </p:spPr>
        <p:txBody>
          <a:bodyPr lIns="0" tIns="0" rIns="0" bIns="0"/>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371600" y="10287000"/>
            <a:ext cx="30175200" cy="18516600"/>
          </a:xfrm>
        </p:spPr>
        <p:txBody>
          <a:bodyPr lIns="0" tIns="0" rIns="0" bIns="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6930943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3786420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32918400" cy="32918400"/>
          </a:xfrm>
          <a:prstGeom prst="rect">
            <a:avLst/>
          </a:prstGeom>
        </p:spPr>
      </p:pic>
      <p:sp>
        <p:nvSpPr>
          <p:cNvPr id="2" name="Title Placeholder 1"/>
          <p:cNvSpPr>
            <a:spLocks noGrp="1"/>
          </p:cNvSpPr>
          <p:nvPr>
            <p:ph type="title"/>
          </p:nvPr>
        </p:nvSpPr>
        <p:spPr>
          <a:xfrm>
            <a:off x="1371600" y="6858000"/>
            <a:ext cx="30175200" cy="342900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1600" y="10287000"/>
            <a:ext cx="30175200" cy="18516600"/>
          </a:xfrm>
          <a:prstGeom prst="rect">
            <a:avLst/>
          </a:prstGeom>
        </p:spPr>
        <p:txBody>
          <a:bodyPr vert="horz" lIns="0" tIns="0" rIns="501612"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11247120" y="30510482"/>
            <a:ext cx="10424160" cy="1752600"/>
          </a:xfrm>
          <a:prstGeom prst="rect">
            <a:avLst/>
          </a:prstGeom>
        </p:spPr>
        <p:txBody>
          <a:bodyPr vert="horz" lIns="501612" tIns="250806" rIns="501612" bIns="250806" rtlCol="0" anchor="ctr"/>
          <a:lstStyle>
            <a:lvl1pPr algn="ctr">
              <a:defRPr sz="3600">
                <a:solidFill>
                  <a:schemeClr val="tx1">
                    <a:tint val="75000"/>
                  </a:schemeClr>
                </a:solidFill>
                <a:latin typeface="Arial"/>
                <a:cs typeface="Arial"/>
              </a:defRPr>
            </a:lvl1pPr>
          </a:lstStyle>
          <a:p>
            <a:endParaRPr lang="en-US" dirty="0"/>
          </a:p>
        </p:txBody>
      </p:sp>
      <p:sp>
        <p:nvSpPr>
          <p:cNvPr id="6" name="TextBox 5"/>
          <p:cNvSpPr txBox="1"/>
          <p:nvPr userDrawn="1"/>
        </p:nvSpPr>
        <p:spPr>
          <a:xfrm>
            <a:off x="1028700" y="685800"/>
            <a:ext cx="3429000" cy="4800600"/>
          </a:xfrm>
          <a:prstGeom prst="rect">
            <a:avLst/>
          </a:prstGeom>
          <a:noFill/>
        </p:spPr>
        <p:txBody>
          <a:bodyPr wrap="none" lIns="0" tIns="0" rIns="0" bIns="0" rtlCol="0" anchor="ctr" anchorCtr="0">
            <a:noAutofit/>
          </a:bodyPr>
          <a:lstStyle/>
          <a:p>
            <a:r>
              <a:rPr lang="en-US" sz="21000" b="1" dirty="0" smtClean="0">
                <a:gradFill flip="none" rotWithShape="1">
                  <a:gsLst>
                    <a:gs pos="0">
                      <a:srgbClr val="1B5FAE"/>
                    </a:gs>
                    <a:gs pos="100000">
                      <a:srgbClr val="1F285B"/>
                    </a:gs>
                  </a:gsLst>
                  <a:lin ang="5400000" scaled="0"/>
                  <a:tileRect/>
                </a:gradFill>
                <a:latin typeface="Arial"/>
                <a:cs typeface="Arial"/>
              </a:rPr>
              <a:t>R:</a:t>
            </a:r>
            <a:endParaRPr lang="en-US" sz="21000" dirty="0">
              <a:gradFill flip="none" rotWithShape="1">
                <a:gsLst>
                  <a:gs pos="0">
                    <a:srgbClr val="1B5FAE"/>
                  </a:gs>
                  <a:gs pos="100000">
                    <a:srgbClr val="1F285B"/>
                  </a:gs>
                </a:gsLst>
                <a:lin ang="5400000" scaled="0"/>
                <a:tileRect/>
              </a:gradFill>
              <a:latin typeface="Arial"/>
              <a:cs typeface="Arial"/>
            </a:endParaRPr>
          </a:p>
        </p:txBody>
      </p:sp>
    </p:spTree>
    <p:extLst>
      <p:ext uri="{BB962C8B-B14F-4D97-AF65-F5344CB8AC3E}">
        <p14:creationId xmlns:p14="http://schemas.microsoft.com/office/powerpoint/2010/main" val="1929093065"/>
      </p:ext>
    </p:extLst>
  </p:cSld>
  <p:clrMap bg1="lt1" tx1="dk1" bg2="lt2" tx2="dk2" accent1="accent1" accent2="accent2" accent3="accent3" accent4="accent4" accent5="accent5" accent6="accent6" hlink="hlink" folHlink="folHlink"/>
  <p:sldLayoutIdLst>
    <p:sldLayoutId id="2147483650" r:id="rId1"/>
    <p:sldLayoutId id="2147483655" r:id="rId2"/>
  </p:sldLayoutIdLst>
  <p:timing>
    <p:tnLst>
      <p:par>
        <p:cTn id="1" dur="indefinite" restart="never" nodeType="tmRoot"/>
      </p:par>
    </p:tnLst>
  </p:timing>
  <p:txStyles>
    <p:titleStyle>
      <a:lvl1pPr algn="l" defTabSz="1881047" rtl="0" eaLnBrk="1" latinLnBrk="0" hangingPunct="1">
        <a:spcBef>
          <a:spcPct val="0"/>
        </a:spcBef>
        <a:buNone/>
        <a:defRPr sz="15000" kern="1200">
          <a:solidFill>
            <a:schemeClr val="tx1"/>
          </a:solidFill>
          <a:latin typeface="Arial"/>
          <a:ea typeface="+mj-ea"/>
          <a:cs typeface="Arial"/>
        </a:defRPr>
      </a:lvl1pPr>
    </p:titleStyle>
    <p:bodyStyle>
      <a:lvl1pPr marL="1410785" indent="-1410785" algn="l" defTabSz="1881047" rtl="0" eaLnBrk="1" latinLnBrk="0" hangingPunct="1">
        <a:spcBef>
          <a:spcPct val="20000"/>
        </a:spcBef>
        <a:buFont typeface="Arial"/>
        <a:buChar char="•"/>
        <a:defRPr sz="9225" kern="1200">
          <a:solidFill>
            <a:schemeClr val="tx1"/>
          </a:solidFill>
          <a:latin typeface="Arial"/>
          <a:ea typeface="+mn-ea"/>
          <a:cs typeface="Arial"/>
        </a:defRPr>
      </a:lvl1pPr>
      <a:lvl2pPr marL="3056701" indent="-1175654" algn="l" defTabSz="1881047" rtl="0" eaLnBrk="1" latinLnBrk="0" hangingPunct="1">
        <a:spcBef>
          <a:spcPct val="20000"/>
        </a:spcBef>
        <a:buFont typeface="Arial"/>
        <a:buChar char="–"/>
        <a:defRPr sz="8025" kern="1200">
          <a:solidFill>
            <a:schemeClr val="tx1"/>
          </a:solidFill>
          <a:latin typeface="Arial"/>
          <a:ea typeface="+mn-ea"/>
          <a:cs typeface="Arial"/>
        </a:defRPr>
      </a:lvl2pPr>
      <a:lvl3pPr marL="4702616" indent="-940523" algn="l" defTabSz="1881047" rtl="0" eaLnBrk="1" latinLnBrk="0" hangingPunct="1">
        <a:spcBef>
          <a:spcPct val="20000"/>
        </a:spcBef>
        <a:buFont typeface="Arial"/>
        <a:buChar char="•"/>
        <a:defRPr sz="7200" kern="1200">
          <a:solidFill>
            <a:schemeClr val="tx1"/>
          </a:solidFill>
          <a:latin typeface="Arial"/>
          <a:ea typeface="+mn-ea"/>
          <a:cs typeface="Arial"/>
        </a:defRPr>
      </a:lvl3pPr>
      <a:lvl4pPr marL="6583663" indent="-940523" algn="l" defTabSz="1881047" rtl="0" eaLnBrk="1" latinLnBrk="0" hangingPunct="1">
        <a:spcBef>
          <a:spcPct val="20000"/>
        </a:spcBef>
        <a:buFont typeface="Arial"/>
        <a:buChar char="–"/>
        <a:defRPr sz="6600" kern="1200">
          <a:solidFill>
            <a:schemeClr val="tx1"/>
          </a:solidFill>
          <a:latin typeface="Arial"/>
          <a:ea typeface="+mn-ea"/>
          <a:cs typeface="Arial"/>
        </a:defRPr>
      </a:lvl4pPr>
      <a:lvl5pPr marL="8464709" indent="-940523" algn="l" defTabSz="1881047" rtl="0" eaLnBrk="1" latinLnBrk="0" hangingPunct="1">
        <a:spcBef>
          <a:spcPct val="20000"/>
        </a:spcBef>
        <a:buFont typeface="Arial"/>
        <a:buChar char="»"/>
        <a:defRPr sz="6600" kern="1200">
          <a:solidFill>
            <a:schemeClr val="tx1"/>
          </a:solidFill>
          <a:latin typeface="Arial"/>
          <a:ea typeface="+mn-ea"/>
          <a:cs typeface="Arial"/>
        </a:defRPr>
      </a:lvl5pPr>
      <a:lvl6pPr marL="10345756" indent="-940523" algn="l" defTabSz="1881047" rtl="0" eaLnBrk="1" latinLnBrk="0" hangingPunct="1">
        <a:spcBef>
          <a:spcPct val="20000"/>
        </a:spcBef>
        <a:buFont typeface="Arial"/>
        <a:buChar char="•"/>
        <a:defRPr sz="8250" kern="1200">
          <a:solidFill>
            <a:schemeClr val="tx1"/>
          </a:solidFill>
          <a:latin typeface="+mn-lt"/>
          <a:ea typeface="+mn-ea"/>
          <a:cs typeface="+mn-cs"/>
        </a:defRPr>
      </a:lvl6pPr>
      <a:lvl7pPr marL="12226802" indent="-940523" algn="l" defTabSz="1881047" rtl="0" eaLnBrk="1" latinLnBrk="0" hangingPunct="1">
        <a:spcBef>
          <a:spcPct val="20000"/>
        </a:spcBef>
        <a:buFont typeface="Arial"/>
        <a:buChar char="•"/>
        <a:defRPr sz="8250" kern="1200">
          <a:solidFill>
            <a:schemeClr val="tx1"/>
          </a:solidFill>
          <a:latin typeface="+mn-lt"/>
          <a:ea typeface="+mn-ea"/>
          <a:cs typeface="+mn-cs"/>
        </a:defRPr>
      </a:lvl7pPr>
      <a:lvl8pPr marL="14107849" indent="-940523" algn="l" defTabSz="1881047" rtl="0" eaLnBrk="1" latinLnBrk="0" hangingPunct="1">
        <a:spcBef>
          <a:spcPct val="20000"/>
        </a:spcBef>
        <a:buFont typeface="Arial"/>
        <a:buChar char="•"/>
        <a:defRPr sz="8250" kern="1200">
          <a:solidFill>
            <a:schemeClr val="tx1"/>
          </a:solidFill>
          <a:latin typeface="+mn-lt"/>
          <a:ea typeface="+mn-ea"/>
          <a:cs typeface="+mn-cs"/>
        </a:defRPr>
      </a:lvl8pPr>
      <a:lvl9pPr marL="15988895" indent="-940523" algn="l" defTabSz="1881047" rtl="0" eaLnBrk="1" latinLnBrk="0" hangingPunct="1">
        <a:spcBef>
          <a:spcPct val="20000"/>
        </a:spcBef>
        <a:buFont typeface="Arial"/>
        <a:buChar char="•"/>
        <a:defRPr sz="8250" kern="1200">
          <a:solidFill>
            <a:schemeClr val="tx1"/>
          </a:solidFill>
          <a:latin typeface="+mn-lt"/>
          <a:ea typeface="+mn-ea"/>
          <a:cs typeface="+mn-cs"/>
        </a:defRPr>
      </a:lvl9pPr>
    </p:bodyStyle>
    <p:otherStyle>
      <a:defPPr>
        <a:defRPr lang="en-US"/>
      </a:defPPr>
      <a:lvl1pPr marL="0" algn="l" defTabSz="1881047" rtl="0" eaLnBrk="1" latinLnBrk="0" hangingPunct="1">
        <a:defRPr sz="7425" kern="1200">
          <a:solidFill>
            <a:schemeClr val="tx1"/>
          </a:solidFill>
          <a:latin typeface="+mn-lt"/>
          <a:ea typeface="+mn-ea"/>
          <a:cs typeface="+mn-cs"/>
        </a:defRPr>
      </a:lvl1pPr>
      <a:lvl2pPr marL="1881047" algn="l" defTabSz="1881047" rtl="0" eaLnBrk="1" latinLnBrk="0" hangingPunct="1">
        <a:defRPr sz="7425" kern="1200">
          <a:solidFill>
            <a:schemeClr val="tx1"/>
          </a:solidFill>
          <a:latin typeface="+mn-lt"/>
          <a:ea typeface="+mn-ea"/>
          <a:cs typeface="+mn-cs"/>
        </a:defRPr>
      </a:lvl2pPr>
      <a:lvl3pPr marL="3762093" algn="l" defTabSz="1881047" rtl="0" eaLnBrk="1" latinLnBrk="0" hangingPunct="1">
        <a:defRPr sz="7425" kern="1200">
          <a:solidFill>
            <a:schemeClr val="tx1"/>
          </a:solidFill>
          <a:latin typeface="+mn-lt"/>
          <a:ea typeface="+mn-ea"/>
          <a:cs typeface="+mn-cs"/>
        </a:defRPr>
      </a:lvl3pPr>
      <a:lvl4pPr marL="5643140" algn="l" defTabSz="1881047" rtl="0" eaLnBrk="1" latinLnBrk="0" hangingPunct="1">
        <a:defRPr sz="7425" kern="1200">
          <a:solidFill>
            <a:schemeClr val="tx1"/>
          </a:solidFill>
          <a:latin typeface="+mn-lt"/>
          <a:ea typeface="+mn-ea"/>
          <a:cs typeface="+mn-cs"/>
        </a:defRPr>
      </a:lvl4pPr>
      <a:lvl5pPr marL="7524186" algn="l" defTabSz="1881047" rtl="0" eaLnBrk="1" latinLnBrk="0" hangingPunct="1">
        <a:defRPr sz="7425" kern="1200">
          <a:solidFill>
            <a:schemeClr val="tx1"/>
          </a:solidFill>
          <a:latin typeface="+mn-lt"/>
          <a:ea typeface="+mn-ea"/>
          <a:cs typeface="+mn-cs"/>
        </a:defRPr>
      </a:lvl5pPr>
      <a:lvl6pPr marL="9405233" algn="l" defTabSz="1881047" rtl="0" eaLnBrk="1" latinLnBrk="0" hangingPunct="1">
        <a:defRPr sz="7425" kern="1200">
          <a:solidFill>
            <a:schemeClr val="tx1"/>
          </a:solidFill>
          <a:latin typeface="+mn-lt"/>
          <a:ea typeface="+mn-ea"/>
          <a:cs typeface="+mn-cs"/>
        </a:defRPr>
      </a:lvl6pPr>
      <a:lvl7pPr marL="11286279" algn="l" defTabSz="1881047" rtl="0" eaLnBrk="1" latinLnBrk="0" hangingPunct="1">
        <a:defRPr sz="7425" kern="1200">
          <a:solidFill>
            <a:schemeClr val="tx1"/>
          </a:solidFill>
          <a:latin typeface="+mn-lt"/>
          <a:ea typeface="+mn-ea"/>
          <a:cs typeface="+mn-cs"/>
        </a:defRPr>
      </a:lvl7pPr>
      <a:lvl8pPr marL="13167326" algn="l" defTabSz="1881047" rtl="0" eaLnBrk="1" latinLnBrk="0" hangingPunct="1">
        <a:defRPr sz="7425" kern="1200">
          <a:solidFill>
            <a:schemeClr val="tx1"/>
          </a:solidFill>
          <a:latin typeface="+mn-lt"/>
          <a:ea typeface="+mn-ea"/>
          <a:cs typeface="+mn-cs"/>
        </a:defRPr>
      </a:lvl8pPr>
      <a:lvl9pPr marL="15048372" algn="l" defTabSz="1881047" rtl="0" eaLnBrk="1" latinLnBrk="0" hangingPunct="1">
        <a:defRPr sz="74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12001501" y="30499735"/>
            <a:ext cx="15282107" cy="1371600"/>
            <a:chOff x="16002000" y="40666313"/>
            <a:chExt cx="20376143" cy="1828800"/>
          </a:xfrm>
        </p:grpSpPr>
        <p:sp>
          <p:nvSpPr>
            <p:cNvPr id="16" name="TextBox 15"/>
            <p:cNvSpPr txBox="1"/>
            <p:nvPr/>
          </p:nvSpPr>
          <p:spPr>
            <a:xfrm>
              <a:off x="16002000" y="40666313"/>
              <a:ext cx="5486400" cy="1828800"/>
            </a:xfrm>
            <a:prstGeom prst="rect">
              <a:avLst/>
            </a:prstGeom>
            <a:noFill/>
          </p:spPr>
          <p:txBody>
            <a:bodyPr wrap="none" lIns="68580" tIns="68580" rIns="68580" bIns="68580" rtlCol="0" anchor="b" anchorCtr="0">
              <a:noAutofit/>
            </a:bodyPr>
            <a:lstStyle/>
            <a:p>
              <a:pPr>
                <a:spcAft>
                  <a:spcPts val="900"/>
                </a:spcAft>
              </a:pPr>
              <a:r>
                <a:rPr lang="en-US" sz="1800" i="1" dirty="0">
                  <a:latin typeface="Arial"/>
                  <a:cs typeface="Arial"/>
                </a:rPr>
                <a:t>For additional information, contact:</a:t>
              </a:r>
            </a:p>
            <a:p>
              <a:r>
                <a:rPr lang="en-US" sz="2100" b="1" dirty="0" smtClean="0">
                  <a:latin typeface="Arial"/>
                  <a:cs typeface="Arial"/>
                </a:rPr>
                <a:t>Michael A. Brunke</a:t>
              </a:r>
              <a:endParaRPr lang="en-US" sz="2100" b="1" dirty="0">
                <a:latin typeface="Arial"/>
                <a:cs typeface="Arial"/>
              </a:endParaRPr>
            </a:p>
            <a:p>
              <a:r>
                <a:rPr lang="en-US" sz="1800" dirty="0" smtClean="0">
                  <a:latin typeface="Arial"/>
                  <a:cs typeface="Arial"/>
                </a:rPr>
                <a:t>Research Scientist</a:t>
              </a:r>
              <a:endParaRPr lang="en-US" sz="1800" dirty="0">
                <a:latin typeface="Arial"/>
                <a:cs typeface="Arial"/>
              </a:endParaRPr>
            </a:p>
          </p:txBody>
        </p:sp>
        <p:sp>
          <p:nvSpPr>
            <p:cNvPr id="17" name="TextBox 16"/>
            <p:cNvSpPr txBox="1"/>
            <p:nvPr/>
          </p:nvSpPr>
          <p:spPr>
            <a:xfrm>
              <a:off x="22402800" y="40666313"/>
              <a:ext cx="5486400" cy="1828800"/>
            </a:xfrm>
            <a:prstGeom prst="rect">
              <a:avLst/>
            </a:prstGeom>
            <a:noFill/>
          </p:spPr>
          <p:txBody>
            <a:bodyPr wrap="none" lIns="68580" tIns="68580" rIns="68580" bIns="68580" rtlCol="0" anchor="b" anchorCtr="0">
              <a:noAutofit/>
            </a:bodyPr>
            <a:lstStyle/>
            <a:p>
              <a:pPr>
                <a:spcAft>
                  <a:spcPts val="1200"/>
                </a:spcAft>
              </a:pPr>
              <a:r>
                <a:rPr lang="en-US" sz="1800" dirty="0" smtClean="0">
                  <a:latin typeface="Arial"/>
                  <a:cs typeface="Arial"/>
                </a:rPr>
                <a:t>The University of Arizona</a:t>
              </a:r>
              <a:endParaRPr lang="en-US" sz="1800" dirty="0">
                <a:latin typeface="Arial"/>
                <a:cs typeface="Arial"/>
              </a:endParaRPr>
            </a:p>
            <a:p>
              <a:r>
                <a:rPr lang="en-US" sz="1800" dirty="0">
                  <a:latin typeface="Arial"/>
                  <a:cs typeface="Arial"/>
                </a:rPr>
                <a:t>(</a:t>
              </a:r>
              <a:r>
                <a:rPr lang="en-US" sz="1800" dirty="0" smtClean="0">
                  <a:latin typeface="Arial"/>
                  <a:cs typeface="Arial"/>
                </a:rPr>
                <a:t>520) 626-7349</a:t>
              </a:r>
              <a:endParaRPr lang="en-US" sz="1800" dirty="0">
                <a:latin typeface="Arial"/>
                <a:cs typeface="Arial"/>
              </a:endParaRPr>
            </a:p>
            <a:p>
              <a:r>
                <a:rPr lang="en-US" sz="1800" dirty="0" err="1" smtClean="0">
                  <a:latin typeface="Arial"/>
                  <a:cs typeface="Arial"/>
                </a:rPr>
                <a:t>brunke@email.arizona.edu</a:t>
              </a:r>
              <a:endParaRPr lang="en-US" sz="1800" dirty="0">
                <a:latin typeface="Arial"/>
                <a:cs typeface="Arial"/>
              </a:endParaRPr>
            </a:p>
          </p:txBody>
        </p:sp>
        <p:sp>
          <p:nvSpPr>
            <p:cNvPr id="18" name="TextBox 17"/>
            <p:cNvSpPr txBox="1"/>
            <p:nvPr/>
          </p:nvSpPr>
          <p:spPr>
            <a:xfrm>
              <a:off x="27234143" y="40666313"/>
              <a:ext cx="9144000" cy="1828800"/>
            </a:xfrm>
            <a:prstGeom prst="rect">
              <a:avLst/>
            </a:prstGeom>
            <a:noFill/>
          </p:spPr>
          <p:txBody>
            <a:bodyPr wrap="none" lIns="68580" tIns="68580" rIns="68580" bIns="68580" rtlCol="0" anchor="b" anchorCtr="0">
              <a:noAutofit/>
            </a:bodyPr>
            <a:lstStyle/>
            <a:p>
              <a:r>
                <a:rPr lang="en-US" sz="3000" b="1" dirty="0">
                  <a:solidFill>
                    <a:srgbClr val="1B5FAE"/>
                  </a:solidFill>
                  <a:latin typeface="Arial"/>
                  <a:cs typeface="Arial"/>
                </a:rPr>
                <a:t>climatemodeling.science.energy.gov/acme</a:t>
              </a:r>
              <a:endParaRPr lang="en-US" sz="2700" dirty="0">
                <a:solidFill>
                  <a:srgbClr val="1B5FAE"/>
                </a:solidFill>
                <a:latin typeface="Arial"/>
                <a:cs typeface="Arial"/>
              </a:endParaRPr>
            </a:p>
          </p:txBody>
        </p:sp>
      </p:grpSp>
      <p:sp>
        <p:nvSpPr>
          <p:cNvPr id="27" name="TextBox 26"/>
          <p:cNvSpPr txBox="1"/>
          <p:nvPr/>
        </p:nvSpPr>
        <p:spPr>
          <a:xfrm>
            <a:off x="4457700" y="685800"/>
            <a:ext cx="20574000" cy="4800600"/>
          </a:xfrm>
          <a:prstGeom prst="rect">
            <a:avLst/>
          </a:prstGeom>
          <a:noFill/>
        </p:spPr>
        <p:txBody>
          <a:bodyPr wrap="none" lIns="0" tIns="0" rIns="0" bIns="0" rtlCol="0" anchor="ctr" anchorCtr="0">
            <a:noAutofit/>
          </a:bodyPr>
          <a:lstStyle/>
          <a:p>
            <a:r>
              <a:rPr lang="en-US" sz="10800" b="1" dirty="0">
                <a:latin typeface="Arial" panose="020B0604020202020204" pitchFamily="34" charset="0"/>
                <a:cs typeface="Arial" panose="020B0604020202020204" pitchFamily="34" charset="0"/>
              </a:rPr>
              <a:t>Variable soil thickness in ALM: </a:t>
            </a:r>
          </a:p>
          <a:p>
            <a:r>
              <a:rPr lang="en-US" sz="6600" b="1" dirty="0">
                <a:latin typeface="Arial" panose="020B0604020202020204" pitchFamily="34" charset="0"/>
                <a:cs typeface="Arial" panose="020B0604020202020204" pitchFamily="34" charset="0"/>
              </a:rPr>
              <a:t>Implementation without elevation classes and </a:t>
            </a:r>
          </a:p>
          <a:p>
            <a:r>
              <a:rPr lang="en-US" sz="6600" b="1" dirty="0">
                <a:latin typeface="Arial" panose="020B0604020202020204" pitchFamily="34" charset="0"/>
                <a:cs typeface="Arial" panose="020B0604020202020204" pitchFamily="34" charset="0"/>
              </a:rPr>
              <a:t>preparation for implementation with elevation </a:t>
            </a:r>
          </a:p>
          <a:p>
            <a:r>
              <a:rPr lang="en-US" sz="6600" b="1" dirty="0">
                <a:latin typeface="Arial" panose="020B0604020202020204" pitchFamily="34" charset="0"/>
                <a:cs typeface="Arial" panose="020B0604020202020204" pitchFamily="34" charset="0"/>
              </a:rPr>
              <a:t>classes</a:t>
            </a:r>
            <a:endParaRPr lang="en-US" sz="6600" b="1" dirty="0">
              <a:solidFill>
                <a:srgbClr val="000000"/>
              </a:solidFill>
              <a:latin typeface="Arial" panose="020B0604020202020204" pitchFamily="34" charset="0"/>
              <a:cs typeface="Arial" panose="020B0604020202020204" pitchFamily="34" charset="0"/>
            </a:endParaRPr>
          </a:p>
          <a:p>
            <a:r>
              <a:rPr lang="en-US" sz="5400" dirty="0">
                <a:solidFill>
                  <a:srgbClr val="000000"/>
                </a:solidFill>
                <a:latin typeface="Arial"/>
                <a:cs typeface="Arial"/>
              </a:rPr>
              <a:t>Michael A. Brunke and </a:t>
            </a:r>
            <a:r>
              <a:rPr lang="en-US" sz="5400" dirty="0" err="1">
                <a:solidFill>
                  <a:srgbClr val="000000"/>
                </a:solidFill>
                <a:latin typeface="Arial"/>
                <a:cs typeface="Arial"/>
              </a:rPr>
              <a:t>Xubin</a:t>
            </a:r>
            <a:r>
              <a:rPr lang="en-US" sz="5400" dirty="0">
                <a:solidFill>
                  <a:srgbClr val="000000"/>
                </a:solidFill>
                <a:latin typeface="Arial"/>
                <a:cs typeface="Arial"/>
              </a:rPr>
              <a:t> Zeng</a:t>
            </a:r>
          </a:p>
        </p:txBody>
      </p:sp>
      <p:grpSp>
        <p:nvGrpSpPr>
          <p:cNvPr id="5" name="Group 4"/>
          <p:cNvGrpSpPr/>
          <p:nvPr/>
        </p:nvGrpSpPr>
        <p:grpSpPr>
          <a:xfrm>
            <a:off x="1028700" y="7200900"/>
            <a:ext cx="15087600" cy="10629900"/>
            <a:chOff x="1371600" y="9601200"/>
            <a:chExt cx="20116800" cy="14173200"/>
          </a:xfrm>
        </p:grpSpPr>
        <p:sp>
          <p:nvSpPr>
            <p:cNvPr id="6" name="Rectangle 5"/>
            <p:cNvSpPr/>
            <p:nvPr/>
          </p:nvSpPr>
          <p:spPr>
            <a:xfrm>
              <a:off x="1371600" y="9601200"/>
              <a:ext cx="20116800" cy="141732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12" name="TextBox 11"/>
            <p:cNvSpPr txBox="1"/>
            <p:nvPr/>
          </p:nvSpPr>
          <p:spPr>
            <a:xfrm>
              <a:off x="1430803" y="11887200"/>
              <a:ext cx="11573408" cy="11887200"/>
            </a:xfrm>
            <a:prstGeom prst="rect">
              <a:avLst/>
            </a:prstGeom>
            <a:noFill/>
          </p:spPr>
          <p:txBody>
            <a:bodyPr wrap="square" lIns="342900" tIns="342900" rIns="342900" bIns="342900" rtlCol="0">
              <a:noAutofit/>
            </a:bodyPr>
            <a:lstStyle/>
            <a:p>
              <a:pPr>
                <a:lnSpc>
                  <a:spcPct val="110000"/>
                </a:lnSpc>
              </a:pPr>
              <a:r>
                <a:rPr lang="en-US" sz="2400" dirty="0" smtClean="0">
                  <a:latin typeface="Arial" panose="020B0604020202020204" pitchFamily="34" charset="0"/>
                  <a:cs typeface="Arial" panose="020B0604020202020204" pitchFamily="34" charset="0"/>
                </a:rPr>
                <a:t>Currently</a:t>
              </a:r>
              <a:r>
                <a:rPr lang="en-US" sz="2400" dirty="0">
                  <a:latin typeface="Arial" panose="020B0604020202020204" pitchFamily="34" charset="0"/>
                  <a:cs typeface="Arial" panose="020B0604020202020204" pitchFamily="34" charset="0"/>
                </a:rPr>
                <a:t>, the ACME Land Model (ALM), like most other land surface models, has a constant </a:t>
              </a:r>
              <a:r>
                <a:rPr lang="en-US" sz="2400" dirty="0" smtClean="0">
                  <a:latin typeface="Arial" panose="020B0604020202020204" pitchFamily="34" charset="0"/>
                  <a:cs typeface="Arial" panose="020B0604020202020204" pitchFamily="34" charset="0"/>
                </a:rPr>
                <a:t>depth </a:t>
              </a:r>
              <a:r>
                <a:rPr lang="en-US" sz="2400" dirty="0">
                  <a:latin typeface="Arial" panose="020B0604020202020204" pitchFamily="34" charset="0"/>
                  <a:cs typeface="Arial" panose="020B0604020202020204" pitchFamily="34" charset="0"/>
                </a:rPr>
                <a:t>(~3.8 m) that is hydrologically </a:t>
              </a:r>
              <a:r>
                <a:rPr lang="en-US" sz="2400" dirty="0" smtClean="0">
                  <a:latin typeface="Arial" panose="020B0604020202020204" pitchFamily="34" charset="0"/>
                  <a:cs typeface="Arial" panose="020B0604020202020204" pitchFamily="34" charset="0"/>
                </a:rPr>
                <a:t>active</a:t>
              </a:r>
              <a:r>
                <a:rPr lang="en-US" sz="2400" i="1" dirty="0" smtClean="0">
                  <a:latin typeface="Arial" panose="020B0604020202020204" pitchFamily="34" charset="0"/>
                  <a:cs typeface="Arial" panose="020B0604020202020204" pitchFamily="34" charset="0"/>
                </a:rPr>
                <a:t>.</a:t>
              </a:r>
            </a:p>
            <a:p>
              <a:pPr marL="457200" indent="-457200">
                <a:lnSpc>
                  <a:spcPct val="110000"/>
                </a:lnSpc>
                <a:buFont typeface="Arial" charset="0"/>
                <a:buChar char="•"/>
              </a:pPr>
              <a:r>
                <a:rPr lang="en-US" sz="2400" dirty="0" smtClean="0">
                  <a:latin typeface="Arial" panose="020B0604020202020204" pitchFamily="34" charset="0"/>
                  <a:cs typeface="Arial" panose="020B0604020202020204" pitchFamily="34" charset="0"/>
                </a:rPr>
                <a:t>To </a:t>
              </a:r>
              <a:r>
                <a:rPr lang="en-US" sz="2400" dirty="0">
                  <a:latin typeface="Arial" panose="020B0604020202020204" pitchFamily="34" charset="0"/>
                  <a:cs typeface="Arial" panose="020B0604020202020204" pitchFamily="34" charset="0"/>
                </a:rPr>
                <a:t>compensate for this constant “soil” depth, a </a:t>
              </a:r>
              <a:r>
                <a:rPr lang="en-US" sz="2400" dirty="0" smtClean="0">
                  <a:latin typeface="Arial" panose="020B0604020202020204" pitchFamily="34" charset="0"/>
                  <a:cs typeface="Arial" panose="020B0604020202020204" pitchFamily="34" charset="0"/>
                </a:rPr>
                <a:t>poorly-defined </a:t>
              </a:r>
              <a:r>
                <a:rPr lang="en-US" sz="2400" dirty="0">
                  <a:latin typeface="Arial" panose="020B0604020202020204" pitchFamily="34" charset="0"/>
                  <a:cs typeface="Arial" panose="020B0604020202020204" pitchFamily="34" charset="0"/>
                </a:rPr>
                <a:t>unconfined aquifer </a:t>
              </a:r>
              <a:r>
                <a:rPr lang="en-US" sz="2400" dirty="0" smtClean="0">
                  <a:latin typeface="Arial" panose="020B0604020202020204" pitchFamily="34" charset="0"/>
                  <a:cs typeface="Arial" panose="020B0604020202020204" pitchFamily="34" charset="0"/>
                </a:rPr>
                <a:t>is included somewhere </a:t>
              </a:r>
              <a:r>
                <a:rPr lang="en-US" sz="2400" dirty="0">
                  <a:latin typeface="Arial" panose="020B0604020202020204" pitchFamily="34" charset="0"/>
                  <a:cs typeface="Arial" panose="020B0604020202020204" pitchFamily="34" charset="0"/>
                </a:rPr>
                <a:t>below this </a:t>
              </a:r>
              <a:r>
                <a:rPr lang="en-US" sz="2400" dirty="0" smtClean="0">
                  <a:latin typeface="Arial" panose="020B0604020202020204" pitchFamily="34" charset="0"/>
                  <a:cs typeface="Arial" panose="020B0604020202020204" pitchFamily="34" charset="0"/>
                </a:rPr>
                <a:t>depth.</a:t>
              </a:r>
            </a:p>
            <a:p>
              <a:pPr marL="457200" indent="-457200">
                <a:lnSpc>
                  <a:spcPct val="110000"/>
                </a:lnSpc>
                <a:buFont typeface="Arial" charset="0"/>
                <a:buChar char="•"/>
              </a:pPr>
              <a:r>
                <a:rPr lang="en-US" sz="2400" dirty="0">
                  <a:latin typeface="Arial" panose="020B0604020202020204" pitchFamily="34" charset="0"/>
                  <a:cs typeface="Arial" panose="020B0604020202020204" pitchFamily="34" charset="0"/>
                </a:rPr>
                <a:t>A</a:t>
              </a:r>
              <a:r>
                <a:rPr lang="en-US" sz="2400" dirty="0" smtClean="0">
                  <a:latin typeface="Arial" panose="020B0604020202020204" pitchFamily="34" charset="0"/>
                  <a:cs typeface="Arial" panose="020B0604020202020204" pitchFamily="34" charset="0"/>
                </a:rPr>
                <a:t>n alternative is to include variable </a:t>
              </a:r>
              <a:r>
                <a:rPr lang="en-US" sz="2400" dirty="0">
                  <a:latin typeface="Arial" panose="020B0604020202020204" pitchFamily="34" charset="0"/>
                  <a:cs typeface="Arial" panose="020B0604020202020204" pitchFamily="34" charset="0"/>
                </a:rPr>
                <a:t>soil thickness based </a:t>
              </a:r>
              <a:r>
                <a:rPr lang="en-US" sz="2400" dirty="0" smtClean="0">
                  <a:latin typeface="Arial" panose="020B0604020202020204" pitchFamily="34" charset="0"/>
                  <a:cs typeface="Arial" panose="020B0604020202020204" pitchFamily="34" charset="0"/>
                </a:rPr>
                <a:t>on </a:t>
              </a:r>
              <a:r>
                <a:rPr lang="en-US" sz="2400" dirty="0">
                  <a:latin typeface="Arial" panose="020B0604020202020204" pitchFamily="34" charset="0"/>
                  <a:cs typeface="Arial" panose="020B0604020202020204" pitchFamily="34" charset="0"/>
                </a:rPr>
                <a:t>our global ~30 </a:t>
              </a:r>
              <a:r>
                <a:rPr lang="en-US" sz="2400" dirty="0" err="1">
                  <a:latin typeface="Arial" panose="020B0604020202020204" pitchFamily="34" charset="0"/>
                  <a:cs typeface="Arial" panose="020B0604020202020204" pitchFamily="34" charset="0"/>
                </a:rPr>
                <a:t>arcsec</a:t>
              </a:r>
              <a:r>
                <a:rPr lang="en-US" sz="2400" dirty="0">
                  <a:latin typeface="Arial" panose="020B0604020202020204" pitchFamily="34" charset="0"/>
                  <a:cs typeface="Arial" panose="020B0604020202020204" pitchFamily="34" charset="0"/>
                </a:rPr>
                <a:t> (or ~1 km) estimate </a:t>
              </a:r>
              <a:r>
                <a:rPr lang="en-US" sz="2400" dirty="0" smtClean="0">
                  <a:latin typeface="Arial" panose="020B0604020202020204" pitchFamily="34" charset="0"/>
                  <a:cs typeface="Arial" panose="020B0604020202020204" pitchFamily="34" charset="0"/>
                </a:rPr>
                <a:t>of bedrock </a:t>
              </a:r>
              <a:r>
                <a:rPr lang="en-US" sz="2400" dirty="0">
                  <a:latin typeface="Arial" panose="020B0604020202020204" pitchFamily="34" charset="0"/>
                  <a:cs typeface="Arial" panose="020B0604020202020204" pitchFamily="34" charset="0"/>
                </a:rPr>
                <a:t>depth </a:t>
              </a:r>
              <a:r>
                <a:rPr lang="en-US" sz="2400" dirty="0" smtClean="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Pelletier et al. </a:t>
              </a:r>
              <a:r>
                <a:rPr lang="en-US" sz="2400" dirty="0" smtClean="0">
                  <a:latin typeface="Arial" panose="020B0604020202020204" pitchFamily="34" charset="0"/>
                  <a:cs typeface="Arial" panose="020B0604020202020204" pitchFamily="34" charset="0"/>
                </a:rPr>
                <a:t>2016).</a:t>
              </a:r>
            </a:p>
            <a:p>
              <a:pPr>
                <a:lnSpc>
                  <a:spcPct val="110000"/>
                </a:lnSpc>
              </a:pPr>
              <a:endParaRPr lang="en-US" sz="2400" dirty="0" smtClean="0">
                <a:latin typeface="Arial" panose="020B0604020202020204" pitchFamily="34" charset="0"/>
                <a:cs typeface="Arial" panose="020B0604020202020204" pitchFamily="34" charset="0"/>
              </a:endParaRPr>
            </a:p>
            <a:p>
              <a:pPr>
                <a:lnSpc>
                  <a:spcPct val="110000"/>
                </a:lnSpc>
              </a:pPr>
              <a:r>
                <a:rPr lang="en-US" sz="2400" dirty="0" smtClean="0">
                  <a:latin typeface="Arial" panose="020B0604020202020204" pitchFamily="34" charset="0"/>
                  <a:cs typeface="Arial" panose="020B0604020202020204" pitchFamily="34" charset="0"/>
                </a:rPr>
                <a:t>We have implemented this variable soil thickness </a:t>
              </a:r>
              <a:r>
                <a:rPr lang="en-US" sz="2400" dirty="0">
                  <a:latin typeface="Arial" panose="020B0604020202020204" pitchFamily="34" charset="0"/>
                  <a:cs typeface="Arial" panose="020B0604020202020204" pitchFamily="34" charset="0"/>
                </a:rPr>
                <a:t>into the ALM for inclusion into </a:t>
              </a:r>
              <a:r>
                <a:rPr lang="en-US" sz="2400" dirty="0" smtClean="0">
                  <a:latin typeface="Arial" panose="020B0604020202020204" pitchFamily="34" charset="0"/>
                  <a:cs typeface="Arial" panose="020B0604020202020204" pitchFamily="34" charset="0"/>
                </a:rPr>
                <a:t>ACMEv2.</a:t>
              </a:r>
            </a:p>
            <a:p>
              <a:pPr marL="342900" indent="-342900">
                <a:lnSpc>
                  <a:spcPct val="110000"/>
                </a:lnSpc>
                <a:buFont typeface="Arial" charset="0"/>
                <a:buChar char="•"/>
              </a:pPr>
              <a:r>
                <a:rPr lang="en-US" sz="2400" dirty="0" smtClean="0">
                  <a:latin typeface="Arial" panose="020B0604020202020204" pitchFamily="34" charset="0"/>
                  <a:cs typeface="Arial" panose="020B0604020202020204" pitchFamily="34" charset="0"/>
                </a:rPr>
                <a:t>This implementation allows </a:t>
              </a:r>
              <a:r>
                <a:rPr lang="en-US" sz="2400" dirty="0">
                  <a:latin typeface="Arial" panose="020B0604020202020204" pitchFamily="34" charset="0"/>
                  <a:cs typeface="Arial" panose="020B0604020202020204" pitchFamily="34" charset="0"/>
                </a:rPr>
                <a:t>for the removal of the unconfined aquifer when turned </a:t>
              </a:r>
              <a:r>
                <a:rPr lang="en-US" sz="2400" dirty="0" smtClean="0">
                  <a:latin typeface="Arial" panose="020B0604020202020204" pitchFamily="34" charset="0"/>
                  <a:cs typeface="Arial" panose="020B0604020202020204" pitchFamily="34" charset="0"/>
                </a:rPr>
                <a:t>on, since an unconfined aquifer would exist only if any of the soil column becomes saturated (Fig. 1).</a:t>
              </a:r>
            </a:p>
            <a:p>
              <a:pPr marL="342900" indent="-342900">
                <a:lnSpc>
                  <a:spcPct val="110000"/>
                </a:lnSpc>
                <a:buFont typeface="Arial" charset="0"/>
                <a:buChar char="•"/>
              </a:pPr>
              <a:r>
                <a:rPr lang="en-US" sz="2400" dirty="0" smtClean="0">
                  <a:latin typeface="Arial" panose="020B0604020202020204" pitchFamily="34" charset="0"/>
                  <a:cs typeface="Arial" panose="020B0604020202020204" pitchFamily="34" charset="0"/>
                </a:rPr>
                <a:t>Thermal properties </a:t>
              </a:r>
              <a:r>
                <a:rPr lang="en-US" sz="2400" dirty="0" smtClean="0">
                  <a:latin typeface="Arial" panose="020B0604020202020204" pitchFamily="34" charset="0"/>
                  <a:cs typeface="Arial" panose="020B0604020202020204" pitchFamily="34" charset="0"/>
                </a:rPr>
                <a:t>(heat capacity and </a:t>
              </a:r>
              <a:r>
                <a:rPr lang="en-US" sz="2400" dirty="0" smtClean="0">
                  <a:latin typeface="Arial" panose="020B0604020202020204" pitchFamily="34" charset="0"/>
                  <a:cs typeface="Arial" panose="020B0604020202020204" pitchFamily="34" charset="0"/>
                </a:rPr>
                <a:t>thermal conductivity) are also adjusted so that they are their bedrock values only within the actual bedrock and not anywhere below the hydrologically active layers.</a:t>
              </a:r>
              <a:endParaRPr lang="en-US" sz="2400" dirty="0">
                <a:latin typeface="Arial" panose="020B0604020202020204" pitchFamily="34" charset="0"/>
                <a:cs typeface="Arial" panose="020B0604020202020204" pitchFamily="34" charset="0"/>
              </a:endParaRPr>
            </a:p>
          </p:txBody>
        </p:sp>
        <p:grpSp>
          <p:nvGrpSpPr>
            <p:cNvPr id="2" name="Group 1"/>
            <p:cNvGrpSpPr/>
            <p:nvPr/>
          </p:nvGrpSpPr>
          <p:grpSpPr>
            <a:xfrm>
              <a:off x="1371600" y="9601200"/>
              <a:ext cx="20116800" cy="2286000"/>
              <a:chOff x="1371600" y="9601200"/>
              <a:chExt cx="20116800" cy="2286000"/>
            </a:xfrm>
          </p:grpSpPr>
          <p:sp>
            <p:nvSpPr>
              <p:cNvPr id="34" name="Rectangle 33"/>
              <p:cNvSpPr/>
              <p:nvPr/>
            </p:nvSpPr>
            <p:spPr>
              <a:xfrm>
                <a:off x="1371600" y="9601200"/>
                <a:ext cx="20116800" cy="2286000"/>
              </a:xfrm>
              <a:prstGeom prst="rect">
                <a:avLst/>
              </a:prstGeom>
              <a:gradFill flip="none" rotWithShape="1">
                <a:gsLst>
                  <a:gs pos="20000">
                    <a:srgbClr val="1B5FAE"/>
                  </a:gs>
                  <a:gs pos="100000">
                    <a:srgbClr val="1F285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36" name="TextBox 35"/>
              <p:cNvSpPr txBox="1"/>
              <p:nvPr/>
            </p:nvSpPr>
            <p:spPr>
              <a:xfrm>
                <a:off x="1371600" y="9601200"/>
                <a:ext cx="20116800" cy="2286000"/>
              </a:xfrm>
              <a:prstGeom prst="rect">
                <a:avLst/>
              </a:prstGeom>
              <a:noFill/>
            </p:spPr>
            <p:txBody>
              <a:bodyPr wrap="none" lIns="342900" tIns="342900" rIns="342900" bIns="342900" rtlCol="0" anchor="ctr" anchorCtr="0">
                <a:noAutofit/>
              </a:bodyPr>
              <a:lstStyle/>
              <a:p>
                <a:r>
                  <a:rPr lang="en-US" sz="5400" b="1" dirty="0">
                    <a:solidFill>
                      <a:schemeClr val="bg1"/>
                    </a:solidFill>
                    <a:latin typeface="Arial"/>
                    <a:cs typeface="Arial"/>
                  </a:rPr>
                  <a:t>Objective</a:t>
                </a:r>
              </a:p>
            </p:txBody>
          </p:sp>
        </p:grpSp>
      </p:grpSp>
      <p:grpSp>
        <p:nvGrpSpPr>
          <p:cNvPr id="20" name="Group 19"/>
          <p:cNvGrpSpPr/>
          <p:nvPr/>
        </p:nvGrpSpPr>
        <p:grpSpPr>
          <a:xfrm>
            <a:off x="1021080" y="18459464"/>
            <a:ext cx="22263462" cy="10629900"/>
            <a:chOff x="1361441" y="24612618"/>
            <a:chExt cx="20126959" cy="14173200"/>
          </a:xfrm>
        </p:grpSpPr>
        <p:sp>
          <p:nvSpPr>
            <p:cNvPr id="9" name="Rectangle 8"/>
            <p:cNvSpPr/>
            <p:nvPr/>
          </p:nvSpPr>
          <p:spPr>
            <a:xfrm>
              <a:off x="1371600" y="24612618"/>
              <a:ext cx="20116800" cy="141732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13" name="TextBox 12"/>
            <p:cNvSpPr txBox="1"/>
            <p:nvPr/>
          </p:nvSpPr>
          <p:spPr>
            <a:xfrm>
              <a:off x="1361441" y="32478133"/>
              <a:ext cx="7527108" cy="6307683"/>
            </a:xfrm>
            <a:prstGeom prst="rect">
              <a:avLst/>
            </a:prstGeom>
            <a:noFill/>
          </p:spPr>
          <p:txBody>
            <a:bodyPr wrap="square" lIns="342900" tIns="342900" rIns="342900" bIns="342900" rtlCol="0">
              <a:noAutofit/>
            </a:bodyPr>
            <a:lstStyle/>
            <a:p>
              <a:pPr>
                <a:lnSpc>
                  <a:spcPct val="110000"/>
                </a:lnSpc>
              </a:pPr>
              <a:r>
                <a:rPr lang="en-US" sz="2800" b="1" dirty="0" smtClean="0">
                  <a:solidFill>
                    <a:srgbClr val="1B5FAE"/>
                  </a:solidFill>
                  <a:latin typeface="Arial"/>
                  <a:cs typeface="Arial"/>
                </a:rPr>
                <a:t>Improving spin-up with variable soil thickness</a:t>
              </a:r>
            </a:p>
            <a:p>
              <a:pPr>
                <a:lnSpc>
                  <a:spcPct val="110000"/>
                </a:lnSpc>
              </a:pPr>
              <a:r>
                <a:rPr lang="en-US" sz="2400" dirty="0" smtClean="0">
                  <a:latin typeface="Arial"/>
                  <a:cs typeface="Arial"/>
                </a:rPr>
                <a:t>Deep layer temperature takes </a:t>
              </a:r>
              <a:r>
                <a:rPr lang="en-US" sz="2400" dirty="0" smtClean="0">
                  <a:latin typeface="Arial"/>
                  <a:cs typeface="Arial"/>
                </a:rPr>
                <a:t>~</a:t>
              </a:r>
              <a:r>
                <a:rPr lang="en-US" sz="2400" dirty="0" smtClean="0">
                  <a:latin typeface="Arial"/>
                  <a:cs typeface="Arial"/>
                </a:rPr>
                <a:t>114 </a:t>
              </a:r>
              <a:r>
                <a:rPr lang="en-US" sz="2400" dirty="0" smtClean="0">
                  <a:latin typeface="Arial"/>
                  <a:cs typeface="Arial"/>
                </a:rPr>
                <a:t>years to come to equilibrium from cold start at some locations (e.g., in the Amazon, Fig. 5):</a:t>
              </a:r>
            </a:p>
            <a:p>
              <a:pPr marL="457200" indent="-457200">
                <a:lnSpc>
                  <a:spcPct val="110000"/>
                </a:lnSpc>
                <a:buFont typeface="Arial" panose="020B0604020202020204" pitchFamily="34" charset="0"/>
                <a:buChar char="•"/>
              </a:pPr>
              <a:r>
                <a:rPr lang="en-US" sz="2200" dirty="0" smtClean="0">
                  <a:latin typeface="Arial"/>
                  <a:cs typeface="Arial"/>
                </a:rPr>
                <a:t>The cold-start temperature profile is unrealistically a constant 274 K everywhere.</a:t>
              </a:r>
            </a:p>
            <a:p>
              <a:pPr marL="457200" indent="-457200">
                <a:lnSpc>
                  <a:spcPct val="110000"/>
                </a:lnSpc>
                <a:buFont typeface="Arial" panose="020B0604020202020204" pitchFamily="34" charset="0"/>
                <a:buChar char="•"/>
              </a:pPr>
              <a:r>
                <a:rPr lang="en-US" sz="2200" dirty="0" smtClean="0">
                  <a:latin typeface="Arial"/>
                  <a:cs typeface="Arial"/>
                </a:rPr>
                <a:t>Starting from a more realistic cold-start temperature (the mean annual air temperature, 301 K in the Amazon) at this location drastically shortens the spin-up time (Fig. 5, right).</a:t>
              </a:r>
            </a:p>
          </p:txBody>
        </p:sp>
        <p:grpSp>
          <p:nvGrpSpPr>
            <p:cNvPr id="14" name="Group 13"/>
            <p:cNvGrpSpPr/>
            <p:nvPr/>
          </p:nvGrpSpPr>
          <p:grpSpPr>
            <a:xfrm>
              <a:off x="1371600" y="24612618"/>
              <a:ext cx="20116800" cy="2286000"/>
              <a:chOff x="1371600" y="24612618"/>
              <a:chExt cx="20116800" cy="2286000"/>
            </a:xfrm>
          </p:grpSpPr>
          <p:sp>
            <p:nvSpPr>
              <p:cNvPr id="39" name="Rectangle 38"/>
              <p:cNvSpPr/>
              <p:nvPr/>
            </p:nvSpPr>
            <p:spPr>
              <a:xfrm>
                <a:off x="1371600" y="24612618"/>
                <a:ext cx="20116800" cy="2286000"/>
              </a:xfrm>
              <a:prstGeom prst="rect">
                <a:avLst/>
              </a:prstGeom>
              <a:gradFill flip="none" rotWithShape="1">
                <a:gsLst>
                  <a:gs pos="20000">
                    <a:srgbClr val="1B5FAE"/>
                  </a:gs>
                  <a:gs pos="100000">
                    <a:srgbClr val="1F285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40" name="TextBox 39"/>
              <p:cNvSpPr txBox="1"/>
              <p:nvPr/>
            </p:nvSpPr>
            <p:spPr>
              <a:xfrm>
                <a:off x="1371600" y="24612618"/>
                <a:ext cx="20116800" cy="2286000"/>
              </a:xfrm>
              <a:prstGeom prst="rect">
                <a:avLst/>
              </a:prstGeom>
              <a:noFill/>
            </p:spPr>
            <p:txBody>
              <a:bodyPr wrap="none" lIns="342900" tIns="342900" rIns="342900" bIns="342900" rtlCol="0" anchor="ctr" anchorCtr="0">
                <a:noAutofit/>
              </a:bodyPr>
              <a:lstStyle/>
              <a:p>
                <a:r>
                  <a:rPr lang="en-US" sz="5400" b="1" dirty="0">
                    <a:solidFill>
                      <a:schemeClr val="bg1"/>
                    </a:solidFill>
                    <a:latin typeface="Arial"/>
                    <a:cs typeface="Arial"/>
                  </a:rPr>
                  <a:t>Results:  Preparation for elevation </a:t>
                </a:r>
                <a:r>
                  <a:rPr lang="en-US" sz="5400" b="1" dirty="0" smtClean="0">
                    <a:solidFill>
                      <a:schemeClr val="bg1"/>
                    </a:solidFill>
                    <a:latin typeface="Arial"/>
                    <a:cs typeface="Arial"/>
                  </a:rPr>
                  <a:t>classes</a:t>
                </a:r>
                <a:endParaRPr lang="en-US" sz="5400" b="1" dirty="0">
                  <a:solidFill>
                    <a:schemeClr val="bg1"/>
                  </a:solidFill>
                  <a:latin typeface="Arial"/>
                  <a:cs typeface="Arial"/>
                </a:endParaRPr>
              </a:p>
            </p:txBody>
          </p:sp>
        </p:grpSp>
      </p:grpSp>
      <p:grpSp>
        <p:nvGrpSpPr>
          <p:cNvPr id="21" name="Group 20"/>
          <p:cNvGrpSpPr/>
          <p:nvPr/>
        </p:nvGrpSpPr>
        <p:grpSpPr>
          <a:xfrm>
            <a:off x="23873978" y="18459464"/>
            <a:ext cx="8015721" cy="10629900"/>
            <a:chOff x="22402800" y="24612618"/>
            <a:chExt cx="20116800" cy="14173200"/>
          </a:xfrm>
        </p:grpSpPr>
        <p:sp>
          <p:nvSpPr>
            <p:cNvPr id="8" name="Rectangle 7"/>
            <p:cNvSpPr/>
            <p:nvPr/>
          </p:nvSpPr>
          <p:spPr>
            <a:xfrm>
              <a:off x="22402800" y="24612618"/>
              <a:ext cx="20116800" cy="141732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15" name="TextBox 14"/>
            <p:cNvSpPr txBox="1"/>
            <p:nvPr/>
          </p:nvSpPr>
          <p:spPr>
            <a:xfrm>
              <a:off x="22402800" y="26898618"/>
              <a:ext cx="20116800" cy="11887200"/>
            </a:xfrm>
            <a:prstGeom prst="rect">
              <a:avLst/>
            </a:prstGeom>
            <a:noFill/>
          </p:spPr>
          <p:txBody>
            <a:bodyPr wrap="square" lIns="342900" tIns="342900" rIns="342900" bIns="342900" rtlCol="0">
              <a:noAutofit/>
            </a:bodyPr>
            <a:lstStyle/>
            <a:p>
              <a:pPr>
                <a:lnSpc>
                  <a:spcPct val="110000"/>
                </a:lnSpc>
              </a:pPr>
              <a:r>
                <a:rPr lang="en-US" sz="2400" dirty="0" smtClean="0">
                  <a:latin typeface="Arial"/>
                  <a:cs typeface="Arial"/>
                </a:rPr>
                <a:t>Variable soil thickness is implemented into ALM, which</a:t>
              </a:r>
            </a:p>
            <a:p>
              <a:pPr marL="457200" indent="-457200">
                <a:lnSpc>
                  <a:spcPct val="110000"/>
                </a:lnSpc>
                <a:buFont typeface="Arial" charset="0"/>
                <a:buChar char="•"/>
              </a:pPr>
              <a:r>
                <a:rPr lang="en-US" sz="2200" dirty="0">
                  <a:latin typeface="Arial"/>
                  <a:cs typeface="Arial"/>
                </a:rPr>
                <a:t>r</a:t>
              </a:r>
              <a:r>
                <a:rPr lang="en-US" sz="2200" dirty="0" smtClean="0">
                  <a:latin typeface="Arial"/>
                  <a:cs typeface="Arial"/>
                </a:rPr>
                <a:t>emoves the poorly-defined unconfined aquifer and</a:t>
              </a:r>
            </a:p>
            <a:p>
              <a:pPr marL="457200" indent="-457200">
                <a:lnSpc>
                  <a:spcPct val="110000"/>
                </a:lnSpc>
                <a:buFont typeface="Arial" charset="0"/>
                <a:buChar char="•"/>
              </a:pPr>
              <a:r>
                <a:rPr lang="en-US" sz="2200" dirty="0">
                  <a:latin typeface="Arial"/>
                  <a:cs typeface="Arial"/>
                </a:rPr>
                <a:t>r</a:t>
              </a:r>
              <a:r>
                <a:rPr lang="en-US" sz="2200" dirty="0" smtClean="0">
                  <a:latin typeface="Arial"/>
                  <a:cs typeface="Arial"/>
                </a:rPr>
                <a:t>ectifies the soil thermal properties so that they are the soil values above and bedrock values below the actual DTB</a:t>
              </a:r>
              <a:r>
                <a:rPr lang="en-US" sz="2200" dirty="0">
                  <a:latin typeface="Arial"/>
                  <a:cs typeface="Arial"/>
                </a:rPr>
                <a:t>.</a:t>
              </a:r>
              <a:endParaRPr lang="en-US" sz="2200" dirty="0" smtClean="0">
                <a:latin typeface="Arial"/>
                <a:cs typeface="Arial"/>
              </a:endParaRPr>
            </a:p>
            <a:p>
              <a:pPr>
                <a:lnSpc>
                  <a:spcPct val="110000"/>
                </a:lnSpc>
              </a:pPr>
              <a:r>
                <a:rPr lang="en-US" sz="2400" i="1" dirty="0" smtClean="0">
                  <a:latin typeface="Arial"/>
                  <a:cs typeface="Arial"/>
                </a:rPr>
                <a:t>ALM results are similar to what was seen in CLM4.5 </a:t>
              </a:r>
              <a:r>
                <a:rPr lang="en-US" sz="2400" dirty="0" smtClean="0">
                  <a:latin typeface="Arial"/>
                  <a:cs typeface="Arial"/>
                </a:rPr>
                <a:t>(Brunke et al. 2016).</a:t>
              </a:r>
            </a:p>
            <a:p>
              <a:pPr>
                <a:lnSpc>
                  <a:spcPct val="110000"/>
                </a:lnSpc>
              </a:pPr>
              <a:endParaRPr lang="en-US" sz="2400" dirty="0">
                <a:latin typeface="Arial"/>
                <a:cs typeface="Arial"/>
              </a:endParaRPr>
            </a:p>
            <a:p>
              <a:pPr>
                <a:lnSpc>
                  <a:spcPct val="110000"/>
                </a:lnSpc>
              </a:pPr>
              <a:r>
                <a:rPr lang="en-US" sz="2400" i="1" dirty="0" smtClean="0">
                  <a:latin typeface="Arial"/>
                  <a:cs typeface="Arial"/>
                </a:rPr>
                <a:t>A more realistic cold-start temperature profile improves soil </a:t>
              </a:r>
              <a:r>
                <a:rPr lang="en-US" sz="2400" i="1" smtClean="0">
                  <a:latin typeface="Arial"/>
                  <a:cs typeface="Arial"/>
                </a:rPr>
                <a:t>temperature spin-up </a:t>
              </a:r>
              <a:r>
                <a:rPr lang="en-US" sz="2400" i="1" dirty="0" smtClean="0">
                  <a:latin typeface="Arial"/>
                  <a:cs typeface="Arial"/>
                </a:rPr>
                <a:t>with variable soil thickness</a:t>
              </a:r>
              <a:r>
                <a:rPr lang="en-US" sz="2400" dirty="0" smtClean="0">
                  <a:latin typeface="Arial"/>
                  <a:cs typeface="Arial"/>
                </a:rPr>
                <a:t>.</a:t>
              </a:r>
            </a:p>
            <a:p>
              <a:pPr>
                <a:lnSpc>
                  <a:spcPct val="110000"/>
                </a:lnSpc>
              </a:pPr>
              <a:endParaRPr lang="en-US" sz="2400" dirty="0">
                <a:latin typeface="Arial"/>
                <a:cs typeface="Arial"/>
              </a:endParaRPr>
            </a:p>
            <a:p>
              <a:pPr>
                <a:lnSpc>
                  <a:spcPct val="110000"/>
                </a:lnSpc>
              </a:pPr>
              <a:r>
                <a:rPr lang="en-US" sz="2400" dirty="0" smtClean="0">
                  <a:latin typeface="Arial"/>
                  <a:cs typeface="Arial"/>
                </a:rPr>
                <a:t>We are facilitating the implementation of elevation classes by finding mappings of atmospheric </a:t>
              </a:r>
              <a:r>
                <a:rPr lang="en-US" sz="2400" dirty="0" err="1" smtClean="0">
                  <a:latin typeface="Arial"/>
                  <a:cs typeface="Arial"/>
                </a:rPr>
                <a:t>forcings</a:t>
              </a:r>
              <a:r>
                <a:rPr lang="en-US" sz="2400" dirty="0" smtClean="0">
                  <a:latin typeface="Arial"/>
                  <a:cs typeface="Arial"/>
                </a:rPr>
                <a:t> onto elevation classes.  For instance, </a:t>
              </a:r>
              <a:r>
                <a:rPr lang="en-US" sz="2400" i="1" dirty="0" smtClean="0">
                  <a:latin typeface="Arial"/>
                  <a:cs typeface="Arial"/>
                </a:rPr>
                <a:t>our method to map downward longwave radiation has lower RMSDs than persistence </a:t>
              </a:r>
              <a:r>
                <a:rPr lang="en-US" sz="2400" dirty="0" smtClean="0">
                  <a:latin typeface="Arial"/>
                  <a:cs typeface="Arial"/>
                </a:rPr>
                <a:t>(i.e., using grid average values for all elevation classes).  We are continuing to find mappings for the other quantities.</a:t>
              </a:r>
              <a:endParaRPr lang="en-US" sz="2400" dirty="0">
                <a:latin typeface="Arial"/>
                <a:cs typeface="Arial"/>
              </a:endParaRPr>
            </a:p>
          </p:txBody>
        </p:sp>
        <p:grpSp>
          <p:nvGrpSpPr>
            <p:cNvPr id="19" name="Group 18"/>
            <p:cNvGrpSpPr/>
            <p:nvPr/>
          </p:nvGrpSpPr>
          <p:grpSpPr>
            <a:xfrm>
              <a:off x="22402800" y="24612618"/>
              <a:ext cx="20116800" cy="2286000"/>
              <a:chOff x="22402800" y="24612618"/>
              <a:chExt cx="20116800" cy="2286000"/>
            </a:xfrm>
          </p:grpSpPr>
          <p:sp>
            <p:nvSpPr>
              <p:cNvPr id="42" name="Rectangle 41"/>
              <p:cNvSpPr/>
              <p:nvPr/>
            </p:nvSpPr>
            <p:spPr>
              <a:xfrm>
                <a:off x="22402800" y="24612618"/>
                <a:ext cx="20116800" cy="2286000"/>
              </a:xfrm>
              <a:prstGeom prst="rect">
                <a:avLst/>
              </a:prstGeom>
              <a:gradFill flip="none" rotWithShape="1">
                <a:gsLst>
                  <a:gs pos="20000">
                    <a:srgbClr val="1B5FAE"/>
                  </a:gs>
                  <a:gs pos="100000">
                    <a:srgbClr val="1F285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43" name="TextBox 42"/>
              <p:cNvSpPr txBox="1"/>
              <p:nvPr/>
            </p:nvSpPr>
            <p:spPr>
              <a:xfrm>
                <a:off x="22402800" y="24612618"/>
                <a:ext cx="20116800" cy="2286000"/>
              </a:xfrm>
              <a:prstGeom prst="rect">
                <a:avLst/>
              </a:prstGeom>
              <a:noFill/>
            </p:spPr>
            <p:txBody>
              <a:bodyPr wrap="none" lIns="342900" tIns="342900" rIns="342900" bIns="342900" rtlCol="0" anchor="ctr" anchorCtr="0">
                <a:noAutofit/>
              </a:bodyPr>
              <a:lstStyle/>
              <a:p>
                <a:r>
                  <a:rPr lang="en-US" sz="5400" b="1">
                    <a:solidFill>
                      <a:schemeClr val="bg1"/>
                    </a:solidFill>
                    <a:latin typeface="Arial"/>
                    <a:cs typeface="Arial"/>
                  </a:rPr>
                  <a:t>Impact</a:t>
                </a:r>
                <a:endParaRPr lang="en-US" sz="5400" b="1" dirty="0">
                  <a:solidFill>
                    <a:schemeClr val="bg1"/>
                  </a:solidFill>
                  <a:latin typeface="Arial"/>
                  <a:cs typeface="Arial"/>
                </a:endParaRPr>
              </a:p>
            </p:txBody>
          </p:sp>
        </p:grpSp>
      </p:grpSp>
      <p:grpSp>
        <p:nvGrpSpPr>
          <p:cNvPr id="35" name="Group 34"/>
          <p:cNvGrpSpPr/>
          <p:nvPr/>
        </p:nvGrpSpPr>
        <p:grpSpPr>
          <a:xfrm>
            <a:off x="16802100" y="7200900"/>
            <a:ext cx="15087600" cy="10629900"/>
            <a:chOff x="1371600" y="24612618"/>
            <a:chExt cx="20116800" cy="14173200"/>
          </a:xfrm>
        </p:grpSpPr>
        <p:sp>
          <p:nvSpPr>
            <p:cNvPr id="37" name="Rectangle 36"/>
            <p:cNvSpPr/>
            <p:nvPr/>
          </p:nvSpPr>
          <p:spPr>
            <a:xfrm>
              <a:off x="1371600" y="24612618"/>
              <a:ext cx="20116800" cy="14173200"/>
            </a:xfrm>
            <a:prstGeom prst="rect">
              <a:avLst/>
            </a:pr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38" name="TextBox 37"/>
            <p:cNvSpPr txBox="1"/>
            <p:nvPr/>
          </p:nvSpPr>
          <p:spPr>
            <a:xfrm>
              <a:off x="1371600" y="32465242"/>
              <a:ext cx="11914691" cy="6320576"/>
            </a:xfrm>
            <a:prstGeom prst="rect">
              <a:avLst/>
            </a:prstGeom>
            <a:noFill/>
          </p:spPr>
          <p:txBody>
            <a:bodyPr wrap="square" lIns="342900" tIns="342900" rIns="342900" bIns="342900" rtlCol="0">
              <a:noAutofit/>
            </a:bodyPr>
            <a:lstStyle/>
            <a:p>
              <a:pPr>
                <a:lnSpc>
                  <a:spcPct val="110000"/>
                </a:lnSpc>
              </a:pPr>
              <a:r>
                <a:rPr lang="en-US" sz="2400" dirty="0" smtClean="0">
                  <a:latin typeface="Arial"/>
                  <a:cs typeface="Arial"/>
                </a:rPr>
                <a:t>Two simulations are compared here:  CTRL without variable soil thickness (i.e., 10 layers everywhere) and VAR with variable soil thickness:</a:t>
              </a:r>
            </a:p>
            <a:p>
              <a:pPr marL="457200" indent="-457200">
                <a:lnSpc>
                  <a:spcPct val="110000"/>
                </a:lnSpc>
                <a:buFont typeface="Arial" panose="020B0604020202020204" pitchFamily="34" charset="0"/>
                <a:buChar char="•"/>
              </a:pPr>
              <a:r>
                <a:rPr lang="en-US" sz="2200" dirty="0" smtClean="0">
                  <a:latin typeface="Arial"/>
                  <a:cs typeface="Arial"/>
                </a:rPr>
                <a:t>Soil moisture profiles most affected in locations where the soil column is made shallower (Fig. 2).</a:t>
              </a:r>
            </a:p>
            <a:p>
              <a:pPr marL="457200" indent="-457200">
                <a:lnSpc>
                  <a:spcPct val="110000"/>
                </a:lnSpc>
                <a:buFont typeface="Arial" panose="020B0604020202020204" pitchFamily="34" charset="0"/>
                <a:buChar char="•"/>
              </a:pPr>
              <a:r>
                <a:rPr lang="en-US" sz="2200" dirty="0" smtClean="0">
                  <a:latin typeface="Arial"/>
                  <a:cs typeface="Arial"/>
                </a:rPr>
                <a:t>Water table depths are similarly simulated where the soil column is made deeper (Fig. 2, bottom).</a:t>
              </a:r>
            </a:p>
            <a:p>
              <a:pPr marL="457200" indent="-457200">
                <a:lnSpc>
                  <a:spcPct val="110000"/>
                </a:lnSpc>
                <a:buFont typeface="Arial" panose="020B0604020202020204" pitchFamily="34" charset="0"/>
                <a:buChar char="•"/>
              </a:pPr>
              <a:r>
                <a:rPr lang="en-US" sz="2200" dirty="0" smtClean="0">
                  <a:latin typeface="Arial"/>
                  <a:cs typeface="Arial"/>
                </a:rPr>
                <a:t>Hydrologic fluxes are affected too.  </a:t>
              </a:r>
              <a:r>
                <a:rPr lang="en-US" sz="2200" dirty="0" err="1" smtClean="0">
                  <a:latin typeface="Arial"/>
                  <a:cs typeface="Arial"/>
                </a:rPr>
                <a:t>Baseflow</a:t>
              </a:r>
              <a:r>
                <a:rPr lang="en-US" sz="2200" dirty="0" smtClean="0">
                  <a:latin typeface="Arial"/>
                  <a:cs typeface="Arial"/>
                </a:rPr>
                <a:t> is more affected than surface runoff (Fig. 3), because both amplitude and the timing of maximum </a:t>
              </a:r>
              <a:r>
                <a:rPr lang="en-US" sz="2200" dirty="0" err="1" smtClean="0">
                  <a:latin typeface="Arial"/>
                  <a:cs typeface="Arial"/>
                </a:rPr>
                <a:t>baseflow</a:t>
              </a:r>
              <a:r>
                <a:rPr lang="en-US" sz="2200" dirty="0" smtClean="0">
                  <a:latin typeface="Arial"/>
                  <a:cs typeface="Arial"/>
                </a:rPr>
                <a:t> are changed.</a:t>
              </a:r>
            </a:p>
          </p:txBody>
        </p:sp>
        <p:grpSp>
          <p:nvGrpSpPr>
            <p:cNvPr id="41" name="Group 40"/>
            <p:cNvGrpSpPr/>
            <p:nvPr/>
          </p:nvGrpSpPr>
          <p:grpSpPr>
            <a:xfrm>
              <a:off x="1371600" y="24612618"/>
              <a:ext cx="20116800" cy="2286000"/>
              <a:chOff x="1371600" y="24612618"/>
              <a:chExt cx="20116800" cy="2286000"/>
            </a:xfrm>
          </p:grpSpPr>
          <p:sp>
            <p:nvSpPr>
              <p:cNvPr id="44" name="Rectangle 43"/>
              <p:cNvSpPr/>
              <p:nvPr/>
            </p:nvSpPr>
            <p:spPr>
              <a:xfrm>
                <a:off x="1371600" y="24612618"/>
                <a:ext cx="20116800" cy="2286000"/>
              </a:xfrm>
              <a:prstGeom prst="rect">
                <a:avLst/>
              </a:prstGeom>
              <a:gradFill flip="none" rotWithShape="1">
                <a:gsLst>
                  <a:gs pos="20000">
                    <a:srgbClr val="1B5FAE"/>
                  </a:gs>
                  <a:gs pos="100000">
                    <a:srgbClr val="1F285B"/>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569"/>
              </a:p>
            </p:txBody>
          </p:sp>
          <p:sp>
            <p:nvSpPr>
              <p:cNvPr id="45" name="TextBox 44"/>
              <p:cNvSpPr txBox="1"/>
              <p:nvPr/>
            </p:nvSpPr>
            <p:spPr>
              <a:xfrm>
                <a:off x="1371600" y="24612618"/>
                <a:ext cx="20116800" cy="2286000"/>
              </a:xfrm>
              <a:prstGeom prst="rect">
                <a:avLst/>
              </a:prstGeom>
              <a:noFill/>
            </p:spPr>
            <p:txBody>
              <a:bodyPr wrap="none" lIns="342900" tIns="342900" rIns="342900" bIns="342900" rtlCol="0" anchor="ctr" anchorCtr="0">
                <a:noAutofit/>
              </a:bodyPr>
              <a:lstStyle/>
              <a:p>
                <a:r>
                  <a:rPr lang="en-US" sz="5400" b="1" dirty="0">
                    <a:solidFill>
                      <a:schemeClr val="bg1"/>
                    </a:solidFill>
                    <a:latin typeface="Arial"/>
                    <a:cs typeface="Arial"/>
                  </a:rPr>
                  <a:t>Results:  Implementation without elevation </a:t>
                </a:r>
              </a:p>
              <a:p>
                <a:r>
                  <a:rPr lang="en-US" sz="5400" b="1" dirty="0">
                    <a:solidFill>
                      <a:schemeClr val="bg1"/>
                    </a:solidFill>
                    <a:latin typeface="Arial"/>
                    <a:cs typeface="Arial"/>
                  </a:rPr>
                  <a:t>classes</a:t>
                </a:r>
              </a:p>
            </p:txBody>
          </p:sp>
        </p:grpSp>
      </p:grpSp>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t="16166" b="7000"/>
          <a:stretch/>
        </p:blipFill>
        <p:spPr>
          <a:xfrm>
            <a:off x="25717500" y="11987049"/>
            <a:ext cx="5760644" cy="4426096"/>
          </a:xfrm>
          <a:prstGeom prst="rect">
            <a:avLst/>
          </a:prstGeom>
        </p:spPr>
      </p:pic>
      <p:sp>
        <p:nvSpPr>
          <p:cNvPr id="3" name="Rectangle 2"/>
          <p:cNvSpPr/>
          <p:nvPr/>
        </p:nvSpPr>
        <p:spPr>
          <a:xfrm>
            <a:off x="17130936" y="9382497"/>
            <a:ext cx="8065864" cy="38230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6" name="Picture 45"/>
          <p:cNvPicPr>
            <a:picLocks noChangeAspect="1"/>
          </p:cNvPicPr>
          <p:nvPr/>
        </p:nvPicPr>
        <p:blipFill rotWithShape="1">
          <a:blip r:embed="rId4" cstate="print">
            <a:extLst>
              <a:ext uri="{28A0092B-C50C-407E-A947-70E740481C1C}">
                <a14:useLocalDpi xmlns:a14="http://schemas.microsoft.com/office/drawing/2010/main" val="0"/>
              </a:ext>
            </a:extLst>
          </a:blip>
          <a:srcRect l="5625" t="42955" r="5589" b="38396"/>
          <a:stretch/>
        </p:blipFill>
        <p:spPr>
          <a:xfrm>
            <a:off x="17672059" y="11204935"/>
            <a:ext cx="7359641" cy="2000592"/>
          </a:xfrm>
          <a:prstGeom prst="rect">
            <a:avLst/>
          </a:prstGeom>
        </p:spPr>
      </p:pic>
      <p:sp>
        <p:nvSpPr>
          <p:cNvPr id="48" name="TextBox 47"/>
          <p:cNvSpPr txBox="1"/>
          <p:nvPr/>
        </p:nvSpPr>
        <p:spPr>
          <a:xfrm>
            <a:off x="17273873" y="9863717"/>
            <a:ext cx="476412" cy="369332"/>
          </a:xfrm>
          <a:prstGeom prst="rect">
            <a:avLst/>
          </a:prstGeom>
          <a:noFill/>
        </p:spPr>
        <p:txBody>
          <a:bodyPr wrap="none" rtlCol="0">
            <a:spAutoFit/>
          </a:bodyPr>
          <a:lstStyle/>
          <a:p>
            <a:r>
              <a:rPr lang="el-GR" sz="1800" b="1" dirty="0">
                <a:latin typeface="Arial" panose="020B0604020202020204" pitchFamily="34" charset="0"/>
                <a:cs typeface="Arial" panose="020B0604020202020204" pitchFamily="34" charset="0"/>
              </a:rPr>
              <a:t>Δθ</a:t>
            </a:r>
            <a:endParaRPr lang="en-US" sz="1800" b="1" dirty="0">
              <a:latin typeface="Arial" panose="020B0604020202020204" pitchFamily="34" charset="0"/>
              <a:cs typeface="Arial" panose="020B0604020202020204" pitchFamily="34" charset="0"/>
            </a:endParaRPr>
          </a:p>
        </p:txBody>
      </p:sp>
      <p:sp>
        <p:nvSpPr>
          <p:cNvPr id="49" name="TextBox 48"/>
          <p:cNvSpPr txBox="1"/>
          <p:nvPr/>
        </p:nvSpPr>
        <p:spPr>
          <a:xfrm>
            <a:off x="17130936" y="11610047"/>
            <a:ext cx="649537" cy="369332"/>
          </a:xfrm>
          <a:prstGeom prst="rect">
            <a:avLst/>
          </a:prstGeom>
          <a:noFill/>
        </p:spPr>
        <p:txBody>
          <a:bodyPr wrap="none" rtlCol="0">
            <a:spAutoFit/>
          </a:bodyPr>
          <a:lstStyle/>
          <a:p>
            <a:r>
              <a:rPr lang="el-GR" sz="1800" b="1" dirty="0" smtClean="0">
                <a:latin typeface="Arial" panose="020B0604020202020204" pitchFamily="34" charset="0"/>
                <a:cs typeface="Arial" panose="020B0604020202020204" pitchFamily="34" charset="0"/>
              </a:rPr>
              <a:t>Δ</a:t>
            </a:r>
            <a:r>
              <a:rPr lang="en-US" sz="1800" b="1" dirty="0" err="1" smtClean="0">
                <a:latin typeface="Arial" panose="020B0604020202020204" pitchFamily="34" charset="0"/>
                <a:cs typeface="Arial" panose="020B0604020202020204" pitchFamily="34" charset="0"/>
              </a:rPr>
              <a:t>f</a:t>
            </a:r>
            <a:r>
              <a:rPr lang="en-US" sz="1800" b="1" baseline="-25000" dirty="0" err="1" smtClean="0">
                <a:latin typeface="Arial" panose="020B0604020202020204" pitchFamily="34" charset="0"/>
                <a:cs typeface="Arial" panose="020B0604020202020204" pitchFamily="34" charset="0"/>
              </a:rPr>
              <a:t>sat</a:t>
            </a:r>
            <a:endParaRPr lang="en-US" sz="1800" b="1" dirty="0">
              <a:latin typeface="Arial" panose="020B0604020202020204" pitchFamily="34" charset="0"/>
              <a:cs typeface="Arial" panose="020B0604020202020204" pitchFamily="34" charset="0"/>
            </a:endParaRPr>
          </a:p>
        </p:txBody>
      </p:sp>
      <p:sp>
        <p:nvSpPr>
          <p:cNvPr id="4" name="TextBox 3"/>
          <p:cNvSpPr txBox="1"/>
          <p:nvPr/>
        </p:nvSpPr>
        <p:spPr>
          <a:xfrm>
            <a:off x="25474326" y="9385490"/>
            <a:ext cx="6003817" cy="2554545"/>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 Figure 2:  The change in the mean annual cycle of (top) volumetric soil moisture (</a:t>
            </a:r>
            <a:r>
              <a:rPr lang="el-GR" sz="2000" b="1" dirty="0" smtClean="0">
                <a:latin typeface="Arial" panose="020B0604020202020204" pitchFamily="34" charset="0"/>
                <a:cs typeface="Arial" panose="020B0604020202020204" pitchFamily="34" charset="0"/>
              </a:rPr>
              <a:t>Δθ</a:t>
            </a:r>
            <a:r>
              <a:rPr lang="en-US" sz="2000" b="1" dirty="0" smtClean="0">
                <a:latin typeface="Arial" panose="020B0604020202020204" pitchFamily="34" charset="0"/>
                <a:cs typeface="Arial" panose="020B0604020202020204" pitchFamily="34" charset="0"/>
              </a:rPr>
              <a:t>, m</a:t>
            </a:r>
            <a:r>
              <a:rPr lang="en-US" sz="2000" b="1" baseline="30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/m</a:t>
            </a:r>
            <a:r>
              <a:rPr lang="en-US" sz="2000" b="1" baseline="30000" dirty="0" smtClean="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 and (bottom) the fraction of saturation (</a:t>
            </a:r>
            <a:r>
              <a:rPr lang="el-GR" sz="2000" b="1" dirty="0" smtClean="0">
                <a:latin typeface="Arial" panose="020B0604020202020204" pitchFamily="34" charset="0"/>
                <a:cs typeface="Arial" panose="020B0604020202020204" pitchFamily="34" charset="0"/>
              </a:rPr>
              <a:t>Δ</a:t>
            </a:r>
            <a:r>
              <a:rPr lang="en-US" sz="2000" b="1" dirty="0" err="1" smtClean="0">
                <a:latin typeface="Arial" panose="020B0604020202020204" pitchFamily="34" charset="0"/>
                <a:cs typeface="Arial" panose="020B0604020202020204" pitchFamily="34" charset="0"/>
              </a:rPr>
              <a:t>f</a:t>
            </a:r>
            <a:r>
              <a:rPr lang="en-US" sz="2000" b="1" baseline="-25000" dirty="0" err="1" smtClean="0">
                <a:latin typeface="Arial" panose="020B0604020202020204" pitchFamily="34" charset="0"/>
                <a:cs typeface="Arial" panose="020B0604020202020204" pitchFamily="34" charset="0"/>
              </a:rPr>
              <a:t>sat</a:t>
            </a:r>
            <a:r>
              <a:rPr lang="en-US" sz="2000" b="1" dirty="0" smtClean="0">
                <a:latin typeface="Arial" panose="020B0604020202020204" pitchFamily="34" charset="0"/>
                <a:cs typeface="Arial" panose="020B0604020202020204" pitchFamily="34" charset="0"/>
              </a:rPr>
              <a:t>) between VAR and CTRL at six locations with the number of hydrologically active layers in VAR indicated in parentheses.  Also shown are the water table depths (WTD) in the two simulations.</a:t>
            </a:r>
            <a:endParaRPr lang="en-US" sz="2000" b="1" dirty="0">
              <a:latin typeface="Arial" panose="020B0604020202020204" pitchFamily="34" charset="0"/>
              <a:cs typeface="Arial" panose="020B0604020202020204" pitchFamily="34" charset="0"/>
            </a:endParaRPr>
          </a:p>
        </p:txBody>
      </p:sp>
      <p:sp>
        <p:nvSpPr>
          <p:cNvPr id="50" name="TextBox 49"/>
          <p:cNvSpPr txBox="1"/>
          <p:nvPr/>
        </p:nvSpPr>
        <p:spPr>
          <a:xfrm>
            <a:off x="25717500" y="16413145"/>
            <a:ext cx="5760644" cy="1015663"/>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Figure 3:  The mean annual cycle in surface runoff and </a:t>
            </a:r>
            <a:r>
              <a:rPr lang="en-US" sz="2000" b="1" dirty="0" err="1" smtClean="0">
                <a:latin typeface="Arial" panose="020B0604020202020204" pitchFamily="34" charset="0"/>
                <a:cs typeface="Arial" panose="020B0604020202020204" pitchFamily="34" charset="0"/>
              </a:rPr>
              <a:t>baseflow</a:t>
            </a:r>
            <a:r>
              <a:rPr lang="en-US" sz="2000" b="1" dirty="0" smtClean="0">
                <a:latin typeface="Arial" panose="020B0604020202020204" pitchFamily="34" charset="0"/>
                <a:cs typeface="Arial" panose="020B0604020202020204" pitchFamily="34" charset="0"/>
              </a:rPr>
              <a:t> in VAR and CTRL at six locations.</a:t>
            </a:r>
            <a:endParaRPr lang="en-US" sz="2000" b="1" dirty="0">
              <a:latin typeface="Arial" panose="020B0604020202020204" pitchFamily="34" charset="0"/>
              <a:cs typeface="Arial" panose="020B0604020202020204" pitchFamily="34" charset="0"/>
            </a:endParaRPr>
          </a:p>
        </p:txBody>
      </p:sp>
      <p:sp>
        <p:nvSpPr>
          <p:cNvPr id="52" name="TextBox 51"/>
          <p:cNvSpPr txBox="1"/>
          <p:nvPr/>
        </p:nvSpPr>
        <p:spPr>
          <a:xfrm>
            <a:off x="1328835" y="23630513"/>
            <a:ext cx="7697577" cy="1015663"/>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Figure 4:  Temperature spin-up from cold start with the current initial condition of 274 K (left) and with a more realistic initial condition of 301 K (right).</a:t>
            </a:r>
            <a:endParaRPr lang="en-US" sz="2000" b="1" dirty="0">
              <a:latin typeface="Arial" panose="020B0604020202020204" pitchFamily="34" charset="0"/>
              <a:cs typeface="Arial" panose="020B0604020202020204" pitchFamily="34" charset="0"/>
            </a:endParaRPr>
          </a:p>
        </p:txBody>
      </p:sp>
      <p:sp>
        <p:nvSpPr>
          <p:cNvPr id="54" name="TextBox 53"/>
          <p:cNvSpPr txBox="1"/>
          <p:nvPr/>
        </p:nvSpPr>
        <p:spPr>
          <a:xfrm>
            <a:off x="19634199" y="25874462"/>
            <a:ext cx="3329556" cy="3170099"/>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Figure </a:t>
            </a:r>
            <a:r>
              <a:rPr lang="en-US" sz="2000" b="1" dirty="0">
                <a:latin typeface="Arial" panose="020B0604020202020204" pitchFamily="34" charset="0"/>
                <a:cs typeface="Arial" panose="020B0604020202020204" pitchFamily="34" charset="0"/>
              </a:rPr>
              <a:t>5</a:t>
            </a:r>
            <a:r>
              <a:rPr lang="en-US" sz="2000" b="1" dirty="0" smtClean="0">
                <a:latin typeface="Arial" panose="020B0604020202020204" pitchFamily="34" charset="0"/>
                <a:cs typeface="Arial" panose="020B0604020202020204" pitchFamily="34" charset="0"/>
              </a:rPr>
              <a:t>:  RMSDs between mapped downward LW radiation by (top) our method as well as (middle) persistence and the actual ERA-Interim values.  (bottom) RMSDs between our method and persistence.</a:t>
            </a:r>
            <a:endParaRPr lang="en-US" sz="2000" b="1" dirty="0">
              <a:latin typeface="Arial" panose="020B0604020202020204" pitchFamily="34" charset="0"/>
              <a:cs typeface="Arial" panose="020B0604020202020204" pitchFamily="34" charset="0"/>
            </a:endParaRPr>
          </a:p>
        </p:txBody>
      </p:sp>
      <p:sp>
        <p:nvSpPr>
          <p:cNvPr id="55" name="TextBox 54"/>
          <p:cNvSpPr txBox="1"/>
          <p:nvPr/>
        </p:nvSpPr>
        <p:spPr>
          <a:xfrm>
            <a:off x="9347200" y="20226586"/>
            <a:ext cx="10127574" cy="9491442"/>
          </a:xfrm>
          <a:prstGeom prst="rect">
            <a:avLst/>
          </a:prstGeom>
          <a:noFill/>
        </p:spPr>
        <p:txBody>
          <a:bodyPr wrap="square" lIns="342900" tIns="342900" rIns="342900" bIns="342900" rtlCol="0">
            <a:noAutofit/>
          </a:bodyPr>
          <a:lstStyle/>
          <a:p>
            <a:pPr>
              <a:lnSpc>
                <a:spcPct val="110000"/>
              </a:lnSpc>
            </a:pPr>
            <a:r>
              <a:rPr lang="en-US" sz="2800" b="1" dirty="0" smtClean="0">
                <a:solidFill>
                  <a:srgbClr val="1B5FAE"/>
                </a:solidFill>
                <a:latin typeface="Arial"/>
                <a:cs typeface="Arial"/>
              </a:rPr>
              <a:t>Mapping atmospheric </a:t>
            </a:r>
            <a:r>
              <a:rPr lang="en-US" sz="2800" b="1" dirty="0" err="1" smtClean="0">
                <a:solidFill>
                  <a:srgbClr val="1B5FAE"/>
                </a:solidFill>
                <a:latin typeface="Arial"/>
                <a:cs typeface="Arial"/>
              </a:rPr>
              <a:t>forcings</a:t>
            </a:r>
            <a:r>
              <a:rPr lang="en-US" sz="2800" b="1" dirty="0" smtClean="0">
                <a:solidFill>
                  <a:srgbClr val="1B5FAE"/>
                </a:solidFill>
                <a:latin typeface="Arial"/>
                <a:cs typeface="Arial"/>
              </a:rPr>
              <a:t> onto elevation classes</a:t>
            </a:r>
            <a:endParaRPr lang="en-US" sz="2800" dirty="0" smtClean="0">
              <a:latin typeface="Arial"/>
              <a:cs typeface="Arial"/>
            </a:endParaRPr>
          </a:p>
          <a:p>
            <a:pPr>
              <a:lnSpc>
                <a:spcPct val="110000"/>
              </a:lnSpc>
            </a:pPr>
            <a:r>
              <a:rPr lang="en-US" sz="2400" dirty="0" smtClean="0">
                <a:latin typeface="Arial"/>
                <a:cs typeface="Arial"/>
              </a:rPr>
              <a:t>We are interested in facilitating the implementation of elevation classes in ACME, because variable soil thickness would be better represented on elevation classes.  For this to happen, near-surface and surface conditions and downward fluxes have to be mapped onto the elevation classes.</a:t>
            </a:r>
          </a:p>
          <a:p>
            <a:pPr>
              <a:lnSpc>
                <a:spcPct val="110000"/>
              </a:lnSpc>
            </a:pPr>
            <a:endParaRPr lang="en-US" sz="2400" dirty="0">
              <a:latin typeface="Arial"/>
              <a:cs typeface="Arial"/>
            </a:endParaRPr>
          </a:p>
          <a:p>
            <a:pPr>
              <a:lnSpc>
                <a:spcPct val="110000"/>
              </a:lnSpc>
            </a:pPr>
            <a:r>
              <a:rPr lang="en-US" sz="2400" dirty="0">
                <a:latin typeface="Arial"/>
                <a:cs typeface="Arial"/>
              </a:rPr>
              <a:t>W</a:t>
            </a:r>
            <a:r>
              <a:rPr lang="en-US" sz="2400" dirty="0" smtClean="0">
                <a:latin typeface="Arial"/>
                <a:cs typeface="Arial"/>
              </a:rPr>
              <a:t>e use ERA-Interim data to test mappings, taking </a:t>
            </a:r>
            <a:r>
              <a:rPr lang="en-US" sz="2400" smtClean="0">
                <a:latin typeface="Arial"/>
                <a:cs typeface="Arial"/>
              </a:rPr>
              <a:t>four </a:t>
            </a:r>
            <a:r>
              <a:rPr lang="en-US" sz="2400" smtClean="0">
                <a:latin typeface="Arial"/>
                <a:cs typeface="Arial"/>
              </a:rPr>
              <a:t>~0.7</a:t>
            </a:r>
            <a:r>
              <a:rPr lang="en-US" sz="2400" baseline="30000" smtClean="0">
                <a:latin typeface="Arial"/>
                <a:cs typeface="Arial"/>
              </a:rPr>
              <a:t>o</a:t>
            </a:r>
            <a:r>
              <a:rPr lang="en-US" sz="2400" smtClean="0">
                <a:latin typeface="Arial"/>
                <a:cs typeface="Arial"/>
              </a:rPr>
              <a:t> x 0.7</a:t>
            </a:r>
            <a:r>
              <a:rPr lang="en-US" sz="2400" baseline="30000" smtClean="0">
                <a:latin typeface="Arial"/>
                <a:cs typeface="Arial"/>
              </a:rPr>
              <a:t>o</a:t>
            </a:r>
            <a:r>
              <a:rPr lang="en-US" sz="2400" smtClean="0">
                <a:latin typeface="Arial"/>
                <a:cs typeface="Arial"/>
              </a:rPr>
              <a:t> </a:t>
            </a:r>
            <a:r>
              <a:rPr lang="en-US" sz="2400" smtClean="0">
                <a:latin typeface="Arial"/>
                <a:cs typeface="Arial"/>
              </a:rPr>
              <a:t>grid </a:t>
            </a:r>
            <a:r>
              <a:rPr lang="en-US" sz="2400" dirty="0" smtClean="0">
                <a:latin typeface="Arial"/>
                <a:cs typeface="Arial"/>
              </a:rPr>
              <a:t>cells </a:t>
            </a:r>
            <a:r>
              <a:rPr lang="en-US" sz="2400" dirty="0" smtClean="0">
                <a:latin typeface="Arial"/>
                <a:cs typeface="Arial"/>
              </a:rPr>
              <a:t>as</a:t>
            </a:r>
            <a:r>
              <a:rPr lang="en-US" sz="2400" dirty="0" smtClean="0">
                <a:latin typeface="Arial"/>
                <a:cs typeface="Arial"/>
              </a:rPr>
              <a:t> representing </a:t>
            </a:r>
            <a:r>
              <a:rPr lang="en-US" sz="2400" dirty="0" smtClean="0">
                <a:latin typeface="Arial"/>
                <a:cs typeface="Arial"/>
              </a:rPr>
              <a:t>different elevation </a:t>
            </a:r>
            <a:r>
              <a:rPr lang="en-US" sz="2400" dirty="0">
                <a:latin typeface="Arial"/>
                <a:cs typeface="Arial"/>
              </a:rPr>
              <a:t>classes within each 2 x 2 matrix globally</a:t>
            </a:r>
            <a:r>
              <a:rPr lang="en-US" sz="2400" dirty="0" smtClean="0">
                <a:latin typeface="Arial"/>
                <a:cs typeface="Arial"/>
              </a:rPr>
              <a:t>.</a:t>
            </a:r>
          </a:p>
          <a:p>
            <a:pPr>
              <a:lnSpc>
                <a:spcPct val="110000"/>
              </a:lnSpc>
            </a:pPr>
            <a:endParaRPr lang="en-US" sz="2400" dirty="0">
              <a:latin typeface="Arial"/>
              <a:cs typeface="Arial"/>
            </a:endParaRPr>
          </a:p>
          <a:p>
            <a:pPr>
              <a:lnSpc>
                <a:spcPct val="110000"/>
              </a:lnSpc>
            </a:pPr>
            <a:r>
              <a:rPr lang="en-US" sz="2400" dirty="0" smtClean="0">
                <a:latin typeface="Arial"/>
                <a:cs typeface="Arial"/>
              </a:rPr>
              <a:t>For instance, a simple physically consistent mapping of downward longwave (LW) radiation (</a:t>
            </a:r>
            <a:r>
              <a:rPr lang="en-US" sz="2400" dirty="0" err="1" smtClean="0">
                <a:latin typeface="Arial"/>
                <a:cs typeface="Arial"/>
              </a:rPr>
              <a:t>LW</a:t>
            </a:r>
            <a:r>
              <a:rPr lang="en-US" sz="2400" baseline="-25000" dirty="0" err="1" smtClean="0">
                <a:latin typeface="Arial"/>
                <a:cs typeface="Arial"/>
              </a:rPr>
              <a:t>d</a:t>
            </a:r>
            <a:r>
              <a:rPr lang="en-US" sz="2400" dirty="0" smtClean="0">
                <a:latin typeface="Arial"/>
                <a:cs typeface="Arial"/>
              </a:rPr>
              <a:t>) can be derived as:</a:t>
            </a:r>
          </a:p>
          <a:p>
            <a:pPr algn="ctr">
              <a:lnSpc>
                <a:spcPct val="110000"/>
              </a:lnSpc>
            </a:pPr>
            <a:r>
              <a:rPr lang="en-US" sz="2400" dirty="0" err="1" smtClean="0">
                <a:latin typeface="Symbol" charset="2"/>
                <a:ea typeface="Symbol" charset="2"/>
                <a:cs typeface="Symbol" charset="2"/>
              </a:rPr>
              <a:t>d</a:t>
            </a:r>
            <a:r>
              <a:rPr lang="en-US" sz="2400" dirty="0" err="1" smtClean="0">
                <a:latin typeface="Arial"/>
                <a:cs typeface="Arial"/>
              </a:rPr>
              <a:t>LW</a:t>
            </a:r>
            <a:r>
              <a:rPr lang="en-US" sz="2400" baseline="-25000" dirty="0" err="1" smtClean="0">
                <a:latin typeface="Arial"/>
                <a:cs typeface="Arial"/>
              </a:rPr>
              <a:t>d</a:t>
            </a:r>
            <a:r>
              <a:rPr lang="en-US" sz="2400" dirty="0" smtClean="0">
                <a:latin typeface="Arial"/>
                <a:cs typeface="Arial"/>
              </a:rPr>
              <a:t> = </a:t>
            </a:r>
            <a:r>
              <a:rPr lang="en-US" sz="2400" dirty="0" err="1" smtClean="0">
                <a:latin typeface="Arial"/>
                <a:cs typeface="Arial"/>
              </a:rPr>
              <a:t>LW</a:t>
            </a:r>
            <a:r>
              <a:rPr lang="en-US" sz="2400" baseline="-25000" dirty="0" err="1" smtClean="0">
                <a:latin typeface="Arial"/>
                <a:cs typeface="Arial"/>
              </a:rPr>
              <a:t>u</a:t>
            </a:r>
            <a:r>
              <a:rPr lang="en-US" sz="2400" dirty="0" smtClean="0">
                <a:latin typeface="Arial"/>
                <a:cs typeface="Arial"/>
              </a:rPr>
              <a:t> </a:t>
            </a:r>
            <a:r>
              <a:rPr lang="en-US" sz="2400" dirty="0" smtClean="0">
                <a:latin typeface="Arial"/>
                <a:cs typeface="Arial"/>
              </a:rPr>
              <a:t>(4</a:t>
            </a:r>
            <a:r>
              <a:rPr lang="en-US" sz="2400" dirty="0" smtClean="0">
                <a:latin typeface="Symbol" charset="2"/>
                <a:ea typeface="Symbol" charset="2"/>
                <a:cs typeface="Symbol" charset="2"/>
              </a:rPr>
              <a:t>d</a:t>
            </a:r>
            <a:r>
              <a:rPr lang="en-US" sz="2400" dirty="0" smtClean="0">
                <a:latin typeface="Arial"/>
                <a:cs typeface="Arial"/>
              </a:rPr>
              <a:t>T</a:t>
            </a:r>
            <a:r>
              <a:rPr lang="en-US" sz="2400" baseline="-25000" dirty="0" smtClean="0">
                <a:latin typeface="Arial"/>
                <a:cs typeface="Arial"/>
              </a:rPr>
              <a:t>a</a:t>
            </a:r>
            <a:r>
              <a:rPr lang="en-US" sz="2400" dirty="0" smtClean="0">
                <a:latin typeface="Arial"/>
                <a:cs typeface="Arial"/>
              </a:rPr>
              <a:t> / T</a:t>
            </a:r>
            <a:r>
              <a:rPr lang="en-US" sz="2400" baseline="-25000" dirty="0" smtClean="0">
                <a:latin typeface="Arial"/>
                <a:cs typeface="Arial"/>
              </a:rPr>
              <a:t>a</a:t>
            </a:r>
            <a:r>
              <a:rPr lang="en-US" sz="2400" dirty="0" smtClean="0">
                <a:latin typeface="Arial"/>
                <a:cs typeface="Arial"/>
              </a:rPr>
              <a:t>)</a:t>
            </a:r>
          </a:p>
          <a:p>
            <a:pPr>
              <a:lnSpc>
                <a:spcPct val="110000"/>
              </a:lnSpc>
            </a:pPr>
            <a:r>
              <a:rPr lang="en-US" sz="2200" dirty="0">
                <a:latin typeface="Arial"/>
                <a:cs typeface="Arial"/>
              </a:rPr>
              <a:t>w</a:t>
            </a:r>
            <a:r>
              <a:rPr lang="en-US" sz="2200" dirty="0" smtClean="0">
                <a:latin typeface="Arial"/>
                <a:cs typeface="Arial"/>
              </a:rPr>
              <a:t>here </a:t>
            </a:r>
            <a:r>
              <a:rPr lang="en-US" sz="2200" dirty="0" err="1" smtClean="0">
                <a:latin typeface="Arial"/>
                <a:cs typeface="Arial"/>
              </a:rPr>
              <a:t>LW</a:t>
            </a:r>
            <a:r>
              <a:rPr lang="en-US" sz="2200" baseline="-25000" dirty="0" err="1" smtClean="0">
                <a:latin typeface="Arial"/>
                <a:cs typeface="Arial"/>
              </a:rPr>
              <a:t>u</a:t>
            </a:r>
            <a:r>
              <a:rPr lang="en-US" sz="2200" dirty="0" smtClean="0">
                <a:latin typeface="Arial"/>
                <a:cs typeface="Arial"/>
              </a:rPr>
              <a:t> is upward LW radiation, T</a:t>
            </a:r>
            <a:r>
              <a:rPr lang="en-US" sz="2200" baseline="-25000" dirty="0" smtClean="0">
                <a:latin typeface="Arial"/>
                <a:cs typeface="Arial"/>
              </a:rPr>
              <a:t>a</a:t>
            </a:r>
            <a:r>
              <a:rPr lang="en-US" sz="2200" dirty="0" smtClean="0">
                <a:latin typeface="Arial"/>
                <a:cs typeface="Arial"/>
              </a:rPr>
              <a:t> is the 2-m air temperature, and </a:t>
            </a:r>
            <a:r>
              <a:rPr lang="en-US" sz="2200" dirty="0" smtClean="0">
                <a:latin typeface="Symbol" charset="2"/>
                <a:ea typeface="Symbol" charset="2"/>
                <a:cs typeface="Symbol" charset="2"/>
              </a:rPr>
              <a:t>d</a:t>
            </a:r>
            <a:r>
              <a:rPr lang="en-US" sz="2200" dirty="0" smtClean="0">
                <a:latin typeface="Arial" charset="0"/>
                <a:ea typeface="Arial" charset="0"/>
                <a:cs typeface="Arial" charset="0"/>
              </a:rPr>
              <a:t> represents the difference in quantity of the elevation class from the </a:t>
            </a:r>
            <a:r>
              <a:rPr lang="en-US" sz="2200" dirty="0" smtClean="0">
                <a:latin typeface="Arial" charset="0"/>
                <a:ea typeface="Arial" charset="0"/>
                <a:cs typeface="Arial" charset="0"/>
              </a:rPr>
              <a:t>matrix</a:t>
            </a:r>
            <a:r>
              <a:rPr lang="en-US" sz="2200" dirty="0" smtClean="0">
                <a:latin typeface="Arial" charset="0"/>
                <a:ea typeface="Arial" charset="0"/>
                <a:cs typeface="Arial" charset="0"/>
              </a:rPr>
              <a:t> </a:t>
            </a:r>
            <a:r>
              <a:rPr lang="en-US" sz="2200" dirty="0" smtClean="0">
                <a:latin typeface="Arial" charset="0"/>
                <a:ea typeface="Arial" charset="0"/>
                <a:cs typeface="Arial" charset="0"/>
              </a:rPr>
              <a:t>mean quantity</a:t>
            </a:r>
            <a:r>
              <a:rPr lang="en-US" sz="2200" dirty="0" smtClean="0">
                <a:latin typeface="Arial" charset="0"/>
                <a:ea typeface="Arial" charset="0"/>
                <a:cs typeface="Arial" charset="0"/>
              </a:rPr>
              <a:t>.  The quantities without a </a:t>
            </a:r>
            <a:r>
              <a:rPr lang="en-US" sz="2200" dirty="0" smtClean="0">
                <a:latin typeface="Symbol" charset="2"/>
                <a:ea typeface="Symbol" charset="2"/>
                <a:cs typeface="Symbol" charset="2"/>
              </a:rPr>
              <a:t>d</a:t>
            </a:r>
            <a:r>
              <a:rPr lang="en-US" sz="2200" dirty="0" smtClean="0">
                <a:latin typeface="Arial" charset="0"/>
                <a:ea typeface="Arial" charset="0"/>
                <a:cs typeface="Arial" charset="0"/>
              </a:rPr>
              <a:t> represent the matrix mean.</a:t>
            </a:r>
            <a:endParaRPr lang="en-US" sz="2200" dirty="0" smtClean="0">
              <a:latin typeface="Arial"/>
              <a:cs typeface="Arial"/>
            </a:endParaRPr>
          </a:p>
          <a:p>
            <a:pPr>
              <a:lnSpc>
                <a:spcPct val="110000"/>
              </a:lnSpc>
            </a:pPr>
            <a:endParaRPr lang="en-US" sz="2400" dirty="0">
              <a:latin typeface="Arial"/>
              <a:cs typeface="Arial"/>
            </a:endParaRPr>
          </a:p>
          <a:p>
            <a:pPr>
              <a:lnSpc>
                <a:spcPct val="110000"/>
              </a:lnSpc>
            </a:pPr>
            <a:r>
              <a:rPr lang="en-US" sz="2400" dirty="0" smtClean="0">
                <a:latin typeface="Arial"/>
                <a:cs typeface="Arial"/>
              </a:rPr>
              <a:t>The RMSDs of the predictions from our method are lower than persistence (i.e., using the grid average values for every elevation class).</a:t>
            </a:r>
            <a:endParaRPr lang="en-US" sz="2400" dirty="0">
              <a:latin typeface="Arial"/>
              <a:cs typeface="Arial"/>
            </a:endParaRPr>
          </a:p>
        </p:txBody>
      </p:sp>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8687" y="9268672"/>
            <a:ext cx="5074473" cy="6751899"/>
          </a:xfrm>
          <a:prstGeom prst="rect">
            <a:avLst/>
          </a:prstGeom>
        </p:spPr>
      </p:pic>
      <p:sp>
        <p:nvSpPr>
          <p:cNvPr id="57" name="TextBox 56"/>
          <p:cNvSpPr txBox="1"/>
          <p:nvPr/>
        </p:nvSpPr>
        <p:spPr>
          <a:xfrm>
            <a:off x="10109200" y="16140646"/>
            <a:ext cx="5614396" cy="1323439"/>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Figure 1:  A graphical representation of the changes to soil hydrology made with the implementation of variable soil thickness.  The brown layers represent the soil column.</a:t>
            </a:r>
            <a:endParaRPr lang="en-US" sz="20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21920" t="20257" r="20232" b="15089"/>
          <a:stretch/>
        </p:blipFill>
        <p:spPr>
          <a:xfrm>
            <a:off x="19634199" y="20638041"/>
            <a:ext cx="3329555" cy="5262723"/>
          </a:xfrm>
          <a:prstGeom prst="rect">
            <a:avLst/>
          </a:prstGeom>
        </p:spPr>
      </p:pic>
      <p:sp>
        <p:nvSpPr>
          <p:cNvPr id="25" name="Rectangle 24"/>
          <p:cNvSpPr/>
          <p:nvPr/>
        </p:nvSpPr>
        <p:spPr>
          <a:xfrm>
            <a:off x="1478603" y="20460354"/>
            <a:ext cx="7709172" cy="32494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07158" y="30575935"/>
            <a:ext cx="1580552" cy="1479716"/>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5372" t="45544" r="3241" b="38441"/>
          <a:stretch/>
        </p:blipFill>
        <p:spPr>
          <a:xfrm>
            <a:off x="17647562" y="9398933"/>
            <a:ext cx="7361233" cy="1824354"/>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12008" t="25442" r="19657" b="20714"/>
          <a:stretch/>
        </p:blipFill>
        <p:spPr>
          <a:xfrm>
            <a:off x="2051672" y="20366690"/>
            <a:ext cx="3233822" cy="3297491"/>
          </a:xfrm>
          <a:prstGeom prst="rect">
            <a:avLst/>
          </a:prstGeom>
        </p:spPr>
      </p:pic>
      <p:sp>
        <p:nvSpPr>
          <p:cNvPr id="28" name="TextBox 27"/>
          <p:cNvSpPr txBox="1"/>
          <p:nvPr/>
        </p:nvSpPr>
        <p:spPr>
          <a:xfrm>
            <a:off x="4575850" y="21204523"/>
            <a:ext cx="537327" cy="261610"/>
          </a:xfrm>
          <a:prstGeom prst="rect">
            <a:avLst/>
          </a:prstGeom>
          <a:noFill/>
        </p:spPr>
        <p:txBody>
          <a:bodyPr wrap="none" rtlCol="0">
            <a:spAutoFit/>
          </a:bodyPr>
          <a:lstStyle/>
          <a:p>
            <a:pPr algn="ctr"/>
            <a:r>
              <a:rPr lang="en-US" sz="1100" dirty="0" smtClean="0">
                <a:latin typeface="Arial" charset="0"/>
                <a:ea typeface="Arial" charset="0"/>
                <a:cs typeface="Arial" charset="0"/>
              </a:rPr>
              <a:t>Layer</a:t>
            </a:r>
            <a:endParaRPr lang="en-US" sz="1100" dirty="0">
              <a:latin typeface="Arial" charset="0"/>
              <a:ea typeface="Arial" charset="0"/>
              <a:cs typeface="Arial" charset="0"/>
            </a:endParaRPr>
          </a:p>
        </p:txBody>
      </p:sp>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11783" t="26704" r="18647" b="20917"/>
          <a:stretch/>
        </p:blipFill>
        <p:spPr>
          <a:xfrm>
            <a:off x="5333190" y="20427750"/>
            <a:ext cx="3287192" cy="3202764"/>
          </a:xfrm>
          <a:prstGeom prst="rect">
            <a:avLst/>
          </a:prstGeom>
        </p:spPr>
      </p:pic>
    </p:spTree>
    <p:extLst>
      <p:ext uri="{BB962C8B-B14F-4D97-AF65-F5344CB8AC3E}">
        <p14:creationId xmlns:p14="http://schemas.microsoft.com/office/powerpoint/2010/main" val="14931356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895</Words>
  <Application>Microsoft Macintosh PowerPoint</Application>
  <PresentationFormat>Custom</PresentationFormat>
  <Paragraphs>59</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Symbol</vt:lpstr>
      <vt:lpstr>Arial</vt:lpstr>
      <vt:lpstr>Office Theme</vt:lpstr>
      <vt:lpstr>PowerPoint Presentation</vt:lpstr>
    </vt:vector>
  </TitlesOfParts>
  <Company>Pacific Northwest National Laboratory</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Michael Brunke</cp:lastModifiedBy>
  <cp:revision>65</cp:revision>
  <dcterms:created xsi:type="dcterms:W3CDTF">2015-04-08T23:32:45Z</dcterms:created>
  <dcterms:modified xsi:type="dcterms:W3CDTF">2017-06-02T16:58:01Z</dcterms:modified>
</cp:coreProperties>
</file>