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25528"/>
    <a:srgbClr val="000000"/>
    <a:srgbClr val="1B5FAE"/>
    <a:srgbClr val="1F285B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5"/>
    <p:restoredTop sz="94650"/>
  </p:normalViewPr>
  <p:slideViewPr>
    <p:cSldViewPr snapToGrid="0" snapToObjects="1">
      <p:cViewPr>
        <p:scale>
          <a:sx n="50" d="100"/>
          <a:sy n="50" d="100"/>
        </p:scale>
        <p:origin x="-264" y="-2368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3BEA5-5981-7F40-BF02-850B001F7751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6B4-056B-1E4D-8B83-3EDE0579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9E6B4-056B-1E4D-8B83-3EDE0579D1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ngg@ornl.gov" TargetMode="External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2800" y="9601200"/>
            <a:ext cx="20117663" cy="14475850"/>
            <a:chOff x="22402800" y="9601200"/>
            <a:chExt cx="20117663" cy="14475850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03663" y="23162650"/>
              <a:ext cx="20116800" cy="9144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algn="ctr"/>
              <a:r>
                <a:rPr lang="en-US" sz="4000" dirty="0" err="1" smtClean="0">
                  <a:latin typeface="Arial"/>
                  <a:cs typeface="Arial"/>
                </a:rPr>
                <a:t>Ad_spinup</a:t>
              </a:r>
              <a:r>
                <a:rPr lang="en-US" sz="4000" dirty="0" smtClean="0">
                  <a:latin typeface="Arial"/>
                  <a:cs typeface="Arial"/>
                </a:rPr>
                <a:t> (260 </a:t>
              </a:r>
              <a:r>
                <a:rPr lang="en-US" sz="4000" dirty="0" err="1" smtClean="0">
                  <a:latin typeface="Arial"/>
                  <a:cs typeface="Arial"/>
                </a:rPr>
                <a:t>yr</a:t>
              </a:r>
              <a:r>
                <a:rPr lang="en-US" sz="4000" dirty="0" smtClean="0">
                  <a:latin typeface="Arial"/>
                  <a:cs typeface="Arial"/>
                </a:rPr>
                <a:t>) at the Barrow site, AK: </a:t>
              </a:r>
              <a:r>
                <a:rPr lang="en-US" sz="4000" dirty="0" smtClean="0">
                  <a:solidFill>
                    <a:srgbClr val="FF0000"/>
                  </a:solidFill>
                  <a:latin typeface="Arial"/>
                  <a:cs typeface="Arial"/>
                </a:rPr>
                <a:t>ALM</a:t>
              </a:r>
              <a:r>
                <a:rPr lang="en-US" sz="4000" dirty="0" smtClean="0">
                  <a:latin typeface="Arial"/>
                  <a:cs typeface="Arial"/>
                </a:rPr>
                <a:t> vs. </a:t>
              </a:r>
              <a:r>
                <a:rPr lang="en-US" sz="4000" dirty="0" smtClean="0">
                  <a:solidFill>
                    <a:srgbClr val="0000FF"/>
                  </a:solidFill>
                  <a:latin typeface="Arial"/>
                  <a:cs typeface="Arial"/>
                </a:rPr>
                <a:t>ALM_PF</a:t>
              </a:r>
              <a:r>
                <a:rPr lang="en-US" sz="4000" dirty="0" smtClean="0">
                  <a:latin typeface="Arial"/>
                  <a:cs typeface="Arial"/>
                </a:rPr>
                <a:t> (ALM_PFLOTRAN) </a:t>
              </a:r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Gangsheng Wang</a:t>
              </a:r>
            </a:p>
            <a:p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Oak Ridge National Laboratory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(865) 576-6685</a:t>
              </a:r>
            </a:p>
            <a:p>
              <a:r>
                <a:rPr lang="en-US" sz="2400" dirty="0" smtClean="0">
                  <a:latin typeface="Arial"/>
                  <a:cs typeface="Arial"/>
                  <a:hlinkClick r:id="rId3"/>
                </a:rPr>
                <a:t>wangg@ornl.gov</a:t>
              </a:r>
              <a:r>
                <a:rPr lang="en-US" sz="2400" dirty="0" smtClean="0">
                  <a:latin typeface="Arial"/>
                  <a:cs typeface="Arial"/>
                </a:rPr>
                <a:t> 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9200" b="1" dirty="0" smtClean="0">
                <a:solidFill>
                  <a:srgbClr val="000000"/>
                </a:solidFill>
                <a:latin typeface="Arial"/>
                <a:cs typeface="Arial"/>
              </a:rPr>
              <a:t>Migrating </a:t>
            </a:r>
            <a:r>
              <a:rPr lang="en-US" sz="9200" b="1" dirty="0">
                <a:solidFill>
                  <a:srgbClr val="000000"/>
                </a:solidFill>
                <a:latin typeface="Arial"/>
                <a:cs typeface="Arial"/>
              </a:rPr>
              <a:t>PFLOTRAN </a:t>
            </a:r>
            <a:r>
              <a:rPr lang="en-US" sz="9200" b="1" dirty="0" smtClean="0">
                <a:solidFill>
                  <a:srgbClr val="000000"/>
                </a:solidFill>
                <a:latin typeface="Arial"/>
                <a:cs typeface="Arial"/>
              </a:rPr>
              <a:t>from </a:t>
            </a:r>
            <a:r>
              <a:rPr lang="en-US" sz="9200" b="1" dirty="0">
                <a:solidFill>
                  <a:srgbClr val="000000"/>
                </a:solidFill>
                <a:latin typeface="Arial"/>
                <a:cs typeface="Arial"/>
              </a:rPr>
              <a:t>NGEE-Arctic into ACME </a:t>
            </a:r>
            <a:endParaRPr lang="en-US" sz="9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9200" b="1" dirty="0" smtClean="0">
                <a:solidFill>
                  <a:srgbClr val="000000"/>
                </a:solidFill>
                <a:latin typeface="Arial"/>
                <a:cs typeface="Arial"/>
              </a:rPr>
              <a:t>through </a:t>
            </a:r>
            <a:r>
              <a:rPr lang="en-US" sz="9200" b="1" dirty="0">
                <a:solidFill>
                  <a:srgbClr val="000000"/>
                </a:solidFill>
                <a:latin typeface="Arial"/>
                <a:cs typeface="Arial"/>
              </a:rPr>
              <a:t>a Generic Biogeochemistry </a:t>
            </a:r>
            <a:r>
              <a:rPr lang="en-US" sz="9200" b="1" dirty="0" smtClean="0">
                <a:solidFill>
                  <a:srgbClr val="000000"/>
                </a:solidFill>
                <a:latin typeface="Arial"/>
                <a:cs typeface="Arial"/>
              </a:rPr>
              <a:t>Interface</a:t>
            </a:r>
          </a:p>
          <a:p>
            <a:endParaRPr lang="en-US" sz="92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Gangsheng Wang, </a:t>
            </a:r>
            <a:r>
              <a:rPr lang="en-US" sz="7200" dirty="0" err="1" smtClean="0">
                <a:solidFill>
                  <a:srgbClr val="000000"/>
                </a:solidFill>
                <a:latin typeface="Arial"/>
                <a:cs typeface="Arial"/>
              </a:rPr>
              <a:t>Fengming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 Yuan, Peter Thornton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1600" y="9601200"/>
            <a:ext cx="20116800" cy="14173200"/>
            <a:chOff x="1371600" y="9601200"/>
            <a:chExt cx="20116800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11887200"/>
              <a:ext cx="20116800" cy="11887200"/>
            </a:xfrm>
            <a:prstGeom prst="rect">
              <a:avLst/>
            </a:prstGeom>
            <a:noFill/>
          </p:spPr>
          <p:txBody>
            <a:bodyPr wrap="square" lIns="457200" tIns="457200" rIns="457200" bIns="457200" rtlCol="0">
              <a:noAutofit/>
            </a:bodyPr>
            <a:lstStyle/>
            <a:p>
              <a:pPr>
                <a:lnSpc>
                  <a:spcPct val="114000"/>
                </a:lnSpc>
              </a:pPr>
              <a:r>
                <a:rPr lang="en-US" sz="4000" dirty="0" smtClean="0">
                  <a:latin typeface="Arial"/>
                  <a:cs typeface="Arial"/>
                </a:rPr>
                <a:t>Explicit </a:t>
              </a:r>
              <a:r>
                <a:rPr lang="en-US" sz="4000" dirty="0">
                  <a:latin typeface="Arial"/>
                  <a:cs typeface="Arial"/>
                </a:rPr>
                <a:t>representation of microbial communities and functions in soil biogeochemistry (BGC) processes is a major task in the ACME Land Model (ALM) development. The microbe-enabled BGC module will be implemented in the PFLOTRAN-BGC framework, which has been developed under the NGEE-Arctic project. PFLOTRAN can solve a system of nonlinear partial differential equations describing multi-phase, multi-component and multi-scale 3-D flow and reactive-transport in porous media. We have developed a generic BGC-Interface in ACME to facilitate the migration of NGEE-PLFOTRAN to ACME. The ultimate objective of this interface is to enable flexible and fast development and evaluation of soil BGC modules and their coupling to various </a:t>
              </a:r>
              <a:r>
                <a:rPr lang="en-US" sz="4000" dirty="0" smtClean="0">
                  <a:latin typeface="Arial"/>
                  <a:cs typeface="Arial"/>
                </a:rPr>
                <a:t>thermal-hydrology </a:t>
              </a:r>
              <a:r>
                <a:rPr lang="en-US" sz="4000" dirty="0">
                  <a:latin typeface="Arial"/>
                  <a:cs typeface="Arial"/>
                </a:rPr>
                <a:t>and aboveground vegetation modules. The BGC-Interface includes a generic data-structure to pass data between </a:t>
              </a:r>
              <a:r>
                <a:rPr lang="en-US" sz="4000" dirty="0" err="1">
                  <a:latin typeface="Arial"/>
                  <a:cs typeface="Arial"/>
                </a:rPr>
                <a:t>submodels</a:t>
              </a:r>
              <a:r>
                <a:rPr lang="en-US" sz="4000" dirty="0">
                  <a:latin typeface="Arial"/>
                  <a:cs typeface="Arial"/>
                </a:rPr>
                <a:t> (i.e., vegetation, </a:t>
              </a:r>
              <a:r>
                <a:rPr lang="en-US" sz="4000" dirty="0" smtClean="0">
                  <a:latin typeface="Arial"/>
                  <a:cs typeface="Arial"/>
                </a:rPr>
                <a:t>thermal-hydrology </a:t>
              </a:r>
              <a:r>
                <a:rPr lang="en-US" sz="4000" dirty="0">
                  <a:latin typeface="Arial"/>
                  <a:cs typeface="Arial"/>
                </a:rPr>
                <a:t>and BGC) and allows </a:t>
              </a:r>
              <a:r>
                <a:rPr lang="en-US" sz="4000" dirty="0" smtClean="0">
                  <a:latin typeface="Arial"/>
                  <a:cs typeface="Arial"/>
                </a:rPr>
                <a:t>to select a specific </a:t>
              </a:r>
              <a:r>
                <a:rPr lang="en-US" sz="4000" dirty="0" err="1" smtClean="0">
                  <a:latin typeface="Arial"/>
                  <a:cs typeface="Arial"/>
                </a:rPr>
                <a:t>submodel</a:t>
              </a:r>
              <a:r>
                <a:rPr lang="en-US" sz="4000" dirty="0">
                  <a:latin typeface="Arial"/>
                  <a:cs typeface="Arial"/>
                </a:rPr>
                <a:t> </a:t>
              </a:r>
              <a:r>
                <a:rPr lang="en-US" sz="4000" dirty="0" smtClean="0">
                  <a:latin typeface="Arial"/>
                  <a:cs typeface="Arial"/>
                </a:rPr>
                <a:t>from multiple options </a:t>
              </a:r>
              <a:r>
                <a:rPr lang="en-US" sz="4000" dirty="0">
                  <a:latin typeface="Arial"/>
                  <a:cs typeface="Arial"/>
                </a:rPr>
                <a:t>(e.g., ALM-BGC </a:t>
              </a:r>
              <a:r>
                <a:rPr lang="en-US" sz="4000" dirty="0" smtClean="0">
                  <a:latin typeface="Arial"/>
                  <a:cs typeface="Arial"/>
                </a:rPr>
                <a:t>or </a:t>
              </a:r>
              <a:r>
                <a:rPr lang="en-US" sz="4000" dirty="0">
                  <a:latin typeface="Arial"/>
                  <a:cs typeface="Arial"/>
                </a:rPr>
                <a:t>PFLOTRAN-BGC for </a:t>
              </a:r>
              <a:r>
                <a:rPr lang="en-US" sz="4000" dirty="0" smtClean="0">
                  <a:latin typeface="Arial"/>
                  <a:cs typeface="Arial"/>
                </a:rPr>
                <a:t>BGC-</a:t>
              </a:r>
              <a:r>
                <a:rPr lang="en-US" sz="4000" dirty="0" err="1" smtClean="0">
                  <a:latin typeface="Arial"/>
                  <a:cs typeface="Arial"/>
                </a:rPr>
                <a:t>submodel</a:t>
              </a:r>
              <a:r>
                <a:rPr lang="en-US" sz="4000" dirty="0" smtClean="0">
                  <a:latin typeface="Arial"/>
                  <a:cs typeface="Arial"/>
                </a:rPr>
                <a:t>. </a:t>
              </a:r>
              <a:r>
                <a:rPr lang="en-US" sz="4000" dirty="0">
                  <a:latin typeface="Arial"/>
                  <a:cs typeface="Arial"/>
                </a:rPr>
                <a:t>We test ALM-PFLOTRAN and compare it to the original ALM </a:t>
              </a:r>
              <a:r>
                <a:rPr lang="en-US" sz="4000" dirty="0" smtClean="0">
                  <a:latin typeface="Arial"/>
                  <a:cs typeface="Arial"/>
                </a:rPr>
                <a:t>at </a:t>
              </a:r>
              <a:r>
                <a:rPr lang="en-US" sz="4000" dirty="0">
                  <a:latin typeface="Arial"/>
                  <a:cs typeface="Arial"/>
                </a:rPr>
                <a:t>the Barrow site, AK. Global-scale test of the ALM-PFLOTRAN will also be conducted through this collaboration between ACME and NGEE-Arctic projects. 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Objective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err="1" smtClean="0">
                  <a:solidFill>
                    <a:srgbClr val="1B5FAE"/>
                  </a:solidFill>
                  <a:latin typeface="Arial"/>
                  <a:cs typeface="Arial"/>
                </a:rPr>
                <a:t>BioGeoChemistry</a:t>
              </a: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 (BGC)-Interface: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Approach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squar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Improvements:</a:t>
              </a:r>
            </a:p>
            <a:p>
              <a:pPr marL="571500" indent="-571500">
                <a:lnSpc>
                  <a:spcPct val="150000"/>
                </a:lnSpc>
                <a:buFont typeface="Wingdings" charset="2"/>
                <a:buChar char="q"/>
              </a:pPr>
              <a:r>
                <a:rPr lang="en-US" sz="4000" dirty="0" smtClean="0">
                  <a:latin typeface="Arial"/>
                  <a:cs typeface="Arial"/>
                </a:rPr>
                <a:t>ALM_PF simulations (e.g., GPP, </a:t>
              </a:r>
              <a:r>
                <a:rPr lang="en-US" sz="4000" smtClean="0">
                  <a:latin typeface="Arial"/>
                  <a:cs typeface="Arial"/>
                </a:rPr>
                <a:t>LAI</a:t>
              </a:r>
              <a:r>
                <a:rPr lang="en-US" sz="4000" smtClean="0">
                  <a:latin typeface="Arial"/>
                  <a:cs typeface="Arial"/>
                </a:rPr>
                <a:t>, and TOTSOMC) </a:t>
              </a:r>
              <a:r>
                <a:rPr lang="en-US" sz="4000" dirty="0" smtClean="0">
                  <a:latin typeface="Arial"/>
                  <a:cs typeface="Arial"/>
                </a:rPr>
                <a:t>are improved by modifying the nitrogen (N) uptake profile with the N fixation profile (representing root profile). Without this improvement, there is not enough N in ALM_PLFOTRAN to support plant growth and accumulation of soil organic matter during </a:t>
              </a:r>
              <a:r>
                <a:rPr lang="en-US" sz="4000" dirty="0" err="1" smtClean="0">
                  <a:latin typeface="Arial"/>
                  <a:cs typeface="Arial"/>
                </a:rPr>
                <a:t>spinup</a:t>
              </a:r>
              <a:r>
                <a:rPr lang="en-US" sz="4000" dirty="0" smtClean="0">
                  <a:latin typeface="Arial"/>
                  <a:cs typeface="Arial"/>
                </a:rPr>
                <a:t>.  </a:t>
              </a:r>
            </a:p>
            <a:p>
              <a:pPr marL="571500" indent="-571500">
                <a:lnSpc>
                  <a:spcPct val="150000"/>
                </a:lnSpc>
                <a:buFont typeface="Wingdings" charset="2"/>
                <a:buChar char="q"/>
              </a:pPr>
              <a:r>
                <a:rPr lang="en-US" sz="4000" dirty="0" smtClean="0">
                  <a:latin typeface="Arial"/>
                  <a:cs typeface="Arial"/>
                </a:rPr>
                <a:t>Mass (C/N) balance check is added before ALM state variables are updated with PFLOTRAN outputs, which facilitates the diagnosis of mass balance issue due to ALM_PFLOTRAN coupled run.</a:t>
              </a:r>
            </a:p>
            <a:p>
              <a:pPr marL="571500" indent="-571500">
                <a:lnSpc>
                  <a:spcPct val="150000"/>
                </a:lnSpc>
                <a:buFont typeface="Wingdings" charset="2"/>
                <a:buChar char="q"/>
              </a:pPr>
              <a:r>
                <a:rPr lang="en-US" sz="4000" dirty="0">
                  <a:latin typeface="Arial"/>
                  <a:cs typeface="Arial"/>
                </a:rPr>
                <a:t>C</a:t>
              </a:r>
              <a:r>
                <a:rPr lang="en-US" sz="4000" dirty="0" smtClean="0">
                  <a:latin typeface="Arial"/>
                  <a:cs typeface="Arial"/>
                </a:rPr>
                <a:t>ode development to enable global run of ALM_PFLOTRAN.</a:t>
              </a:r>
              <a:endParaRPr lang="en-US" sz="4000" b="1" dirty="0" smtClean="0">
                <a:solidFill>
                  <a:srgbClr val="1B5FAE"/>
                </a:solidFill>
                <a:latin typeface="Arial"/>
                <a:cs typeface="Arial"/>
              </a:endParaRPr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Future Work:</a:t>
              </a:r>
              <a:endParaRPr lang="en-US" sz="4000" dirty="0" smtClean="0">
                <a:latin typeface="Arial"/>
                <a:cs typeface="Arial"/>
              </a:endParaRPr>
            </a:p>
            <a:p>
              <a:pPr marL="571500" indent="-571500">
                <a:lnSpc>
                  <a:spcPct val="150000"/>
                </a:lnSpc>
                <a:buFont typeface="Wingdings" charset="2"/>
                <a:buChar char="q"/>
              </a:pPr>
              <a:r>
                <a:rPr lang="en-US" sz="4000" dirty="0" smtClean="0">
                  <a:latin typeface="Arial"/>
                  <a:cs typeface="Arial"/>
                </a:rPr>
                <a:t>Complete testing of global run of ALM_PFLOTRAN with a focus on BGC.</a:t>
              </a:r>
            </a:p>
            <a:p>
              <a:pPr marL="571500" indent="-571500">
                <a:lnSpc>
                  <a:spcPct val="150000"/>
                </a:lnSpc>
                <a:buFont typeface="Wingdings" charset="2"/>
                <a:buChar char="q"/>
              </a:pPr>
              <a:r>
                <a:rPr lang="en-US" sz="4000" dirty="0" smtClean="0">
                  <a:latin typeface="Arial"/>
                  <a:cs typeface="Arial"/>
                </a:rPr>
                <a:t>Integrate PFLOTRAN </a:t>
              </a:r>
              <a:r>
                <a:rPr lang="en-US" sz="4000" dirty="0" smtClean="0">
                  <a:latin typeface="Arial"/>
                  <a:cs typeface="Arial"/>
                </a:rPr>
                <a:t>thermal-hydrology </a:t>
              </a:r>
              <a:r>
                <a:rPr lang="en-US" sz="4000" dirty="0" smtClean="0">
                  <a:latin typeface="Arial"/>
                  <a:cs typeface="Arial"/>
                </a:rPr>
                <a:t>(TH) into ALM and test ALM_PFLOTRAN with both BGC and TH.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smtClean="0">
                    <a:solidFill>
                      <a:schemeClr val="bg1"/>
                    </a:solidFill>
                    <a:latin typeface="Arial"/>
                    <a:cs typeface="Arial"/>
                  </a:rPr>
                  <a:t>Impact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49" y="29184617"/>
            <a:ext cx="11123241" cy="10057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7614" y="27964521"/>
            <a:ext cx="10027585" cy="1191803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8250" y="10058400"/>
            <a:ext cx="9277350" cy="619657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3212" y="12081810"/>
            <a:ext cx="2630615" cy="15305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62849" y="10058400"/>
            <a:ext cx="9259647" cy="619657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3964900" y="1124279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125528"/>
                </a:solidFill>
                <a:latin typeface="Arial" charset="0"/>
                <a:ea typeface="Arial" charset="0"/>
                <a:cs typeface="Arial" charset="0"/>
              </a:rPr>
              <a:t>LAI</a:t>
            </a:r>
            <a:endParaRPr lang="en-US" sz="3600" dirty="0">
              <a:solidFill>
                <a:srgbClr val="1255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883600" y="11240868"/>
            <a:ext cx="394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25528"/>
                </a:solidFill>
                <a:latin typeface="Arial" charset="0"/>
                <a:ea typeface="Arial" charset="0"/>
                <a:cs typeface="Arial" charset="0"/>
              </a:rPr>
              <a:t>GPP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[g C m</a:t>
            </a:r>
            <a:r>
              <a:rPr lang="en-US" sz="3600" baseline="30000" dirty="0" smtClean="0">
                <a:latin typeface="Arial" charset="0"/>
                <a:ea typeface="Arial" charset="0"/>
                <a:cs typeface="Arial" charset="0"/>
              </a:rPr>
              <a:t>-2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d</a:t>
            </a:r>
            <a:r>
              <a:rPr lang="en-US" sz="3600" baseline="30000" dirty="0" smtClean="0">
                <a:latin typeface="Arial" charset="0"/>
                <a:ea typeface="Arial" charset="0"/>
                <a:cs typeface="Arial" charset="0"/>
              </a:rPr>
              <a:t>-1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]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28250" y="16592833"/>
            <a:ext cx="9277350" cy="624369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3964900" y="17901272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125528"/>
                </a:solidFill>
                <a:latin typeface="Arial" charset="0"/>
                <a:ea typeface="Arial" charset="0"/>
                <a:cs typeface="Arial" charset="0"/>
              </a:rPr>
              <a:t>TOTSOMC</a:t>
            </a:r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[g </a:t>
            </a:r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C m</a:t>
            </a:r>
            <a:r>
              <a:rPr lang="en-US" sz="3600" baseline="30000" smtClean="0">
                <a:latin typeface="Arial" charset="0"/>
                <a:ea typeface="Arial" charset="0"/>
                <a:cs typeface="Arial" charset="0"/>
              </a:rPr>
              <a:t>-2</a:t>
            </a:r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]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2849" y="16592833"/>
            <a:ext cx="9453726" cy="624369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4168343" y="17901272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25528"/>
                </a:solidFill>
                <a:latin typeface="Arial" charset="0"/>
                <a:ea typeface="Arial" charset="0"/>
                <a:cs typeface="Arial" charset="0"/>
              </a:rPr>
              <a:t>TOTLITC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[g C m</a:t>
            </a:r>
            <a:r>
              <a:rPr lang="en-US" sz="3600" baseline="30000" dirty="0" smtClean="0">
                <a:latin typeface="Arial" charset="0"/>
                <a:ea typeface="Arial" charset="0"/>
                <a:cs typeface="Arial" charset="0"/>
              </a:rPr>
              <a:t>-2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]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413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Wingdings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Wang, Gangsheng</cp:lastModifiedBy>
  <cp:revision>28</cp:revision>
  <cp:lastPrinted>2017-06-02T14:02:41Z</cp:lastPrinted>
  <dcterms:created xsi:type="dcterms:W3CDTF">2015-04-08T23:32:45Z</dcterms:created>
  <dcterms:modified xsi:type="dcterms:W3CDTF">2017-06-02T14:10:15Z</dcterms:modified>
</cp:coreProperties>
</file>