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820009"/>
    <a:srgbClr val="970009"/>
    <a:srgbClr val="C10435"/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3064" y="-176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950D-99D3-E34B-8958-8718FB556D4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E8804-52F0-8B4F-B586-C04990B1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8804-52F0-8B4F-B586-C04990B19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640000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P:</a:t>
            </a:r>
            <a:endParaRPr lang="en-US" sz="28000" dirty="0">
              <a:gradFill flip="none" rotWithShape="1">
                <a:gsLst>
                  <a:gs pos="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hyperlink" Target="mailto:jinyuntang@lbl.gov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02800" y="9601200"/>
            <a:ext cx="20116800" cy="14173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Staff Member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Institution or Organization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(555) 555-1234</a:t>
              </a:r>
            </a:p>
            <a:p>
              <a:r>
                <a:rPr lang="en-US" sz="2400" dirty="0" err="1" smtClean="0">
                  <a:latin typeface="Arial"/>
                  <a:cs typeface="Arial"/>
                </a:rPr>
                <a:t>staff.member@email.gov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/>
                <a:cs typeface="Arial"/>
              </a:rPr>
              <a:t>Formulation, implementation, and testing of an intermediate </a:t>
            </a:r>
            <a:r>
              <a:rPr lang="en-US" sz="7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7200" b="1" dirty="0" smtClean="0">
                <a:solidFill>
                  <a:schemeClr val="bg1"/>
                </a:solidFill>
                <a:latin typeface="Arial"/>
                <a:cs typeface="Arial"/>
              </a:rPr>
              <a:t>complexity </a:t>
            </a:r>
            <a:r>
              <a:rPr lang="en-US" sz="7200" b="1" dirty="0">
                <a:solidFill>
                  <a:schemeClr val="bg1"/>
                </a:solidFill>
                <a:latin typeface="Arial"/>
                <a:cs typeface="Arial"/>
              </a:rPr>
              <a:t>model for robust soil biogeochemistry modeling</a:t>
            </a:r>
            <a:br>
              <a:rPr lang="en-US" sz="72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72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Jinyun Tang (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jinyuntang@lbl.gov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) and William J. Riley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Lawrence Berkeley National Laboratory</a:t>
            </a:r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71600" y="9601200"/>
            <a:ext cx="20176002" cy="141732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C10435"/>
                  </a:solidFill>
                  <a:latin typeface="Arial"/>
                  <a:cs typeface="Arial"/>
                </a:rPr>
                <a:t>Significant divergence in predicted change in carbon stocks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In ALM-V0, the nitrogen immobilizers and mobilizers are coupled asynchronously, whereas the 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conceptual model indicates the two should be coupled synchronously. This inconsistency leads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to large uncertainties of the predicted land carbon stocks under RCP4.5 CO</a:t>
              </a:r>
              <a:r>
                <a:rPr lang="en-US" sz="3600" baseline="-25000" dirty="0" smtClean="0">
                  <a:latin typeface="Arial"/>
                  <a:cs typeface="Arial"/>
                </a:rPr>
                <a:t>2</a:t>
              </a:r>
              <a:r>
                <a:rPr lang="en-US" sz="3600" dirty="0" smtClean="0">
                  <a:latin typeface="Arial"/>
                  <a:cs typeface="Arial"/>
                </a:rPr>
                <a:t> forcing (see below).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.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66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Large BGC uncertainty from poor </a:t>
                </a:r>
                <a:r>
                  <a:rPr lang="en-US" sz="6600" b="1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numerics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C10435"/>
                  </a:solidFill>
                  <a:latin typeface="Arial"/>
                  <a:cs typeface="Arial"/>
                </a:rPr>
                <a:t>A reformulation of the soil BGC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The soil </a:t>
              </a:r>
              <a:r>
                <a:rPr lang="en-US" sz="3600" dirty="0">
                  <a:latin typeface="Arial"/>
                  <a:cs typeface="Arial"/>
                </a:rPr>
                <a:t>BGC </a:t>
              </a:r>
              <a:r>
                <a:rPr lang="en-US" sz="3600" dirty="0" smtClean="0">
                  <a:latin typeface="Arial"/>
                  <a:cs typeface="Arial"/>
                </a:rPr>
                <a:t>module in </a:t>
              </a:r>
              <a:r>
                <a:rPr lang="en-US" sz="3600" dirty="0">
                  <a:latin typeface="Arial"/>
                  <a:cs typeface="Arial"/>
                </a:rPr>
                <a:t>ALM-v0 and ALM-</a:t>
              </a:r>
              <a:r>
                <a:rPr lang="en-US" sz="3600" dirty="0" smtClean="0">
                  <a:latin typeface="Arial"/>
                  <a:cs typeface="Arial"/>
                </a:rPr>
                <a:t>v1 do not appropriately represent (1) litter decomposition, 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(2) clay effect on soil carbon stabilization, or (3) dissolved organic carbon dynamics. Further, 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the overall code implementation is non-modular. Therefore, a reformulation is proposed to enable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(1) systematic resolution of the numerical inconsistency, (2) better representation of soil BGC, 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and (3) potential coupling to aquatic BGC. The new BGC will also allow a straightforward and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consistent extension to microbe explicit models.</a:t>
              </a:r>
            </a:p>
            <a:p>
              <a:pPr>
                <a:lnSpc>
                  <a:spcPct val="110000"/>
                </a:lnSpc>
              </a:pPr>
              <a:endParaRPr lang="en-US" sz="3600" dirty="0" smtClean="0">
                <a:latin typeface="Arial"/>
                <a:cs typeface="Arial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Solution Attempts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C10435"/>
                  </a:solidFill>
                  <a:latin typeface="Arial"/>
                  <a:cs typeface="Arial"/>
                </a:rPr>
                <a:t>Improving the nitrification-</a:t>
              </a:r>
              <a:r>
                <a:rPr lang="en-US" sz="4000" b="1" dirty="0" err="1" smtClean="0">
                  <a:solidFill>
                    <a:srgbClr val="C10435"/>
                  </a:solidFill>
                  <a:latin typeface="Arial"/>
                  <a:cs typeface="Arial"/>
                </a:rPr>
                <a:t>denitrification</a:t>
              </a:r>
              <a:r>
                <a:rPr lang="en-US" sz="4000" b="1" dirty="0" smtClean="0">
                  <a:solidFill>
                    <a:srgbClr val="C10435"/>
                  </a:solidFill>
                  <a:latin typeface="Arial"/>
                  <a:cs typeface="Arial"/>
                </a:rPr>
                <a:t> cycle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With the redefined model structure, the new soil BGC shall allow a straightforward extension to 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better resolve the nitrification-</a:t>
              </a:r>
              <a:r>
                <a:rPr lang="en-US" sz="3600" dirty="0" err="1" smtClean="0">
                  <a:latin typeface="Arial"/>
                  <a:cs typeface="Arial"/>
                </a:rPr>
                <a:t>denitrification</a:t>
              </a:r>
              <a:r>
                <a:rPr lang="en-US" sz="3600" dirty="0" smtClean="0">
                  <a:latin typeface="Arial"/>
                  <a:cs typeface="Arial"/>
                </a:rPr>
                <a:t> cycle (NDC) with explicit microbes. The new NDC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module includes two guilds AOB (ammonia oxidizing bacteria), one guild NOB (nitrite oxidizing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bacteria), and one guild facultative DEN (</a:t>
              </a:r>
              <a:r>
                <a:rPr lang="en-US" sz="3600" dirty="0" err="1" smtClean="0">
                  <a:latin typeface="Arial"/>
                  <a:cs typeface="Arial"/>
                </a:rPr>
                <a:t>denitrifier</a:t>
              </a:r>
              <a:r>
                <a:rPr lang="en-US" sz="3600" dirty="0" smtClean="0">
                  <a:latin typeface="Arial"/>
                  <a:cs typeface="Arial"/>
                </a:rPr>
                <a:t>) bacteria, all of which are modeled using the</a:t>
              </a:r>
              <a:br>
                <a:rPr lang="en-US" sz="3600" dirty="0" smtClean="0">
                  <a:latin typeface="Arial"/>
                  <a:cs typeface="Arial"/>
                </a:rPr>
              </a:br>
              <a:r>
                <a:rPr lang="en-US" sz="3600" dirty="0" smtClean="0">
                  <a:latin typeface="Arial"/>
                  <a:cs typeface="Arial"/>
                </a:rPr>
                <a:t>dynamic energy budget theory and ECA </a:t>
              </a:r>
              <a:r>
                <a:rPr lang="en-US" sz="3600" smtClean="0">
                  <a:latin typeface="Arial"/>
                  <a:cs typeface="Arial"/>
                </a:rPr>
                <a:t>kinetics in presence of plants and soil minerals. </a:t>
              </a:r>
              <a:endParaRPr lang="en-US" sz="3600" dirty="0" smtClean="0">
                <a:latin typeface="Arial"/>
                <a:cs typeface="Arial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Ideas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742" y="15243714"/>
            <a:ext cx="15106650" cy="925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400" y="16734762"/>
            <a:ext cx="2692400" cy="30607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82278" y="19195298"/>
            <a:ext cx="3906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1900 </a:t>
            </a:r>
            <a:r>
              <a:rPr lang="en-US" sz="4400" dirty="0" err="1" smtClean="0">
                <a:solidFill>
                  <a:srgbClr val="FF0000"/>
                </a:solidFill>
              </a:rPr>
              <a:t>Pg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C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~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900 </a:t>
            </a:r>
            <a:r>
              <a:rPr lang="en-US" sz="4400" dirty="0" err="1" smtClean="0">
                <a:solidFill>
                  <a:srgbClr val="FF0000"/>
                </a:solidFill>
              </a:rPr>
              <a:t>ppmv</a:t>
            </a:r>
            <a:r>
              <a:rPr lang="en-US" sz="4400" dirty="0" smtClean="0">
                <a:solidFill>
                  <a:srgbClr val="FF0000"/>
                </a:solidFill>
              </a:rPr>
              <a:t> CO</a:t>
            </a:r>
            <a:r>
              <a:rPr lang="en-US" sz="4400" baseline="-25000" dirty="0" smtClean="0">
                <a:solidFill>
                  <a:srgbClr val="FF0000"/>
                </a:solidFill>
              </a:rPr>
              <a:t>2</a:t>
            </a:r>
            <a:endParaRPr lang="en-US" sz="4400" baseline="-250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34891" y="17066319"/>
            <a:ext cx="1747387" cy="31984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3" idx="1"/>
          </p:cNvCxnSpPr>
          <p:nvPr/>
        </p:nvCxnSpPr>
        <p:spPr>
          <a:xfrm flipV="1">
            <a:off x="15834891" y="20257126"/>
            <a:ext cx="1747387" cy="269662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13620" y="14410690"/>
            <a:ext cx="9888220" cy="88303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1840" y="14453016"/>
            <a:ext cx="10017760" cy="710311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2402800" y="9601200"/>
            <a:ext cx="219456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5400" b="1" dirty="0">
                <a:solidFill>
                  <a:srgbClr val="C10435"/>
                </a:solidFill>
                <a:latin typeface="Arial"/>
                <a:cs typeface="Arial"/>
              </a:rPr>
              <a:t>Stoichiometry based flux back-tracing solver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25088" y="32733673"/>
            <a:ext cx="6991984" cy="1188720"/>
          </a:xfrm>
          <a:prstGeom prst="rect">
            <a:avLst/>
          </a:prstGeom>
          <a:solidFill>
            <a:srgbClr val="5DB3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Litter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Metabolite, cellulose, lignin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25088" y="34749151"/>
            <a:ext cx="6991984" cy="118872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Coarse woody debris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25088" y="36764630"/>
            <a:ext cx="6991984" cy="1188720"/>
          </a:xfrm>
          <a:prstGeom prst="rect">
            <a:avLst/>
          </a:prstGeom>
          <a:solidFill>
            <a:srgbClr val="64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Soil OM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Labile, slow, passive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788073" y="32733673"/>
            <a:ext cx="6991984" cy="1188720"/>
          </a:xfrm>
          <a:prstGeom prst="rect">
            <a:avLst/>
          </a:prstGeom>
          <a:solidFill>
            <a:srgbClr val="5DB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Litter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Metabolite, cellulose, lignin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788073" y="34749151"/>
            <a:ext cx="6991984" cy="118872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Fine woody branch, dead large wood, dead coarse root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788073" y="36764630"/>
            <a:ext cx="6991984" cy="1188720"/>
          </a:xfrm>
          <a:prstGeom prst="rect">
            <a:avLst/>
          </a:prstGeom>
          <a:solidFill>
            <a:srgbClr val="64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Soil OM</a:t>
            </a: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Microbial, DOM, passive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87398" y="32162817"/>
            <a:ext cx="7572922" cy="691440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481437" y="32162817"/>
            <a:ext cx="7572922" cy="691440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787398" y="39183119"/>
            <a:ext cx="757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Old soil BGC</a:t>
            </a:r>
            <a:endParaRPr lang="en-US" sz="4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1481437" y="39137141"/>
            <a:ext cx="757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New soil BGC</a:t>
            </a:r>
            <a:endParaRPr lang="en-US" sz="4800" b="1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06935"/>
              </p:ext>
            </p:extLst>
          </p:nvPr>
        </p:nvGraphicFramePr>
        <p:xfrm>
          <a:off x="22993350" y="12988290"/>
          <a:ext cx="5638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9" imgW="1409700" imgH="355600" progId="Equation.DSMT4">
                  <p:embed/>
                </p:oleObj>
              </mc:Choice>
              <mc:Fallback>
                <p:oleObj name="Equation" r:id="rId9" imgW="1409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993350" y="12988290"/>
                        <a:ext cx="56388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44181"/>
              </p:ext>
            </p:extLst>
          </p:nvPr>
        </p:nvGraphicFramePr>
        <p:xfrm>
          <a:off x="34229040" y="12734290"/>
          <a:ext cx="3911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11" imgW="977900" imgH="419100" progId="Equation.DSMT4">
                  <p:embed/>
                </p:oleObj>
              </mc:Choice>
              <mc:Fallback>
                <p:oleObj name="Equation" r:id="rId11" imgW="977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229040" y="12734290"/>
                        <a:ext cx="39116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2613620" y="10642600"/>
            <a:ext cx="9593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/>
                <a:cs typeface="Arial"/>
              </a:rPr>
              <a:t>Each reaction of the the revised soil BGC model is written in the stoichiometric form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207200" y="10530636"/>
            <a:ext cx="111175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negative stoichiometry is used to modify the reaction rates, so the solution</a:t>
            </a:r>
            <a:br>
              <a:rPr lang="en-US" sz="4800" dirty="0" smtClean="0"/>
            </a:br>
            <a:r>
              <a:rPr lang="en-US" sz="4800" dirty="0" smtClean="0"/>
              <a:t>is non-negative and mass conservative</a:t>
            </a:r>
            <a:r>
              <a:rPr lang="en-US" sz="5000" dirty="0" smtClean="0"/>
              <a:t> </a:t>
            </a:r>
            <a:endParaRPr lang="en-US" sz="5000" dirty="0"/>
          </a:p>
        </p:txBody>
      </p:sp>
      <p:sp>
        <p:nvSpPr>
          <p:cNvPr id="64" name="TextBox 63"/>
          <p:cNvSpPr txBox="1"/>
          <p:nvPr/>
        </p:nvSpPr>
        <p:spPr>
          <a:xfrm>
            <a:off x="22917150" y="23495000"/>
            <a:ext cx="1769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/>
                <a:cs typeface="Arial"/>
              </a:rPr>
              <a:t>Pseudo code for the flux back-tracing algorithm</a:t>
            </a:r>
            <a:endParaRPr lang="en-US" sz="4800" b="1" dirty="0">
              <a:latin typeface="Arial"/>
              <a:cs typeface="Arial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2993350" y="31320262"/>
            <a:ext cx="19205575" cy="7467600"/>
            <a:chOff x="22993350" y="31320262"/>
            <a:chExt cx="19205575" cy="7467600"/>
          </a:xfrm>
        </p:grpSpPr>
        <p:sp>
          <p:nvSpPr>
            <p:cNvPr id="49" name="Rectangle 48"/>
            <p:cNvSpPr/>
            <p:nvPr/>
          </p:nvSpPr>
          <p:spPr>
            <a:xfrm>
              <a:off x="22993350" y="34415449"/>
              <a:ext cx="3168650" cy="1188720"/>
            </a:xfrm>
            <a:prstGeom prst="rect">
              <a:avLst/>
            </a:prstGeom>
            <a:solidFill>
              <a:srgbClr val="64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"/>
                  <a:cs typeface="Arial"/>
                </a:rPr>
                <a:t>DOM</a:t>
              </a:r>
            </a:p>
          </p:txBody>
        </p:sp>
        <p:cxnSp>
          <p:nvCxnSpPr>
            <p:cNvPr id="4" name="Straight Arrow Connector 3"/>
            <p:cNvCxnSpPr>
              <a:stCxn id="49" idx="3"/>
            </p:cNvCxnSpPr>
            <p:nvPr/>
          </p:nvCxnSpPr>
          <p:spPr>
            <a:xfrm flipV="1">
              <a:off x="26162000" y="33308009"/>
              <a:ext cx="1072143" cy="1701800"/>
            </a:xfrm>
            <a:prstGeom prst="straightConnector1">
              <a:avLst/>
            </a:prstGeom>
            <a:ln w="57150" cmpd="sng">
              <a:solidFill>
                <a:srgbClr val="1F285B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324050" y="32782764"/>
              <a:ext cx="261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/>
                  <a:cs typeface="Arial"/>
                </a:rPr>
                <a:t>NH</a:t>
              </a:r>
              <a:r>
                <a:rPr lang="en-US" sz="4000" baseline="-25000" dirty="0" smtClean="0">
                  <a:latin typeface="Arial"/>
                  <a:cs typeface="Arial"/>
                </a:rPr>
                <a:t>3</a:t>
              </a:r>
              <a:r>
                <a:rPr lang="en-US" sz="4000" dirty="0" smtClean="0">
                  <a:latin typeface="Arial"/>
                  <a:cs typeface="Arial"/>
                </a:rPr>
                <a:t>, CO</a:t>
              </a:r>
              <a:r>
                <a:rPr lang="en-US" sz="4000" baseline="-25000" dirty="0" smtClean="0">
                  <a:latin typeface="Arial"/>
                  <a:cs typeface="Arial"/>
                </a:rPr>
                <a:t>2</a:t>
              </a:r>
              <a:endParaRPr lang="en-US" sz="4000" baseline="-25000" dirty="0">
                <a:latin typeface="Arial"/>
                <a:cs typeface="Arial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496000" y="32536838"/>
              <a:ext cx="3168650" cy="1188720"/>
            </a:xfrm>
            <a:prstGeom prst="rect">
              <a:avLst/>
            </a:prstGeom>
            <a:solidFill>
              <a:srgbClr val="64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AOB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030275" y="32536838"/>
              <a:ext cx="3168650" cy="1188720"/>
            </a:xfrm>
            <a:prstGeom prst="rect">
              <a:avLst/>
            </a:prstGeom>
            <a:solidFill>
              <a:srgbClr val="64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NOB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851600" y="35836567"/>
              <a:ext cx="3168650" cy="1188720"/>
            </a:xfrm>
            <a:prstGeom prst="rect">
              <a:avLst/>
            </a:prstGeom>
            <a:solidFill>
              <a:srgbClr val="64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DEN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33121600" y="31806177"/>
              <a:ext cx="660400" cy="730662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3969325" y="31320262"/>
              <a:ext cx="3702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N</a:t>
              </a:r>
              <a:r>
                <a:rPr lang="en-US" sz="4000" baseline="-25000" dirty="0" smtClean="0">
                  <a:latin typeface="Arial"/>
                  <a:cs typeface="Arial"/>
                </a:rPr>
                <a:t>2</a:t>
              </a:r>
              <a:r>
                <a:rPr lang="en-US" sz="4000" dirty="0" smtClean="0">
                  <a:latin typeface="Arial"/>
                  <a:cs typeface="Arial"/>
                </a:rPr>
                <a:t>O, N</a:t>
              </a:r>
              <a:r>
                <a:rPr lang="en-US" sz="4000" baseline="-25000" dirty="0" smtClean="0">
                  <a:latin typeface="Arial"/>
                  <a:cs typeface="Arial"/>
                </a:rPr>
                <a:t>2</a:t>
              </a:r>
              <a:endParaRPr lang="en-US" sz="4000" baseline="-25000" dirty="0">
                <a:latin typeface="Arial"/>
                <a:cs typeface="Arial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325040" y="34036400"/>
              <a:ext cx="0" cy="2015478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9388415" y="36229384"/>
              <a:ext cx="1873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/>
                  <a:cs typeface="Arial"/>
                </a:rPr>
                <a:t>NO</a:t>
              </a:r>
              <a:r>
                <a:rPr lang="en-US" sz="4000" baseline="-25000" dirty="0" smtClean="0">
                  <a:latin typeface="Arial"/>
                  <a:cs typeface="Arial"/>
                </a:rPr>
                <a:t>3</a:t>
              </a:r>
              <a:r>
                <a:rPr lang="en-US" sz="4000" baseline="30000" dirty="0" smtClean="0">
                  <a:latin typeface="Arial"/>
                  <a:cs typeface="Arial"/>
                </a:rPr>
                <a:t>-</a:t>
              </a:r>
              <a:r>
                <a:rPr lang="en-US" sz="4000" dirty="0" smtClean="0">
                  <a:latin typeface="Arial"/>
                  <a:cs typeface="Arial"/>
                </a:rPr>
                <a:t> </a:t>
              </a:r>
              <a:endParaRPr lang="en-US" sz="4000" baseline="-25000" dirty="0"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5956875" y="32877098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NO</a:t>
              </a:r>
              <a:r>
                <a:rPr lang="en-US" sz="4000" baseline="-25000" dirty="0" smtClean="0">
                  <a:latin typeface="Arial"/>
                  <a:cs typeface="Arial"/>
                </a:rPr>
                <a:t>2</a:t>
              </a:r>
              <a:r>
                <a:rPr lang="en-US" sz="4000" baseline="30000" dirty="0" smtClean="0">
                  <a:latin typeface="Arial"/>
                  <a:cs typeface="Arial"/>
                </a:rPr>
                <a:t>-</a:t>
              </a:r>
              <a:endParaRPr lang="en-US" sz="4000" baseline="30000" dirty="0">
                <a:latin typeface="Arial"/>
                <a:cs typeface="Arial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29940250" y="33155609"/>
              <a:ext cx="1295400" cy="0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4664650" y="33155609"/>
              <a:ext cx="1295400" cy="0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37397690" y="33155609"/>
              <a:ext cx="1295400" cy="0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1851600" y="34346095"/>
              <a:ext cx="2444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NO, N</a:t>
              </a:r>
              <a:r>
                <a:rPr lang="en-US" sz="4000" baseline="-25000" dirty="0" smtClean="0">
                  <a:latin typeface="Arial"/>
                  <a:cs typeface="Arial"/>
                </a:rPr>
                <a:t>2</a:t>
              </a:r>
              <a:r>
                <a:rPr lang="en-US" sz="4000" dirty="0" smtClean="0">
                  <a:latin typeface="Arial"/>
                  <a:cs typeface="Arial"/>
                </a:rPr>
                <a:t>O</a:t>
              </a:r>
              <a:endParaRPr lang="en-US" sz="4000" baseline="-25000" dirty="0">
                <a:latin typeface="Arial"/>
                <a:cs typeface="Arial"/>
              </a:endParaRPr>
            </a:p>
          </p:txBody>
        </p:sp>
        <p:cxnSp>
          <p:nvCxnSpPr>
            <p:cNvPr id="75" name="Straight Arrow Connector 74"/>
            <p:cNvCxnSpPr>
              <a:stCxn id="65" idx="2"/>
            </p:cNvCxnSpPr>
            <p:nvPr/>
          </p:nvCxnSpPr>
          <p:spPr>
            <a:xfrm>
              <a:off x="33080325" y="33725558"/>
              <a:ext cx="0" cy="689891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6576002" y="33844593"/>
              <a:ext cx="0" cy="2812983"/>
            </a:xfrm>
            <a:prstGeom prst="straightConnector1">
              <a:avLst/>
            </a:prstGeom>
            <a:ln w="57150" cmpd="sng">
              <a:solidFill>
                <a:srgbClr val="93177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35020250" y="36657576"/>
              <a:ext cx="4368165" cy="0"/>
            </a:xfrm>
            <a:prstGeom prst="straightConnector1">
              <a:avLst/>
            </a:prstGeom>
            <a:ln w="57150" cmpd="sng">
              <a:solidFill>
                <a:srgbClr val="93177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33080325" y="35207917"/>
              <a:ext cx="0" cy="550188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28143200" y="37025287"/>
              <a:ext cx="3708400" cy="1232489"/>
            </a:xfrm>
            <a:prstGeom prst="straightConnector1">
              <a:avLst/>
            </a:prstGeom>
            <a:ln w="57150" cmpd="sng">
              <a:solidFill>
                <a:srgbClr val="93177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67" idx="1"/>
            </p:cNvCxnSpPr>
            <p:nvPr/>
          </p:nvCxnSpPr>
          <p:spPr>
            <a:xfrm>
              <a:off x="26162000" y="35009809"/>
              <a:ext cx="5689600" cy="1421118"/>
            </a:xfrm>
            <a:prstGeom prst="straightConnector1">
              <a:avLst/>
            </a:prstGeom>
            <a:ln w="57150" cmpd="sng">
              <a:solidFill>
                <a:srgbClr val="1F285B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7356303" y="38079976"/>
              <a:ext cx="10657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N</a:t>
              </a:r>
              <a:r>
                <a:rPr lang="en-US" sz="4000" baseline="-25000" dirty="0" smtClean="0">
                  <a:latin typeface="Arial"/>
                  <a:cs typeface="Arial"/>
                </a:rPr>
                <a:t>2</a:t>
              </a:r>
              <a:endParaRPr lang="en-US" sz="4000" baseline="-25000" dirty="0">
                <a:latin typeface="Arial"/>
                <a:cs typeface="Arial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V="1">
              <a:off x="35020250" y="34036400"/>
              <a:ext cx="1174750" cy="1800167"/>
            </a:xfrm>
            <a:prstGeom prst="straightConnector1">
              <a:avLst/>
            </a:prstGeom>
            <a:ln w="57150" cmpd="sng">
              <a:solidFill>
                <a:srgbClr val="93177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33782000" y="35053981"/>
              <a:ext cx="0" cy="782586"/>
            </a:xfrm>
            <a:prstGeom prst="straightConnector1">
              <a:avLst/>
            </a:prstGeom>
            <a:ln w="57150" cmpd="sng">
              <a:solidFill>
                <a:srgbClr val="93177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22993350" y="39137141"/>
            <a:ext cx="2011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/>
                <a:cs typeface="Arial"/>
              </a:rPr>
              <a:t>Revised nitrification-</a:t>
            </a:r>
            <a:r>
              <a:rPr lang="en-US" sz="4800" b="1" dirty="0" err="1" smtClean="0">
                <a:latin typeface="Arial"/>
                <a:cs typeface="Arial"/>
              </a:rPr>
              <a:t>denitrification</a:t>
            </a:r>
            <a:r>
              <a:rPr lang="en-US" sz="4800" b="1" dirty="0" smtClean="0">
                <a:latin typeface="Arial"/>
                <a:cs typeface="Arial"/>
              </a:rPr>
              <a:t> module</a:t>
            </a:r>
            <a:endParaRPr lang="en-US" sz="4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223</Words>
  <Application>Microsoft Macintosh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Jinyun Tang</cp:lastModifiedBy>
  <cp:revision>30</cp:revision>
  <cp:lastPrinted>2016-11-07T16:59:15Z</cp:lastPrinted>
  <dcterms:created xsi:type="dcterms:W3CDTF">2015-04-08T23:32:45Z</dcterms:created>
  <dcterms:modified xsi:type="dcterms:W3CDTF">2016-11-07T17:10:13Z</dcterms:modified>
</cp:coreProperties>
</file>