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891200" cy="43891200"/>
  <p:notesSz cx="6858000" cy="9144000"/>
  <p:defaultTextStyle>
    <a:defPPr>
      <a:defRPr lang="en-US"/>
    </a:defPPr>
    <a:lvl1pPr marL="0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1pPr>
    <a:lvl2pPr marL="2508062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2pPr>
    <a:lvl3pPr marL="5016124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3pPr>
    <a:lvl4pPr marL="7524186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4pPr>
    <a:lvl5pPr marL="10032248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5pPr>
    <a:lvl6pPr marL="12540310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6pPr>
    <a:lvl7pPr marL="15048372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7pPr>
    <a:lvl8pPr marL="17556434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8pPr>
    <a:lvl9pPr marL="20064496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B346"/>
    <a:srgbClr val="000000"/>
    <a:srgbClr val="1B5FAE"/>
    <a:srgbClr val="1F285B"/>
    <a:srgbClr val="125528"/>
    <a:srgbClr val="931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590" autoAdjust="0"/>
    <p:restoredTop sz="94660"/>
  </p:normalViewPr>
  <p:slideViewPr>
    <p:cSldViewPr snapToGrid="0" snapToObjects="1">
      <p:cViewPr>
        <p:scale>
          <a:sx n="50" d="100"/>
          <a:sy n="50" d="100"/>
        </p:scale>
        <p:origin x="-2880" y="-3552"/>
      </p:cViewPr>
      <p:guideLst>
        <p:guide orient="horz" pos="13824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DFE5B-D2F6-4595-93A6-2C940A3593FB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0ECAD-3867-482B-96F0-FAC60247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57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ECAD-3867-482B-96F0-FAC60247C1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2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9144000"/>
            <a:ext cx="40233600" cy="4572000"/>
          </a:xfrm>
        </p:spPr>
        <p:txBody>
          <a:bodyPr lIns="0" tIns="0" rIns="0" bIns="0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3716000"/>
            <a:ext cx="40233600" cy="24688800"/>
          </a:xfrm>
        </p:spPr>
        <p:txBody>
          <a:bodyPr lIns="0" tIns="0" rIns="0" bIns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0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64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91200" cy="43891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9144000"/>
            <a:ext cx="40233600" cy="457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3716000"/>
            <a:ext cx="40233600" cy="24688800"/>
          </a:xfrm>
          <a:prstGeom prst="rect">
            <a:avLst/>
          </a:prstGeom>
        </p:spPr>
        <p:txBody>
          <a:bodyPr vert="horz" lIns="0" tIns="0" rIns="501612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40680643"/>
            <a:ext cx="13898880" cy="2336800"/>
          </a:xfrm>
          <a:prstGeom prst="rect">
            <a:avLst/>
          </a:prstGeom>
        </p:spPr>
        <p:txBody>
          <a:bodyPr vert="horz" lIns="501612" tIns="250806" rIns="501612" bIns="250806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371600" y="914400"/>
            <a:ext cx="4572000" cy="64008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28000" b="1" dirty="0" smtClean="0">
                <a:gradFill flip="none" rotWithShape="1">
                  <a:gsLst>
                    <a:gs pos="0">
                      <a:srgbClr val="5DB346"/>
                    </a:gs>
                    <a:gs pos="100000">
                      <a:srgbClr val="125528"/>
                    </a:gs>
                  </a:gsLst>
                  <a:lin ang="5400000" scaled="0"/>
                  <a:tileRect/>
                </a:gradFill>
                <a:latin typeface="Arial"/>
                <a:cs typeface="Arial"/>
              </a:rPr>
              <a:t>F:</a:t>
            </a:r>
            <a:endParaRPr lang="en-US" sz="28000" dirty="0">
              <a:gradFill flip="none" rotWithShape="1">
                <a:gsLst>
                  <a:gs pos="0">
                    <a:srgbClr val="5DB346"/>
                  </a:gs>
                  <a:gs pos="100000">
                    <a:srgbClr val="125528"/>
                  </a:gs>
                </a:gsLst>
                <a:lin ang="5400000" scaled="0"/>
                <a:tileRect/>
              </a:gra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909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</p:sldLayoutIdLst>
  <p:timing>
    <p:tnLst>
      <p:par>
        <p:cTn id="1" dur="indefinite" restart="never" nodeType="tmRoot"/>
      </p:par>
    </p:tnLst>
  </p:timing>
  <p:txStyles>
    <p:titleStyle>
      <a:lvl1pPr algn="l" defTabSz="2508062" rtl="0" eaLnBrk="1" latinLnBrk="0" hangingPunct="1">
        <a:spcBef>
          <a:spcPct val="0"/>
        </a:spcBef>
        <a:buNone/>
        <a:defRPr sz="200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881047" indent="-1881047" algn="l" defTabSz="2508062" rtl="0" eaLnBrk="1" latinLnBrk="0" hangingPunct="1">
        <a:spcBef>
          <a:spcPct val="20000"/>
        </a:spcBef>
        <a:buFont typeface="Arial"/>
        <a:buChar char="•"/>
        <a:defRPr sz="12300" kern="1200">
          <a:solidFill>
            <a:schemeClr val="tx1"/>
          </a:solidFill>
          <a:latin typeface="Arial"/>
          <a:ea typeface="+mn-ea"/>
          <a:cs typeface="Arial"/>
        </a:defRPr>
      </a:lvl1pPr>
      <a:lvl2pPr marL="4075601" indent="-1567539" algn="l" defTabSz="2508062" rtl="0" eaLnBrk="1" latinLnBrk="0" hangingPunct="1">
        <a:spcBef>
          <a:spcPct val="20000"/>
        </a:spcBef>
        <a:buFont typeface="Arial"/>
        <a:buChar char="–"/>
        <a:defRPr sz="10700" kern="1200">
          <a:solidFill>
            <a:schemeClr val="tx1"/>
          </a:solidFill>
          <a:latin typeface="Arial"/>
          <a:ea typeface="+mn-ea"/>
          <a:cs typeface="Arial"/>
        </a:defRPr>
      </a:lvl2pPr>
      <a:lvl3pPr marL="6270155" indent="-1254031" algn="l" defTabSz="2508062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Arial"/>
          <a:ea typeface="+mn-ea"/>
          <a:cs typeface="Arial"/>
        </a:defRPr>
      </a:lvl3pPr>
      <a:lvl4pPr marL="8778217" indent="-1254031" algn="l" defTabSz="2508062" rtl="0" eaLnBrk="1" latinLnBrk="0" hangingPunct="1">
        <a:spcBef>
          <a:spcPct val="20000"/>
        </a:spcBef>
        <a:buFont typeface="Arial"/>
        <a:buChar char="–"/>
        <a:defRPr sz="8800" kern="1200">
          <a:solidFill>
            <a:schemeClr val="tx1"/>
          </a:solidFill>
          <a:latin typeface="Arial"/>
          <a:ea typeface="+mn-ea"/>
          <a:cs typeface="Arial"/>
        </a:defRPr>
      </a:lvl4pPr>
      <a:lvl5pPr marL="11286279" indent="-1254031" algn="l" defTabSz="2508062" rtl="0" eaLnBrk="1" latinLnBrk="0" hangingPunct="1">
        <a:spcBef>
          <a:spcPct val="20000"/>
        </a:spcBef>
        <a:buFont typeface="Arial"/>
        <a:buChar char="»"/>
        <a:defRPr sz="8800" kern="1200">
          <a:solidFill>
            <a:schemeClr val="tx1"/>
          </a:solidFill>
          <a:latin typeface="Arial"/>
          <a:ea typeface="+mn-ea"/>
          <a:cs typeface="Arial"/>
        </a:defRPr>
      </a:lvl5pPr>
      <a:lvl6pPr marL="13794341" indent="-1254031" algn="l" defTabSz="2508062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302403" indent="-1254031" algn="l" defTabSz="2508062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810465" indent="-1254031" algn="l" defTabSz="2508062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18527" indent="-1254031" algn="l" defTabSz="2508062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1pPr>
      <a:lvl2pPr marL="2508062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2pPr>
      <a:lvl3pPr marL="5016124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3pPr>
      <a:lvl4pPr marL="7524186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4pPr>
      <a:lvl5pPr marL="10032248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40310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6pPr>
      <a:lvl7pPr marL="15048372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7pPr>
      <a:lvl8pPr marL="17556434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8pPr>
      <a:lvl9pPr marL="20064496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940710" y="1115999"/>
            <a:ext cx="27432000" cy="321514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9600" dirty="0"/>
              <a:t>A Biogeochemical Modeling Studying on San Francisco </a:t>
            </a:r>
            <a:r>
              <a:rPr lang="en-US" sz="9600" dirty="0" smtClean="0"/>
              <a:t>Bay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-115123" y="8216431"/>
            <a:ext cx="22265546" cy="15596812"/>
            <a:chOff x="-1046927" y="9318558"/>
            <a:chExt cx="22265546" cy="15596812"/>
          </a:xfrm>
        </p:grpSpPr>
        <p:sp>
          <p:nvSpPr>
            <p:cNvPr id="6" name="Rectangle 5"/>
            <p:cNvSpPr/>
            <p:nvPr/>
          </p:nvSpPr>
          <p:spPr>
            <a:xfrm>
              <a:off x="-1046927" y="10967944"/>
              <a:ext cx="22265546" cy="1394742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-954339" y="9318558"/>
              <a:ext cx="22172958" cy="1638055"/>
            </a:xfrm>
            <a:prstGeom prst="rect">
              <a:avLst/>
            </a:prstGeom>
            <a:gradFill flip="none" rotWithShape="1">
              <a:gsLst>
                <a:gs pos="20000">
                  <a:srgbClr val="5DB346"/>
                </a:gs>
                <a:gs pos="100000">
                  <a:srgbClr val="125528"/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/>
                <a:t>CoSiNE</a:t>
              </a:r>
              <a:r>
                <a:rPr lang="en-US" b="1" dirty="0"/>
                <a:t> </a:t>
              </a:r>
              <a:r>
                <a:rPr lang="en-US" b="1" dirty="0" smtClean="0"/>
                <a:t>Model </a:t>
              </a:r>
              <a:endParaRPr lang="en-US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9248" y="23516735"/>
            <a:ext cx="22156237" cy="1934360"/>
            <a:chOff x="1371600" y="24612618"/>
            <a:chExt cx="22156237" cy="1746689"/>
          </a:xfrm>
        </p:grpSpPr>
        <p:sp>
          <p:nvSpPr>
            <p:cNvPr id="39" name="Rectangle 38"/>
            <p:cNvSpPr/>
            <p:nvPr/>
          </p:nvSpPr>
          <p:spPr>
            <a:xfrm>
              <a:off x="1371600" y="24652493"/>
              <a:ext cx="22156237" cy="1706814"/>
            </a:xfrm>
            <a:prstGeom prst="rect">
              <a:avLst/>
            </a:prstGeom>
            <a:gradFill flip="none" rotWithShape="1">
              <a:gsLst>
                <a:gs pos="20000">
                  <a:srgbClr val="5DB346"/>
                </a:gs>
                <a:gs pos="100000">
                  <a:srgbClr val="125528"/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371600" y="24612618"/>
              <a:ext cx="20116800" cy="1467036"/>
            </a:xfrm>
            <a:prstGeom prst="rect">
              <a:avLst/>
            </a:prstGeom>
            <a:noFill/>
          </p:spPr>
          <p:txBody>
            <a:bodyPr wrap="none" lIns="457200" tIns="457200" rIns="457200" bIns="457200" rtlCol="0" anchor="ctr" anchorCtr="0">
              <a:noAutofit/>
            </a:bodyPr>
            <a:lstStyle/>
            <a:p>
              <a:r>
                <a:rPr lang="en-US" sz="7200" b="1" dirty="0" smtClean="0">
                  <a:solidFill>
                    <a:schemeClr val="bg1"/>
                  </a:solidFill>
                  <a:latin typeface="Arial"/>
                  <a:cs typeface="Arial"/>
                </a:rPr>
                <a:t>San Francisco Bay Biogeochemical Modeling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940710" y="3916915"/>
            <a:ext cx="25750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/>
              <a:t>Zhengui</a:t>
            </a:r>
            <a:r>
              <a:rPr lang="en-US" sz="6000" dirty="0"/>
              <a:t> Wang</a:t>
            </a:r>
            <a:r>
              <a:rPr lang="en-US" sz="6000" baseline="30000" dirty="0"/>
              <a:t>1</a:t>
            </a:r>
            <a:r>
              <a:rPr lang="en-US" sz="6000" dirty="0"/>
              <a:t>, </a:t>
            </a:r>
            <a:r>
              <a:rPr lang="en-US" sz="6000" dirty="0" err="1"/>
              <a:t>Fei</a:t>
            </a:r>
            <a:r>
              <a:rPr lang="en-US" sz="6000" dirty="0"/>
              <a:t> Chai</a:t>
            </a:r>
            <a:r>
              <a:rPr lang="en-US" sz="6000" baseline="30000" dirty="0"/>
              <a:t>1</a:t>
            </a:r>
            <a:r>
              <a:rPr lang="en-US" sz="6000" dirty="0"/>
              <a:t>, </a:t>
            </a:r>
            <a:r>
              <a:rPr lang="en-US" sz="6000" dirty="0" err="1"/>
              <a:t>Qianqian</a:t>
            </a:r>
            <a:r>
              <a:rPr lang="en-US" sz="6000" dirty="0"/>
              <a:t> Liu</a:t>
            </a:r>
            <a:r>
              <a:rPr lang="en-US" sz="6000" baseline="30000" dirty="0"/>
              <a:t>2</a:t>
            </a:r>
            <a:r>
              <a:rPr lang="en-US" sz="6000" dirty="0"/>
              <a:t>, </a:t>
            </a:r>
            <a:r>
              <a:rPr lang="en-US" sz="6000" dirty="0" smtClean="0"/>
              <a:t>Joseph Y</a:t>
            </a:r>
            <a:r>
              <a:rPr lang="en-US" sz="6000" dirty="0"/>
              <a:t>. Zhang</a:t>
            </a:r>
            <a:r>
              <a:rPr lang="en-US" sz="6000" baseline="30000" dirty="0"/>
              <a:t>3</a:t>
            </a:r>
            <a:endParaRPr lang="en-US" sz="6000" dirty="0"/>
          </a:p>
        </p:txBody>
      </p:sp>
      <p:sp>
        <p:nvSpPr>
          <p:cNvPr id="5" name="Rectangle 4"/>
          <p:cNvSpPr/>
          <p:nvPr/>
        </p:nvSpPr>
        <p:spPr>
          <a:xfrm>
            <a:off x="4919834" y="5194453"/>
            <a:ext cx="26886309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000" baseline="30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sz="4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School of Marine Sciences, University of </a:t>
            </a:r>
            <a:r>
              <a:rPr lang="en-US" sz="40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Maine</a:t>
            </a:r>
          </a:p>
          <a:p>
            <a:pPr>
              <a:lnSpc>
                <a:spcPct val="107000"/>
              </a:lnSpc>
            </a:pPr>
            <a:r>
              <a:rPr lang="en-US" sz="4000" baseline="300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 </a:t>
            </a:r>
            <a:r>
              <a:rPr lang="en-US" sz="4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Cooperative Institute for </a:t>
            </a:r>
            <a:r>
              <a:rPr lang="en-US" sz="40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Great Lakes Research</a:t>
            </a:r>
            <a:r>
              <a:rPr lang="en-US" sz="4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Ann Arbor, </a:t>
            </a:r>
            <a:r>
              <a:rPr lang="en-US" sz="40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</a:t>
            </a:r>
          </a:p>
          <a:p>
            <a:pPr>
              <a:lnSpc>
                <a:spcPct val="107000"/>
              </a:lnSpc>
            </a:pPr>
            <a:r>
              <a:rPr lang="en-US" sz="4000" baseline="300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sz="40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Virginia Institute of Marine Science, The college of William and Mary.</a:t>
            </a:r>
            <a:endParaRPr lang="en-US" sz="4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9131" y="40259011"/>
            <a:ext cx="5281169" cy="29802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42452" y="10373162"/>
            <a:ext cx="218230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 smtClean="0"/>
              <a:t>CoSiNE</a:t>
            </a:r>
            <a:r>
              <a:rPr lang="en-US" sz="4000" dirty="0" smtClean="0"/>
              <a:t> stands for Carbon, Silicate, and Nitrogen Ecosystem model. This biogeochemical model has 13 state variables including phytoplankton, zooplankton, nitrogen, silicate, phosphorus, dissolved oxygen, carbon dioxide, and alkalinity.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 smtClean="0"/>
              <a:t>CoSiNE</a:t>
            </a:r>
            <a:r>
              <a:rPr lang="en-US" sz="4000" dirty="0" smtClean="0"/>
              <a:t> model has been </a:t>
            </a:r>
            <a:r>
              <a:rPr lang="en-US" sz="4000" dirty="0" smtClean="0"/>
              <a:t>widely </a:t>
            </a:r>
            <a:r>
              <a:rPr lang="en-US" sz="4000" dirty="0" smtClean="0"/>
              <a:t>applied to ocean and estuaries such as equatorial Pacific, Pacific Ocean, and San Francisco Bay 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 smtClean="0"/>
          </a:p>
          <a:p>
            <a:endParaRPr lang="en-US" sz="4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2" y="13444744"/>
            <a:ext cx="12184785" cy="93429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37" y="13781624"/>
            <a:ext cx="9443522" cy="287146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4738248" y="16702596"/>
            <a:ext cx="6422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Figure 2. </a:t>
            </a:r>
            <a:r>
              <a:rPr lang="en-US" sz="2400" dirty="0" err="1" smtClean="0"/>
              <a:t>CoSiNE</a:t>
            </a:r>
            <a:r>
              <a:rPr lang="en-US" sz="2400" dirty="0" smtClean="0"/>
              <a:t> model structure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965641" y="22865382"/>
            <a:ext cx="6422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Figure </a:t>
            </a:r>
            <a:r>
              <a:rPr lang="en-US" sz="2400" dirty="0"/>
              <a:t>1</a:t>
            </a:r>
            <a:r>
              <a:rPr lang="en-US" sz="2400" dirty="0" smtClean="0"/>
              <a:t>. Schematic of </a:t>
            </a:r>
            <a:r>
              <a:rPr lang="en-US" sz="2400" dirty="0" err="1" smtClean="0"/>
              <a:t>CoSiNE</a:t>
            </a:r>
            <a:r>
              <a:rPr lang="en-US" sz="2400" dirty="0" smtClean="0"/>
              <a:t> model processes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577917" y="17322819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Some Model Features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601781" y="17884817"/>
            <a:ext cx="9663765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smtClean="0"/>
              <a:t>Unstructured Gird:  </a:t>
            </a:r>
            <a:r>
              <a:rPr lang="en-US" sz="2400" dirty="0" err="1" smtClean="0"/>
              <a:t>CoSiNE</a:t>
            </a:r>
            <a:r>
              <a:rPr lang="en-US" sz="2400" dirty="0" smtClean="0"/>
              <a:t> model is coupled with SCHSIM which is grounded on unstructured grid. This feature </a:t>
            </a:r>
            <a:r>
              <a:rPr lang="en-US" sz="2400" dirty="0" smtClean="0"/>
              <a:t>allows </a:t>
            </a:r>
            <a:r>
              <a:rPr lang="en-US" sz="2400" dirty="0" smtClean="0"/>
              <a:t>a very flexible grid and enables easy application of the model in ocean/estuaries/rivers. </a:t>
            </a:r>
          </a:p>
          <a:p>
            <a:pPr marL="457200" indent="-457200">
              <a:buAutoNum type="arabicPeriod"/>
            </a:pPr>
            <a:endParaRPr lang="en-US" sz="900" dirty="0" smtClean="0"/>
          </a:p>
          <a:p>
            <a:pPr marL="457200" indent="-457200">
              <a:buAutoNum type="arabicPeriod"/>
            </a:pPr>
            <a:r>
              <a:rPr lang="en-US" sz="2400" b="1" dirty="0" smtClean="0"/>
              <a:t>Flexible Model Outputs: </a:t>
            </a:r>
            <a:r>
              <a:rPr lang="en-US" sz="2400" dirty="0" smtClean="0"/>
              <a:t>The model can not only output variable results in 3D domain, but also has user defined station outputs for model variables and intermediate variables. </a:t>
            </a:r>
          </a:p>
          <a:p>
            <a:pPr marL="457200" indent="-457200">
              <a:buAutoNum type="arabicPeriod"/>
            </a:pPr>
            <a:endParaRPr lang="en-US" sz="900" b="1" dirty="0" smtClean="0"/>
          </a:p>
          <a:p>
            <a:pPr marL="457200" indent="-457200">
              <a:buAutoNum type="arabicPeriod"/>
            </a:pPr>
            <a:r>
              <a:rPr lang="en-US" sz="2400" b="1" dirty="0" smtClean="0"/>
              <a:t>Various Model Option: </a:t>
            </a:r>
            <a:r>
              <a:rPr lang="en-US" sz="2400" dirty="0" smtClean="0"/>
              <a:t>Many model options are provided in the model input file. One can easily open flags or adjust parameter values to achieve certain goals. For example, flag </a:t>
            </a:r>
            <a:r>
              <a:rPr lang="en-US" sz="2400" dirty="0" err="1" smtClean="0">
                <a:solidFill>
                  <a:srgbClr val="5DB346"/>
                </a:solidFill>
              </a:rPr>
              <a:t>ispm</a:t>
            </a:r>
            <a:r>
              <a:rPr lang="en-US" sz="2400" dirty="0" smtClean="0">
                <a:solidFill>
                  <a:srgbClr val="5DB346"/>
                </a:solidFill>
              </a:rPr>
              <a:t>=2 </a:t>
            </a:r>
            <a:r>
              <a:rPr lang="en-US" sz="2400" dirty="0" smtClean="0"/>
              <a:t>can allow Suspended Particulate Matter to be calculated in 3D sediment transport model for </a:t>
            </a:r>
            <a:r>
              <a:rPr lang="en-US" sz="2400" dirty="0" err="1" smtClean="0"/>
              <a:t>CoSiNE</a:t>
            </a:r>
            <a:r>
              <a:rPr lang="en-US" sz="2400" dirty="0" smtClean="0"/>
              <a:t> model. </a:t>
            </a:r>
          </a:p>
          <a:p>
            <a:pPr marL="457200" indent="-457200">
              <a:buAutoNum type="arabicPeriod"/>
            </a:pPr>
            <a:endParaRPr lang="en-US" sz="900" dirty="0" smtClean="0">
              <a:solidFill>
                <a:srgbClr val="5DB346"/>
              </a:solidFill>
            </a:endParaRPr>
          </a:p>
          <a:p>
            <a:pPr marL="457200" indent="-457200">
              <a:buAutoNum type="arabicPeriod"/>
            </a:pPr>
            <a:r>
              <a:rPr lang="en-US" sz="2400" b="1" dirty="0" smtClean="0"/>
              <a:t>CO2 Calculation: </a:t>
            </a:r>
            <a:r>
              <a:rPr lang="en-US" sz="2400" dirty="0" smtClean="0"/>
              <a:t>It can compute </a:t>
            </a:r>
            <a:r>
              <a:rPr lang="en-US" sz="2400" dirty="0" smtClean="0"/>
              <a:t>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 smtClean="0"/>
              <a:t>change in the water column and also have air-sea exchanges. 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7" y="25499397"/>
            <a:ext cx="11484126" cy="73174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43" y="27398918"/>
            <a:ext cx="4099441" cy="3368677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5502" y="32816800"/>
            <a:ext cx="11484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Figure 3. San Francisco Bay Model Grid. In the middle right, bathymetry inside the Bay is shown with 4 USGS stations used for calibration.  </a:t>
            </a:r>
            <a:endParaRPr lang="en-US" sz="2400" dirty="0"/>
          </a:p>
        </p:txBody>
      </p:sp>
      <p:sp>
        <p:nvSpPr>
          <p:cNvPr id="56" name="Rectangle 55"/>
          <p:cNvSpPr/>
          <p:nvPr/>
        </p:nvSpPr>
        <p:spPr>
          <a:xfrm>
            <a:off x="39247" y="25464159"/>
            <a:ext cx="11456637" cy="735264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991" y="27351547"/>
            <a:ext cx="10021494" cy="55102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38" y="33805414"/>
            <a:ext cx="10045007" cy="552315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070" y="33805414"/>
            <a:ext cx="10021002" cy="5509956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23317200" y="8130236"/>
            <a:ext cx="20573999" cy="1638055"/>
          </a:xfrm>
          <a:prstGeom prst="rect">
            <a:avLst/>
          </a:prstGeom>
          <a:gradFill flip="none" rotWithShape="1">
            <a:gsLst>
              <a:gs pos="20000">
                <a:srgbClr val="5DB346"/>
              </a:gs>
              <a:gs pos="100000">
                <a:srgbClr val="125528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Nutrient Limitation </a:t>
            </a:r>
            <a:endParaRPr lang="en-US" b="1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0831" y="10055012"/>
            <a:ext cx="8900919" cy="504733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831" y="10055013"/>
            <a:ext cx="8701774" cy="504733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t="2915" r="6102" b="6516"/>
          <a:stretch/>
        </p:blipFill>
        <p:spPr>
          <a:xfrm>
            <a:off x="24476661" y="18185513"/>
            <a:ext cx="7941389" cy="6320481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23375728" y="16269539"/>
            <a:ext cx="20573999" cy="1638055"/>
          </a:xfrm>
          <a:prstGeom prst="rect">
            <a:avLst/>
          </a:prstGeom>
          <a:gradFill flip="none" rotWithShape="1">
            <a:gsLst>
              <a:gs pos="20000">
                <a:srgbClr val="5DB346"/>
              </a:gs>
              <a:gs pos="100000">
                <a:srgbClr val="125528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SPM </a:t>
            </a:r>
            <a:r>
              <a:rPr lang="en-US" b="1" dirty="0" smtClean="0"/>
              <a:t>Effect </a:t>
            </a:r>
            <a:r>
              <a:rPr lang="en-US" b="1" dirty="0" smtClean="0"/>
              <a:t>on </a:t>
            </a:r>
            <a:r>
              <a:rPr lang="en-US" b="1" dirty="0" smtClean="0"/>
              <a:t>Phytoplankton </a:t>
            </a:r>
            <a:r>
              <a:rPr lang="en-US" b="1" dirty="0"/>
              <a:t>G</a:t>
            </a:r>
            <a:r>
              <a:rPr lang="en-US" b="1" dirty="0" smtClean="0"/>
              <a:t>rowth </a:t>
            </a:r>
            <a:endParaRPr lang="en-US" b="1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 t="1584" b="3695"/>
          <a:stretch/>
        </p:blipFill>
        <p:spPr>
          <a:xfrm>
            <a:off x="24476661" y="25590627"/>
            <a:ext cx="5774739" cy="4863806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23317199" y="32020919"/>
            <a:ext cx="20573999" cy="1638055"/>
          </a:xfrm>
          <a:prstGeom prst="rect">
            <a:avLst/>
          </a:prstGeom>
          <a:gradFill flip="none" rotWithShape="1">
            <a:gsLst>
              <a:gs pos="20000">
                <a:srgbClr val="5DB346"/>
              </a:gs>
              <a:gs pos="100000">
                <a:srgbClr val="125528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Future </a:t>
            </a:r>
            <a:r>
              <a:rPr lang="en-US" b="1" dirty="0" smtClean="0"/>
              <a:t>Model </a:t>
            </a:r>
            <a:r>
              <a:rPr lang="en-US" b="1" dirty="0"/>
              <a:t>D</a:t>
            </a:r>
            <a:r>
              <a:rPr lang="en-US" b="1" dirty="0" smtClean="0"/>
              <a:t>evelopment</a:t>
            </a:r>
            <a:endParaRPr lang="en-US" b="1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" r="6209"/>
          <a:stretch/>
        </p:blipFill>
        <p:spPr>
          <a:xfrm>
            <a:off x="35461279" y="18075111"/>
            <a:ext cx="7060877" cy="63410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r="9550" b="9596"/>
          <a:stretch/>
        </p:blipFill>
        <p:spPr>
          <a:xfrm>
            <a:off x="31014777" y="25464159"/>
            <a:ext cx="5295900" cy="511674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r="9456" b="9997"/>
          <a:stretch/>
        </p:blipFill>
        <p:spPr>
          <a:xfrm>
            <a:off x="37490502" y="25451094"/>
            <a:ext cx="5532913" cy="5129808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12958750" y="33028084"/>
            <a:ext cx="864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Figure 4. Chlorophyll comparison between model and observation</a:t>
            </a:r>
            <a:endParaRPr lang="en-US" sz="2400" dirty="0"/>
          </a:p>
        </p:txBody>
      </p:sp>
      <p:sp>
        <p:nvSpPr>
          <p:cNvPr id="71" name="TextBox 70"/>
          <p:cNvSpPr txBox="1"/>
          <p:nvPr/>
        </p:nvSpPr>
        <p:spPr>
          <a:xfrm>
            <a:off x="1437166" y="39481682"/>
            <a:ext cx="864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Figure 4. </a:t>
            </a:r>
            <a:r>
              <a:rPr lang="en-US" sz="2400" dirty="0" smtClean="0"/>
              <a:t>NO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</a:t>
            </a:r>
            <a:r>
              <a:rPr lang="en-US" sz="2400" dirty="0" smtClean="0"/>
              <a:t>comparison between model and observation</a:t>
            </a:r>
            <a:endParaRPr lang="en-US" sz="2400" dirty="0"/>
          </a:p>
        </p:txBody>
      </p:sp>
      <p:sp>
        <p:nvSpPr>
          <p:cNvPr id="72" name="TextBox 71"/>
          <p:cNvSpPr txBox="1"/>
          <p:nvPr/>
        </p:nvSpPr>
        <p:spPr>
          <a:xfrm>
            <a:off x="13027023" y="39481681"/>
            <a:ext cx="864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Figure 5. </a:t>
            </a:r>
            <a:r>
              <a:rPr lang="en-US" sz="2400" dirty="0" smtClean="0"/>
              <a:t>NH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</a:t>
            </a:r>
            <a:r>
              <a:rPr lang="en-US" sz="2400" dirty="0" smtClean="0"/>
              <a:t>comparison between model and observation</a:t>
            </a:r>
            <a:endParaRPr lang="en-US" sz="2400" dirty="0"/>
          </a:p>
        </p:txBody>
      </p:sp>
      <p:sp>
        <p:nvSpPr>
          <p:cNvPr id="73" name="TextBox 72"/>
          <p:cNvSpPr txBox="1"/>
          <p:nvPr/>
        </p:nvSpPr>
        <p:spPr>
          <a:xfrm>
            <a:off x="24279315" y="15300790"/>
            <a:ext cx="864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Figure 6. Nutrient limitation on small phytoplankton</a:t>
            </a:r>
            <a:endParaRPr lang="en-US" sz="2400" dirty="0"/>
          </a:p>
        </p:txBody>
      </p:sp>
      <p:sp>
        <p:nvSpPr>
          <p:cNvPr id="74" name="TextBox 73"/>
          <p:cNvSpPr txBox="1"/>
          <p:nvPr/>
        </p:nvSpPr>
        <p:spPr>
          <a:xfrm>
            <a:off x="35052156" y="15257962"/>
            <a:ext cx="864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Figure 7. Nutrient limitation on diatom</a:t>
            </a:r>
            <a:endParaRPr lang="en-US" sz="2400" dirty="0"/>
          </a:p>
        </p:txBody>
      </p:sp>
      <p:sp>
        <p:nvSpPr>
          <p:cNvPr id="75" name="TextBox 74"/>
          <p:cNvSpPr txBox="1"/>
          <p:nvPr/>
        </p:nvSpPr>
        <p:spPr>
          <a:xfrm>
            <a:off x="24407801" y="30608413"/>
            <a:ext cx="584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Figure 10. Interpolation SPM to San Francisco Bay from yearly </a:t>
            </a:r>
            <a:r>
              <a:rPr lang="en-US" sz="2400" dirty="0"/>
              <a:t>averaged </a:t>
            </a:r>
            <a:r>
              <a:rPr lang="en-US" sz="2400" dirty="0" smtClean="0"/>
              <a:t>USGS data</a:t>
            </a:r>
            <a:endParaRPr lang="en-US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35594355" y="24547992"/>
            <a:ext cx="8101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Figure 9. Phytoplankton response to different Suspended Particulate Matter concentrations</a:t>
            </a:r>
            <a:endParaRPr lang="en-US" sz="2400" dirty="0"/>
          </a:p>
        </p:txBody>
      </p:sp>
      <p:sp>
        <p:nvSpPr>
          <p:cNvPr id="77" name="TextBox 76"/>
          <p:cNvSpPr txBox="1"/>
          <p:nvPr/>
        </p:nvSpPr>
        <p:spPr>
          <a:xfrm>
            <a:off x="24850335" y="24792186"/>
            <a:ext cx="864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Figure 8. Light limitation factor on diatom </a:t>
            </a:r>
            <a:endParaRPr lang="en-US" sz="2400" dirty="0"/>
          </a:p>
        </p:txBody>
      </p:sp>
      <p:sp>
        <p:nvSpPr>
          <p:cNvPr id="78" name="TextBox 77"/>
          <p:cNvSpPr txBox="1"/>
          <p:nvPr/>
        </p:nvSpPr>
        <p:spPr>
          <a:xfrm>
            <a:off x="30897501" y="30688457"/>
            <a:ext cx="574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Figure 11. Monthly mean chlorophyll in June 2011 with constant SPM= 20 Mg/L</a:t>
            </a:r>
            <a:endParaRPr lang="en-US" sz="2400" dirty="0"/>
          </a:p>
        </p:txBody>
      </p:sp>
      <p:sp>
        <p:nvSpPr>
          <p:cNvPr id="79" name="TextBox 78"/>
          <p:cNvSpPr txBox="1"/>
          <p:nvPr/>
        </p:nvSpPr>
        <p:spPr>
          <a:xfrm>
            <a:off x="37438001" y="30688457"/>
            <a:ext cx="574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Figure 12. Monthly mean chlorophyll in June 2011 with SPM interpolated from USGS data</a:t>
            </a:r>
            <a:endParaRPr lang="en-US" sz="2400" dirty="0"/>
          </a:p>
        </p:txBody>
      </p:sp>
      <p:sp>
        <p:nvSpPr>
          <p:cNvPr id="81" name="TextBox 80"/>
          <p:cNvSpPr txBox="1"/>
          <p:nvPr/>
        </p:nvSpPr>
        <p:spPr>
          <a:xfrm>
            <a:off x="12086070" y="25518580"/>
            <a:ext cx="1021193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smtClean="0"/>
              <a:t>New version </a:t>
            </a:r>
            <a:r>
              <a:rPr lang="en-US" sz="2400" dirty="0" err="1" smtClean="0"/>
              <a:t>CoSiNE</a:t>
            </a:r>
            <a:r>
              <a:rPr lang="en-US" sz="2400" dirty="0" smtClean="0"/>
              <a:t> model is tested in S.F. Bay estuary. Overall, </a:t>
            </a:r>
            <a:r>
              <a:rPr lang="en-US" sz="2400" dirty="0"/>
              <a:t>t</a:t>
            </a:r>
            <a:r>
              <a:rPr lang="en-US" sz="2400" dirty="0" smtClean="0"/>
              <a:t>he model result catches the general trend in 2011. </a:t>
            </a:r>
          </a:p>
          <a:p>
            <a:pPr marL="457200" indent="-457200">
              <a:buAutoNum type="arabicPeriod"/>
            </a:pPr>
            <a:endParaRPr lang="en-US" sz="900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The model is used to study the phytoplankton dynamics in S.F. Bay and investigate how different factors influence phytoplankton growth.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3317199" y="33993039"/>
            <a:ext cx="9906001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smtClean="0"/>
              <a:t>The sensitivity test of </a:t>
            </a:r>
            <a:r>
              <a:rPr lang="en-US" sz="2400" dirty="0" err="1" smtClean="0"/>
              <a:t>CoSiNE</a:t>
            </a:r>
            <a:r>
              <a:rPr lang="en-US" sz="2400" dirty="0" smtClean="0"/>
              <a:t> model in S.F. Bay shows that SPM has a big impact on the primary productivity in estuary. Therefore, a full 3D transport sediment model will be coupled with </a:t>
            </a:r>
            <a:r>
              <a:rPr lang="en-US" sz="2400" dirty="0" err="1" smtClean="0"/>
              <a:t>CoSiNE</a:t>
            </a:r>
            <a:r>
              <a:rPr lang="en-US" sz="2400" dirty="0" smtClean="0"/>
              <a:t> model to better simulate the light field. </a:t>
            </a:r>
          </a:p>
          <a:p>
            <a:pPr marL="457200" indent="-457200">
              <a:buAutoNum type="arabicPeriod"/>
            </a:pPr>
            <a:endParaRPr lang="en-US" sz="900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The calibrated model will be </a:t>
            </a:r>
            <a:r>
              <a:rPr lang="en-US" altLang="zh-CN" sz="2400" dirty="0" smtClean="0"/>
              <a:t>coupled </a:t>
            </a:r>
            <a:r>
              <a:rPr lang="en-US" sz="2400" dirty="0" smtClean="0"/>
              <a:t>with </a:t>
            </a:r>
            <a:r>
              <a:rPr lang="en-US" sz="2400" dirty="0" smtClean="0"/>
              <a:t>MPAS-Ocean/biogeochemical model for future study on nutrient dynamics, carbon cycling and light field in </a:t>
            </a:r>
            <a:r>
              <a:rPr lang="en-US" sz="2400" dirty="0"/>
              <a:t>tidal and estuary systems </a:t>
            </a:r>
            <a:r>
              <a:rPr lang="en-US" sz="2400" dirty="0" smtClean="0"/>
              <a:t>.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 smtClean="0"/>
              <a:t>For the coupling between </a:t>
            </a:r>
            <a:r>
              <a:rPr lang="en-US" sz="2400" dirty="0" err="1" smtClean="0"/>
              <a:t>CoSiNE</a:t>
            </a:r>
            <a:r>
              <a:rPr lang="en-US" sz="2400" dirty="0" smtClean="0"/>
              <a:t> and MPAS-Ocean/biogeochemical model, the same BGC core will be preserved, but new parametrization and processes will be added to better study the tidal and estuary system.   </a:t>
            </a: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156" y="33858247"/>
            <a:ext cx="7106905" cy="5023847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23300911" y="38476491"/>
            <a:ext cx="122934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References</a:t>
            </a:r>
          </a:p>
          <a:p>
            <a:endParaRPr lang="en-US" sz="400" dirty="0"/>
          </a:p>
          <a:p>
            <a:r>
              <a:rPr lang="en-US" sz="1200" dirty="0"/>
              <a:t>Chai, F., R. C. </a:t>
            </a:r>
            <a:r>
              <a:rPr lang="en-US" sz="1200" dirty="0" err="1"/>
              <a:t>Dugdale</a:t>
            </a:r>
            <a:r>
              <a:rPr lang="en-US" sz="1200" dirty="0"/>
              <a:t>, T. H. Peng, F. P. Wilkerson and R. T. Barber (2002). "One-dimensional ecosystem model of the equatorial Pacific upwelling system. Part I: model development and silicon and nitrogen cycle." </a:t>
            </a:r>
            <a:r>
              <a:rPr lang="en-US" sz="1200" u="sng" dirty="0"/>
              <a:t>Deep-Sea Research Part Ii-Topical Studies in Oceanography</a:t>
            </a:r>
            <a:r>
              <a:rPr lang="en-US" sz="1200" dirty="0"/>
              <a:t> </a:t>
            </a:r>
            <a:r>
              <a:rPr lang="en-US" sz="1200" b="1" dirty="0"/>
              <a:t>49</a:t>
            </a:r>
            <a:r>
              <a:rPr lang="en-US" sz="1200" dirty="0"/>
              <a:t>(13-14): 2713-2745.</a:t>
            </a:r>
          </a:p>
          <a:p>
            <a:r>
              <a:rPr lang="en-US" sz="1200" dirty="0"/>
              <a:t>Chai, F., M. S. Jiang, R. T. Barber, R. C. </a:t>
            </a:r>
            <a:r>
              <a:rPr lang="en-US" sz="1200" dirty="0" err="1"/>
              <a:t>Dugdale</a:t>
            </a:r>
            <a:r>
              <a:rPr lang="en-US" sz="1200" dirty="0"/>
              <a:t> and Y. Chao (2003). "</a:t>
            </a:r>
            <a:r>
              <a:rPr lang="en-US" sz="1200" dirty="0" err="1"/>
              <a:t>Interdecadal</a:t>
            </a:r>
            <a:r>
              <a:rPr lang="en-US" sz="1200" dirty="0"/>
              <a:t> variation of the transition zone chlorophyll front: A physical-biological model simulation between 1960 and 1990." </a:t>
            </a:r>
            <a:r>
              <a:rPr lang="en-US" sz="1200" u="sng" dirty="0"/>
              <a:t>Journal of Oceanography</a:t>
            </a:r>
            <a:r>
              <a:rPr lang="en-US" sz="1200" dirty="0"/>
              <a:t> </a:t>
            </a:r>
            <a:r>
              <a:rPr lang="en-US" sz="1200" b="1" dirty="0"/>
              <a:t>59</a:t>
            </a:r>
            <a:r>
              <a:rPr lang="en-US" sz="1200" dirty="0"/>
              <a:t>(4): 461-475.</a:t>
            </a:r>
          </a:p>
          <a:p>
            <a:r>
              <a:rPr lang="en-US" sz="1200" dirty="0"/>
              <a:t>Chai, F., M. S. Jiang, Y. Chao, R. C. </a:t>
            </a:r>
            <a:r>
              <a:rPr lang="en-US" sz="1200" dirty="0" err="1"/>
              <a:t>Dugdale</a:t>
            </a:r>
            <a:r>
              <a:rPr lang="en-US" sz="1200" dirty="0"/>
              <a:t>, F. Chavez and R. T. Barber (2007). "Modeling responses of diatom productivity and biogenic silica export to iron enrichment in the equatorial Pacific Ocean." </a:t>
            </a:r>
            <a:r>
              <a:rPr lang="en-US" sz="1200" u="sng" dirty="0"/>
              <a:t>Global Biogeochemical Cycles</a:t>
            </a:r>
            <a:r>
              <a:rPr lang="en-US" sz="1200" dirty="0"/>
              <a:t> </a:t>
            </a:r>
            <a:r>
              <a:rPr lang="en-US" sz="1200" b="1" dirty="0"/>
              <a:t>21</a:t>
            </a:r>
            <a:r>
              <a:rPr lang="en-US" sz="1200" dirty="0"/>
              <a:t>(3): 16.</a:t>
            </a:r>
          </a:p>
          <a:p>
            <a:r>
              <a:rPr lang="en-US" sz="1200" dirty="0"/>
              <a:t>Liu;, Q., F. Chai;, R. </a:t>
            </a:r>
            <a:r>
              <a:rPr lang="en-US" sz="1200" dirty="0" err="1"/>
              <a:t>Dugdale</a:t>
            </a:r>
            <a:r>
              <a:rPr lang="en-US" sz="1200" dirty="0"/>
              <a:t>;, Y. Chao;, H. </a:t>
            </a:r>
            <a:r>
              <a:rPr lang="en-US" sz="1200" dirty="0" err="1"/>
              <a:t>Xue</a:t>
            </a:r>
            <a:r>
              <a:rPr lang="en-US" sz="1200" dirty="0"/>
              <a:t>;, S. Rao;, F. Wilkerson; and Y. Zhang (2017). "Modeling San Francisco Bay Nutrients and Plankton Dynamics." </a:t>
            </a:r>
            <a:r>
              <a:rPr lang="en-US" sz="1200" u="sng" dirty="0"/>
              <a:t>Journal of Estuarine, Coastal and Shelf Science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313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</TotalTime>
  <Words>800</Words>
  <Application>Microsoft Office PowerPoint</Application>
  <PresentationFormat>Custom</PresentationFormat>
  <Paragraphs>48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宋体</vt:lpstr>
      <vt:lpstr>宋体</vt:lpstr>
      <vt:lpstr>Arial</vt:lpstr>
      <vt:lpstr>Calibri</vt:lpstr>
      <vt:lpstr>Times New Roman</vt:lpstr>
      <vt:lpstr>Office Theme</vt:lpstr>
      <vt:lpstr>PowerPoint Presentation</vt:lpstr>
    </vt:vector>
  </TitlesOfParts>
  <Company>Pacific Northwest National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DeGraaf</dc:creator>
  <cp:lastModifiedBy>OMG User</cp:lastModifiedBy>
  <cp:revision>92</cp:revision>
  <dcterms:created xsi:type="dcterms:W3CDTF">2015-04-08T23:32:45Z</dcterms:created>
  <dcterms:modified xsi:type="dcterms:W3CDTF">2017-06-02T02:16:40Z</dcterms:modified>
</cp:coreProperties>
</file>