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43891200" cy="43891200"/>
  <p:notesSz cx="9144000" cy="6858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5FAE"/>
    <a:srgbClr val="1F285B"/>
    <a:srgbClr val="125528"/>
    <a:srgbClr val="5DB346"/>
    <a:srgbClr val="9317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112" y="3944"/>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1992AACE-96B4-4342-A012-949BEC0A5FB9}" type="datetimeFigureOut">
              <a:rPr lang="en-US" smtClean="0"/>
              <a:t>10/31/16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5B32E1EB-3E44-7E4C-BD22-CD8434F5BD28}" type="slidenum">
              <a:rPr lang="en-US" smtClean="0"/>
              <a:t>‹#›</a:t>
            </a:fld>
            <a:endParaRPr lang="en-US"/>
          </a:p>
        </p:txBody>
      </p:sp>
    </p:spTree>
    <p:extLst>
      <p:ext uri="{BB962C8B-B14F-4D97-AF65-F5344CB8AC3E}">
        <p14:creationId xmlns:p14="http://schemas.microsoft.com/office/powerpoint/2010/main" val="1929572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89740C2-22D4-AD42-94D9-D7288650082F}" type="datetimeFigureOut">
              <a:rPr lang="en-US" smtClean="0"/>
              <a:t>10/31/16</a:t>
            </a:fld>
            <a:endParaRPr lang="en-US"/>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67BD4A6-5A5D-1544-B171-79B5D77E55CE}" type="slidenum">
              <a:rPr lang="en-US" smtClean="0"/>
              <a:t>‹#›</a:t>
            </a:fld>
            <a:endParaRPr lang="en-US"/>
          </a:p>
        </p:txBody>
      </p:sp>
    </p:spTree>
    <p:extLst>
      <p:ext uri="{BB962C8B-B14F-4D97-AF65-F5344CB8AC3E}">
        <p14:creationId xmlns:p14="http://schemas.microsoft.com/office/powerpoint/2010/main" val="2582174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BD4A6-5A5D-1544-B171-79B5D77E55CE}" type="slidenum">
              <a:rPr lang="en-US" smtClean="0"/>
              <a:t>1</a:t>
            </a:fld>
            <a:endParaRPr lang="en-US"/>
          </a:p>
        </p:txBody>
      </p:sp>
    </p:spTree>
    <p:extLst>
      <p:ext uri="{BB962C8B-B14F-4D97-AF65-F5344CB8AC3E}">
        <p14:creationId xmlns:p14="http://schemas.microsoft.com/office/powerpoint/2010/main" val="186439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0"/>
            <a:ext cx="40233600" cy="4572000"/>
          </a:xfrm>
        </p:spPr>
        <p:txBody>
          <a:bodyPr lIns="0" tIns="0" rIns="0" bIns="0"/>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13716000"/>
            <a:ext cx="40233600" cy="24688800"/>
          </a:xfrm>
        </p:spPr>
        <p:txBody>
          <a:bodyPr lIns="0" tIns="0" rIns="0" b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930943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786420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43891200" cy="43891200"/>
          </a:xfrm>
          <a:prstGeom prst="rect">
            <a:avLst/>
          </a:prstGeom>
        </p:spPr>
      </p:pic>
      <p:sp>
        <p:nvSpPr>
          <p:cNvPr id="2" name="Title Placeholder 1"/>
          <p:cNvSpPr>
            <a:spLocks noGrp="1"/>
          </p:cNvSpPr>
          <p:nvPr>
            <p:ph type="title"/>
          </p:nvPr>
        </p:nvSpPr>
        <p:spPr>
          <a:xfrm>
            <a:off x="1828800" y="9144000"/>
            <a:ext cx="40233600" cy="4572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0" y="13716000"/>
            <a:ext cx="40233600" cy="24688800"/>
          </a:xfrm>
          <a:prstGeom prst="rect">
            <a:avLst/>
          </a:prstGeom>
        </p:spPr>
        <p:txBody>
          <a:bodyPr vert="horz" lIns="0" tIns="0" rIns="501612"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4800">
                <a:solidFill>
                  <a:schemeClr val="tx1">
                    <a:tint val="75000"/>
                  </a:schemeClr>
                </a:solidFill>
                <a:latin typeface="Arial"/>
                <a:cs typeface="Arial"/>
              </a:defRPr>
            </a:lvl1pPr>
          </a:lstStyle>
          <a:p>
            <a:endParaRPr lang="en-US" dirty="0"/>
          </a:p>
        </p:txBody>
      </p:sp>
      <p:sp>
        <p:nvSpPr>
          <p:cNvPr id="6" name="TextBox 5"/>
          <p:cNvSpPr txBox="1"/>
          <p:nvPr userDrawn="1"/>
        </p:nvSpPr>
        <p:spPr>
          <a:xfrm>
            <a:off x="1371600" y="914400"/>
            <a:ext cx="4572000" cy="6400800"/>
          </a:xfrm>
          <a:prstGeom prst="rect">
            <a:avLst/>
          </a:prstGeom>
          <a:noFill/>
        </p:spPr>
        <p:txBody>
          <a:bodyPr wrap="none" lIns="0" tIns="0" rIns="0" bIns="0" rtlCol="0" anchor="ctr" anchorCtr="0">
            <a:noAutofit/>
          </a:bodyPr>
          <a:lstStyle/>
          <a:p>
            <a:r>
              <a:rPr lang="en-US" sz="28000" b="1" dirty="0" smtClean="0">
                <a:gradFill flip="none" rotWithShape="1">
                  <a:gsLst>
                    <a:gs pos="0">
                      <a:srgbClr val="5DB346"/>
                    </a:gs>
                    <a:gs pos="100000">
                      <a:srgbClr val="125528"/>
                    </a:gs>
                  </a:gsLst>
                  <a:lin ang="5400000" scaled="0"/>
                  <a:tileRect/>
                </a:gradFill>
                <a:latin typeface="Arial"/>
                <a:cs typeface="Arial"/>
              </a:rPr>
              <a:t>F:</a:t>
            </a:r>
            <a:endParaRPr lang="en-US" sz="28000" dirty="0">
              <a:gradFill flip="none" rotWithShape="1">
                <a:gsLst>
                  <a:gs pos="0">
                    <a:srgbClr val="5DB346"/>
                  </a:gs>
                  <a:gs pos="100000">
                    <a:srgbClr val="125528"/>
                  </a:gs>
                </a:gsLst>
                <a:lin ang="5400000" scaled="0"/>
                <a:tileRect/>
              </a:gradFill>
              <a:latin typeface="Arial"/>
              <a:cs typeface="Arial"/>
            </a:endParaRPr>
          </a:p>
        </p:txBody>
      </p:sp>
    </p:spTree>
    <p:extLst>
      <p:ext uri="{BB962C8B-B14F-4D97-AF65-F5344CB8AC3E}">
        <p14:creationId xmlns:p14="http://schemas.microsoft.com/office/powerpoint/2010/main" val="1929093065"/>
      </p:ext>
    </p:extLst>
  </p:cSld>
  <p:clrMap bg1="lt1" tx1="dk1" bg2="lt2" tx2="dk2" accent1="accent1" accent2="accent2" accent3="accent3" accent4="accent4" accent5="accent5" accent6="accent6" hlink="hlink" folHlink="folHlink"/>
  <p:sldLayoutIdLst>
    <p:sldLayoutId id="2147483650" r:id="rId1"/>
    <p:sldLayoutId id="2147483655" r:id="rId2"/>
  </p:sldLayoutIdLst>
  <p:timing>
    <p:tnLst>
      <p:par>
        <p:cTn xmlns:p14="http://schemas.microsoft.com/office/powerpoint/2010/main" id="1" dur="indefinite" restart="never" nodeType="tmRoot"/>
      </p:par>
    </p:tnLst>
  </p:timing>
  <p:txStyles>
    <p:titleStyle>
      <a:lvl1pPr algn="l" defTabSz="2508062" rtl="0" eaLnBrk="1" latinLnBrk="0" hangingPunct="1">
        <a:spcBef>
          <a:spcPct val="0"/>
        </a:spcBef>
        <a:buNone/>
        <a:defRPr sz="20000" kern="1200">
          <a:solidFill>
            <a:schemeClr val="tx1"/>
          </a:solidFill>
          <a:latin typeface="Arial"/>
          <a:ea typeface="+mj-ea"/>
          <a:cs typeface="Arial"/>
        </a:defRPr>
      </a:lvl1pPr>
    </p:titleStyle>
    <p:bodyStyle>
      <a:lvl1pPr marL="1881047" indent="-1881047" algn="l" defTabSz="2508062" rtl="0" eaLnBrk="1" latinLnBrk="0" hangingPunct="1">
        <a:spcBef>
          <a:spcPct val="20000"/>
        </a:spcBef>
        <a:buFont typeface="Arial"/>
        <a:buChar char="•"/>
        <a:defRPr sz="12300" kern="1200">
          <a:solidFill>
            <a:schemeClr val="tx1"/>
          </a:solidFill>
          <a:latin typeface="Arial"/>
          <a:ea typeface="+mn-ea"/>
          <a:cs typeface="Arial"/>
        </a:defRPr>
      </a:lvl1pPr>
      <a:lvl2pPr marL="4075601" indent="-1567539" algn="l" defTabSz="2508062" rtl="0" eaLnBrk="1" latinLnBrk="0" hangingPunct="1">
        <a:spcBef>
          <a:spcPct val="20000"/>
        </a:spcBef>
        <a:buFont typeface="Arial"/>
        <a:buChar char="–"/>
        <a:defRPr sz="10700" kern="1200">
          <a:solidFill>
            <a:schemeClr val="tx1"/>
          </a:solidFill>
          <a:latin typeface="Arial"/>
          <a:ea typeface="+mn-ea"/>
          <a:cs typeface="Arial"/>
        </a:defRPr>
      </a:lvl2pPr>
      <a:lvl3pPr marL="6270155" indent="-1254031" algn="l" defTabSz="2508062" rtl="0" eaLnBrk="1" latinLnBrk="0" hangingPunct="1">
        <a:spcBef>
          <a:spcPct val="20000"/>
        </a:spcBef>
        <a:buFont typeface="Arial"/>
        <a:buChar char="•"/>
        <a:defRPr sz="9600" kern="1200">
          <a:solidFill>
            <a:schemeClr val="tx1"/>
          </a:solidFill>
          <a:latin typeface="Arial"/>
          <a:ea typeface="+mn-ea"/>
          <a:cs typeface="Arial"/>
        </a:defRPr>
      </a:lvl3pPr>
      <a:lvl4pPr marL="8778217" indent="-1254031" algn="l" defTabSz="2508062" rtl="0" eaLnBrk="1" latinLnBrk="0" hangingPunct="1">
        <a:spcBef>
          <a:spcPct val="20000"/>
        </a:spcBef>
        <a:buFont typeface="Arial"/>
        <a:buChar char="–"/>
        <a:defRPr sz="8800" kern="1200">
          <a:solidFill>
            <a:schemeClr val="tx1"/>
          </a:solidFill>
          <a:latin typeface="Arial"/>
          <a:ea typeface="+mn-ea"/>
          <a:cs typeface="Arial"/>
        </a:defRPr>
      </a:lvl4pPr>
      <a:lvl5pPr marL="11286279" indent="-1254031" algn="l" defTabSz="2508062" rtl="0" eaLnBrk="1" latinLnBrk="0" hangingPunct="1">
        <a:spcBef>
          <a:spcPct val="20000"/>
        </a:spcBef>
        <a:buFont typeface="Arial"/>
        <a:buChar char="»"/>
        <a:defRPr sz="8800" kern="1200">
          <a:solidFill>
            <a:schemeClr val="tx1"/>
          </a:solidFill>
          <a:latin typeface="Arial"/>
          <a:ea typeface="+mn-ea"/>
          <a:cs typeface="Arial"/>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02800" y="8446675"/>
            <a:ext cx="20116800" cy="14173199"/>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p:txBody>
      </p:sp>
      <p:grpSp>
        <p:nvGrpSpPr>
          <p:cNvPr id="26" name="Group 25"/>
          <p:cNvGrpSpPr/>
          <p:nvPr/>
        </p:nvGrpSpPr>
        <p:grpSpPr>
          <a:xfrm>
            <a:off x="16002000" y="40666313"/>
            <a:ext cx="20376143" cy="1828800"/>
            <a:chOff x="16002000" y="40666313"/>
            <a:chExt cx="20376143" cy="1828800"/>
          </a:xfrm>
        </p:grpSpPr>
        <p:sp>
          <p:nvSpPr>
            <p:cNvPr id="16" name="TextBox 15"/>
            <p:cNvSpPr txBox="1"/>
            <p:nvPr/>
          </p:nvSpPr>
          <p:spPr>
            <a:xfrm>
              <a:off x="16002000" y="40666313"/>
              <a:ext cx="5486400" cy="1828800"/>
            </a:xfrm>
            <a:prstGeom prst="rect">
              <a:avLst/>
            </a:prstGeom>
            <a:noFill/>
          </p:spPr>
          <p:txBody>
            <a:bodyPr wrap="none" lIns="91440" tIns="91440" rIns="91440" bIns="91440" rtlCol="0" anchor="b" anchorCtr="0">
              <a:noAutofit/>
            </a:bodyPr>
            <a:lstStyle/>
            <a:p>
              <a:pPr>
                <a:spcAft>
                  <a:spcPts val="1200"/>
                </a:spcAft>
              </a:pPr>
              <a:r>
                <a:rPr lang="en-US" sz="2400" i="1" dirty="0" smtClean="0">
                  <a:latin typeface="Arial"/>
                  <a:cs typeface="Arial"/>
                </a:rPr>
                <a:t>For additional information, contact:</a:t>
              </a:r>
            </a:p>
            <a:p>
              <a:r>
                <a:rPr lang="en-US" sz="2800" b="1" dirty="0" smtClean="0">
                  <a:latin typeface="Arial"/>
                  <a:cs typeface="Arial"/>
                </a:rPr>
                <a:t>Darin </a:t>
              </a:r>
              <a:r>
                <a:rPr lang="en-US" sz="2800" b="1" dirty="0" err="1" smtClean="0">
                  <a:latin typeface="Arial"/>
                  <a:cs typeface="Arial"/>
                </a:rPr>
                <a:t>Comeau</a:t>
              </a:r>
              <a:endParaRPr lang="en-US" sz="2800" b="1" dirty="0" smtClean="0">
                <a:latin typeface="Arial"/>
                <a:cs typeface="Arial"/>
              </a:endParaRPr>
            </a:p>
            <a:p>
              <a:r>
                <a:rPr lang="en-US" sz="2400" dirty="0" smtClean="0">
                  <a:latin typeface="Arial"/>
                  <a:cs typeface="Arial"/>
                </a:rPr>
                <a:t>Postdoctoral Researcher</a:t>
              </a:r>
              <a:endParaRPr lang="en-US" sz="2400" dirty="0" smtClean="0">
                <a:latin typeface="Arial"/>
                <a:cs typeface="Arial"/>
              </a:endParaRPr>
            </a:p>
          </p:txBody>
        </p:sp>
        <p:sp>
          <p:nvSpPr>
            <p:cNvPr id="17" name="TextBox 16"/>
            <p:cNvSpPr txBox="1"/>
            <p:nvPr/>
          </p:nvSpPr>
          <p:spPr>
            <a:xfrm>
              <a:off x="22402800" y="40666313"/>
              <a:ext cx="5486400" cy="1828800"/>
            </a:xfrm>
            <a:prstGeom prst="rect">
              <a:avLst/>
            </a:prstGeom>
            <a:noFill/>
          </p:spPr>
          <p:txBody>
            <a:bodyPr wrap="none" lIns="91440" tIns="91440" rIns="91440" bIns="91440" rtlCol="0" anchor="b" anchorCtr="0">
              <a:noAutofit/>
            </a:bodyPr>
            <a:lstStyle/>
            <a:p>
              <a:pPr>
                <a:spcAft>
                  <a:spcPts val="1600"/>
                </a:spcAft>
              </a:pPr>
              <a:r>
                <a:rPr lang="en-US" sz="2400" dirty="0" smtClean="0">
                  <a:latin typeface="Arial"/>
                  <a:cs typeface="Arial"/>
                </a:rPr>
                <a:t>Los Alamos National Laboratory</a:t>
              </a:r>
              <a:endParaRPr lang="en-US" sz="2400" dirty="0" smtClean="0">
                <a:latin typeface="Arial"/>
                <a:cs typeface="Arial"/>
              </a:endParaRPr>
            </a:p>
            <a:p>
              <a:r>
                <a:rPr lang="en-US" sz="2400" dirty="0" smtClean="0">
                  <a:latin typeface="Arial"/>
                  <a:cs typeface="Arial"/>
                </a:rPr>
                <a:t>(</a:t>
              </a:r>
              <a:r>
                <a:rPr lang="en-US" sz="2400" dirty="0" smtClean="0">
                  <a:latin typeface="Arial"/>
                  <a:cs typeface="Arial"/>
                </a:rPr>
                <a:t>505</a:t>
              </a:r>
              <a:r>
                <a:rPr lang="en-US" sz="2400" dirty="0" smtClean="0">
                  <a:latin typeface="Arial"/>
                  <a:cs typeface="Arial"/>
                </a:rPr>
                <a:t>) </a:t>
              </a:r>
              <a:r>
                <a:rPr lang="en-US" sz="2400" dirty="0" smtClean="0">
                  <a:latin typeface="Arial"/>
                  <a:cs typeface="Arial"/>
                </a:rPr>
                <a:t>66</a:t>
              </a:r>
              <a:r>
                <a:rPr lang="en-US" sz="2400" dirty="0" smtClean="0">
                  <a:latin typeface="Arial"/>
                  <a:cs typeface="Arial"/>
                </a:rPr>
                <a:t>5-</a:t>
              </a:r>
              <a:r>
                <a:rPr lang="en-US" sz="2400" dirty="0" smtClean="0">
                  <a:latin typeface="Arial"/>
                  <a:cs typeface="Arial"/>
                </a:rPr>
                <a:t>4810</a:t>
              </a:r>
              <a:endParaRPr lang="en-US" sz="2400" dirty="0" smtClean="0">
                <a:latin typeface="Arial"/>
                <a:cs typeface="Arial"/>
              </a:endParaRPr>
            </a:p>
            <a:p>
              <a:r>
                <a:rPr lang="en-US" sz="2400" dirty="0" err="1" smtClean="0">
                  <a:latin typeface="Arial"/>
                  <a:cs typeface="Arial"/>
                </a:rPr>
                <a:t>dcomeau</a:t>
              </a:r>
              <a:r>
                <a:rPr lang="en-US" sz="2400" dirty="0" err="1" smtClean="0">
                  <a:latin typeface="Arial"/>
                  <a:cs typeface="Arial"/>
                </a:rPr>
                <a:t>@lanl.gov</a:t>
              </a:r>
              <a:endParaRPr lang="en-US" sz="2400" dirty="0" smtClean="0">
                <a:latin typeface="Arial"/>
                <a:cs typeface="Arial"/>
              </a:endParaRPr>
            </a:p>
          </p:txBody>
        </p:sp>
        <p:sp>
          <p:nvSpPr>
            <p:cNvPr id="18" name="TextBox 17"/>
            <p:cNvSpPr txBox="1"/>
            <p:nvPr/>
          </p:nvSpPr>
          <p:spPr>
            <a:xfrm>
              <a:off x="27234143" y="40666313"/>
              <a:ext cx="9144000" cy="1828800"/>
            </a:xfrm>
            <a:prstGeom prst="rect">
              <a:avLst/>
            </a:prstGeom>
            <a:noFill/>
          </p:spPr>
          <p:txBody>
            <a:bodyPr wrap="none" lIns="91440" tIns="91440" rIns="91440" bIns="91440" rtlCol="0" anchor="b" anchorCtr="0">
              <a:noAutofit/>
            </a:bodyPr>
            <a:lstStyle/>
            <a:p>
              <a:r>
                <a:rPr lang="en-US" sz="4000" b="1" dirty="0" smtClean="0">
                  <a:solidFill>
                    <a:srgbClr val="1B5FAE"/>
                  </a:solidFill>
                  <a:latin typeface="Arial"/>
                  <a:cs typeface="Arial"/>
                </a:rPr>
                <a:t>climatemodeling.science.energy.gov/acme</a:t>
              </a:r>
              <a:endParaRPr lang="en-US" sz="3600" dirty="0">
                <a:solidFill>
                  <a:srgbClr val="1B5FAE"/>
                </a:solidFill>
                <a:latin typeface="Arial"/>
                <a:cs typeface="Arial"/>
              </a:endParaRPr>
            </a:p>
          </p:txBody>
        </p:sp>
      </p:grpSp>
      <p:sp>
        <p:nvSpPr>
          <p:cNvPr id="27" name="TextBox 26"/>
          <p:cNvSpPr txBox="1"/>
          <p:nvPr/>
        </p:nvSpPr>
        <p:spPr>
          <a:xfrm>
            <a:off x="5486400" y="914400"/>
            <a:ext cx="27432000" cy="6400800"/>
          </a:xfrm>
          <a:prstGeom prst="rect">
            <a:avLst/>
          </a:prstGeom>
          <a:noFill/>
        </p:spPr>
        <p:txBody>
          <a:bodyPr wrap="none" lIns="0" tIns="0" rIns="0" bIns="0" rtlCol="0" anchor="ctr" anchorCtr="0">
            <a:noAutofit/>
          </a:bodyPr>
          <a:lstStyle/>
          <a:p>
            <a:r>
              <a:rPr lang="en-US" sz="14400" b="1" dirty="0" smtClean="0">
                <a:solidFill>
                  <a:srgbClr val="000000"/>
                </a:solidFill>
                <a:latin typeface="Arial"/>
                <a:cs typeface="Arial"/>
              </a:rPr>
              <a:t>Icebergs </a:t>
            </a:r>
            <a:r>
              <a:rPr lang="en-US" sz="14400" b="1" dirty="0" smtClean="0">
                <a:solidFill>
                  <a:srgbClr val="000000"/>
                </a:solidFill>
                <a:latin typeface="Arial"/>
                <a:cs typeface="Arial"/>
              </a:rPr>
              <a:t>for ACME</a:t>
            </a:r>
            <a:endParaRPr lang="en-US" sz="14400" b="1" dirty="0" smtClean="0">
              <a:solidFill>
                <a:srgbClr val="000000"/>
              </a:solidFill>
              <a:latin typeface="Arial"/>
              <a:cs typeface="Arial"/>
            </a:endParaRPr>
          </a:p>
          <a:p>
            <a:r>
              <a:rPr lang="en-US" sz="7200" dirty="0" smtClean="0">
                <a:solidFill>
                  <a:srgbClr val="000000"/>
                </a:solidFill>
                <a:latin typeface="Arial"/>
                <a:cs typeface="Arial"/>
              </a:rPr>
              <a:t>Darin </a:t>
            </a:r>
            <a:r>
              <a:rPr lang="en-US" sz="7200" dirty="0" err="1" smtClean="0">
                <a:solidFill>
                  <a:srgbClr val="000000"/>
                </a:solidFill>
                <a:latin typeface="Arial"/>
                <a:cs typeface="Arial"/>
              </a:rPr>
              <a:t>Comeau</a:t>
            </a:r>
            <a:r>
              <a:rPr lang="en-US" sz="7200" dirty="0" smtClean="0">
                <a:solidFill>
                  <a:srgbClr val="000000"/>
                </a:solidFill>
                <a:latin typeface="Arial"/>
                <a:cs typeface="Arial"/>
              </a:rPr>
              <a:t>, Elizabeth </a:t>
            </a:r>
            <a:r>
              <a:rPr lang="en-US" sz="7200" dirty="0" smtClean="0">
                <a:solidFill>
                  <a:srgbClr val="000000"/>
                </a:solidFill>
                <a:latin typeface="Arial"/>
                <a:cs typeface="Arial"/>
              </a:rPr>
              <a:t>C. </a:t>
            </a:r>
            <a:r>
              <a:rPr lang="en-US" sz="7200" dirty="0" err="1" smtClean="0">
                <a:solidFill>
                  <a:srgbClr val="000000"/>
                </a:solidFill>
                <a:latin typeface="Arial"/>
                <a:cs typeface="Arial"/>
              </a:rPr>
              <a:t>Hunke</a:t>
            </a:r>
            <a:r>
              <a:rPr lang="en-US" sz="7200" dirty="0" smtClean="0">
                <a:solidFill>
                  <a:srgbClr val="000000"/>
                </a:solidFill>
                <a:latin typeface="Arial"/>
                <a:cs typeface="Arial"/>
              </a:rPr>
              <a:t>, Adrian </a:t>
            </a:r>
            <a:r>
              <a:rPr lang="en-US" sz="7200" dirty="0" smtClean="0">
                <a:solidFill>
                  <a:srgbClr val="000000"/>
                </a:solidFill>
                <a:latin typeface="Arial"/>
                <a:cs typeface="Arial"/>
              </a:rPr>
              <a:t>K. Turner</a:t>
            </a:r>
            <a:endParaRPr lang="en-US" sz="7200" dirty="0">
              <a:solidFill>
                <a:srgbClr val="000000"/>
              </a:solidFill>
              <a:latin typeface="Arial"/>
              <a:cs typeface="Arial"/>
            </a:endParaRPr>
          </a:p>
        </p:txBody>
      </p:sp>
      <p:grpSp>
        <p:nvGrpSpPr>
          <p:cNvPr id="10" name="Group 9"/>
          <p:cNvGrpSpPr/>
          <p:nvPr/>
        </p:nvGrpSpPr>
        <p:grpSpPr>
          <a:xfrm>
            <a:off x="1430802" y="8446674"/>
            <a:ext cx="20176002" cy="14173200"/>
            <a:chOff x="1430802" y="8446674"/>
            <a:chExt cx="20176002" cy="14173200"/>
          </a:xfrm>
        </p:grpSpPr>
        <p:sp>
          <p:nvSpPr>
            <p:cNvPr id="6" name="Rectangle 5"/>
            <p:cNvSpPr/>
            <p:nvPr/>
          </p:nvSpPr>
          <p:spPr>
            <a:xfrm>
              <a:off x="1430802" y="8446674"/>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490004" y="10732674"/>
              <a:ext cx="20116800" cy="11887200"/>
            </a:xfrm>
            <a:prstGeom prst="rect">
              <a:avLst/>
            </a:prstGeom>
            <a:noFill/>
          </p:spPr>
          <p:txBody>
            <a:bodyPr wrap="none" lIns="457200" tIns="457200" rIns="457200" bIns="457200" rtlCol="0">
              <a:noAutofit/>
            </a:bodyPr>
            <a:lstStyle/>
            <a:p>
              <a:pPr>
                <a:lnSpc>
                  <a:spcPct val="110000"/>
                </a:lnSpc>
              </a:pPr>
              <a:r>
                <a:rPr lang="en-US" sz="4000" b="1" dirty="0" smtClean="0">
                  <a:solidFill>
                    <a:srgbClr val="5DB346"/>
                  </a:solidFill>
                  <a:latin typeface="Arial"/>
                  <a:cs typeface="Arial"/>
                </a:rPr>
                <a:t>Summary:</a:t>
              </a:r>
            </a:p>
          </p:txBody>
        </p:sp>
        <p:grpSp>
          <p:nvGrpSpPr>
            <p:cNvPr id="22" name="Group 21"/>
            <p:cNvGrpSpPr/>
            <p:nvPr/>
          </p:nvGrpSpPr>
          <p:grpSpPr>
            <a:xfrm>
              <a:off x="1430802" y="8446674"/>
              <a:ext cx="20116800" cy="2286000"/>
              <a:chOff x="1371600" y="9601200"/>
              <a:chExt cx="20116800" cy="2286000"/>
            </a:xfrm>
          </p:grpSpPr>
          <p:sp>
            <p:nvSpPr>
              <p:cNvPr id="34" name="Rectangle 33"/>
              <p:cNvSpPr/>
              <p:nvPr/>
            </p:nvSpPr>
            <p:spPr>
              <a:xfrm>
                <a:off x="1371600" y="9601200"/>
                <a:ext cx="20116800" cy="2286000"/>
              </a:xfrm>
              <a:prstGeom prst="rect">
                <a:avLst/>
              </a:prstGeom>
              <a:gradFill flip="none" rotWithShape="1">
                <a:gsLst>
                  <a:gs pos="20000">
                    <a:srgbClr val="5DB346"/>
                  </a:gs>
                  <a:gs pos="100000">
                    <a:srgbClr val="125528"/>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371600" y="9601200"/>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Hypothesis</a:t>
                </a:r>
              </a:p>
            </p:txBody>
          </p:sp>
        </p:grpSp>
      </p:grpSp>
      <p:grpSp>
        <p:nvGrpSpPr>
          <p:cNvPr id="29" name="Group 28"/>
          <p:cNvGrpSpPr/>
          <p:nvPr/>
        </p:nvGrpSpPr>
        <p:grpSpPr>
          <a:xfrm>
            <a:off x="1371600" y="24612618"/>
            <a:ext cx="20116800" cy="14173200"/>
            <a:chOff x="1371600" y="24612618"/>
            <a:chExt cx="20116800" cy="14173200"/>
          </a:xfrm>
        </p:grpSpPr>
        <p:sp>
          <p:nvSpPr>
            <p:cNvPr id="9" name="Rectangle 8"/>
            <p:cNvSpPr/>
            <p:nvPr/>
          </p:nvSpPr>
          <p:spPr>
            <a:xfrm>
              <a:off x="13716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371600" y="26898618"/>
              <a:ext cx="20116800" cy="11887200"/>
            </a:xfrm>
            <a:prstGeom prst="rect">
              <a:avLst/>
            </a:prstGeom>
            <a:noFill/>
          </p:spPr>
          <p:txBody>
            <a:bodyPr wrap="none" lIns="457200" tIns="457200" rIns="457200" bIns="457200" rtlCol="0">
              <a:noAutofit/>
            </a:bodyPr>
            <a:lstStyle/>
            <a:p>
              <a:pPr>
                <a:lnSpc>
                  <a:spcPct val="110000"/>
                </a:lnSpc>
              </a:pPr>
              <a:r>
                <a:rPr lang="en-US" sz="4000" b="1" dirty="0" smtClean="0">
                  <a:solidFill>
                    <a:srgbClr val="5DB346"/>
                  </a:solidFill>
                  <a:latin typeface="Arial"/>
                  <a:cs typeface="Arial"/>
                </a:rPr>
                <a:t>Iceberg size distribution:</a:t>
              </a: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a:solidFill>
                  <a:srgbClr val="5DB346"/>
                </a:solidFill>
                <a:latin typeface="Arial"/>
                <a:cs typeface="Arial"/>
              </a:endParaRPr>
            </a:p>
            <a:p>
              <a:pPr>
                <a:lnSpc>
                  <a:spcPct val="110000"/>
                </a:lnSpc>
              </a:pPr>
              <a:r>
                <a:rPr lang="en-US" sz="4000" b="1" dirty="0" smtClean="0">
                  <a:solidFill>
                    <a:srgbClr val="5DB346"/>
                  </a:solidFill>
                  <a:latin typeface="Arial"/>
                  <a:cs typeface="Arial"/>
                </a:rPr>
                <a:t>Iceberg dynamics:</a:t>
              </a: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a:solidFill>
                  <a:srgbClr val="5DB346"/>
                </a:solidFill>
                <a:latin typeface="Arial"/>
                <a:cs typeface="Arial"/>
              </a:endParaRPr>
            </a:p>
            <a:p>
              <a:pPr>
                <a:lnSpc>
                  <a:spcPct val="110000"/>
                </a:lnSpc>
              </a:pPr>
              <a:r>
                <a:rPr lang="en-US" sz="4000" b="1" dirty="0" smtClean="0">
                  <a:solidFill>
                    <a:srgbClr val="5DB346"/>
                  </a:solidFill>
                  <a:latin typeface="Arial"/>
                  <a:cs typeface="Arial"/>
                </a:rPr>
                <a:t>Iceberg thermodynamics:</a:t>
              </a:r>
            </a:p>
            <a:p>
              <a:pPr>
                <a:lnSpc>
                  <a:spcPct val="110000"/>
                </a:lnSpc>
              </a:pPr>
              <a:endParaRPr lang="en-US" sz="4000" b="1" dirty="0" smtClean="0">
                <a:solidFill>
                  <a:srgbClr val="5DB346"/>
                </a:solidFill>
                <a:latin typeface="Arial"/>
                <a:cs typeface="Arial"/>
              </a:endParaRP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r>
                <a:rPr lang="en-US" sz="4000" b="1" dirty="0" smtClean="0">
                  <a:solidFill>
                    <a:srgbClr val="5DB346"/>
                  </a:solidFill>
                  <a:latin typeface="Arial"/>
                  <a:cs typeface="Arial"/>
                </a:rPr>
                <a:t>Iceberg-sea ice dynamic interaction:</a:t>
              </a: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3600" dirty="0" smtClean="0">
                <a:latin typeface="Arial"/>
                <a:cs typeface="Arial"/>
              </a:endParaRPr>
            </a:p>
          </p:txBody>
        </p:sp>
        <p:grpSp>
          <p:nvGrpSpPr>
            <p:cNvPr id="23" name="Group 22"/>
            <p:cNvGrpSpPr/>
            <p:nvPr/>
          </p:nvGrpSpPr>
          <p:grpSpPr>
            <a:xfrm>
              <a:off x="1371600" y="24612618"/>
              <a:ext cx="20116800" cy="2286000"/>
              <a:chOff x="1371600" y="24612618"/>
              <a:chExt cx="20116800" cy="2286000"/>
            </a:xfrm>
          </p:grpSpPr>
          <p:sp>
            <p:nvSpPr>
              <p:cNvPr id="39" name="Rectangle 38"/>
              <p:cNvSpPr/>
              <p:nvPr/>
            </p:nvSpPr>
            <p:spPr>
              <a:xfrm>
                <a:off x="1371600" y="24612618"/>
                <a:ext cx="20116800" cy="2286000"/>
              </a:xfrm>
              <a:prstGeom prst="rect">
                <a:avLst/>
              </a:prstGeom>
              <a:gradFill flip="none" rotWithShape="1">
                <a:gsLst>
                  <a:gs pos="20000">
                    <a:srgbClr val="5DB346"/>
                  </a:gs>
                  <a:gs pos="100000">
                    <a:srgbClr val="125528"/>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371600" y="24612618"/>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Developments </a:t>
                </a:r>
                <a:r>
                  <a:rPr lang="en-US" sz="7200" b="1" dirty="0" smtClean="0">
                    <a:solidFill>
                      <a:schemeClr val="bg1"/>
                    </a:solidFill>
                    <a:latin typeface="Arial"/>
                    <a:cs typeface="Arial"/>
                  </a:rPr>
                  <a:t>to Implement in MPAS-</a:t>
                </a:r>
                <a:r>
                  <a:rPr lang="en-US" sz="7200" b="1" dirty="0" err="1" smtClean="0">
                    <a:solidFill>
                      <a:schemeClr val="bg1"/>
                    </a:solidFill>
                    <a:latin typeface="Arial"/>
                    <a:cs typeface="Arial"/>
                  </a:rPr>
                  <a:t>Seaice</a:t>
                </a:r>
                <a:endParaRPr lang="en-US" sz="7200" b="1" dirty="0" smtClean="0">
                  <a:solidFill>
                    <a:schemeClr val="bg1"/>
                  </a:solidFill>
                  <a:latin typeface="Arial"/>
                  <a:cs typeface="Arial"/>
                </a:endParaRPr>
              </a:p>
            </p:txBody>
          </p:sp>
        </p:grpSp>
      </p:grpSp>
      <p:grpSp>
        <p:nvGrpSpPr>
          <p:cNvPr id="30" name="Group 29"/>
          <p:cNvGrpSpPr/>
          <p:nvPr/>
        </p:nvGrpSpPr>
        <p:grpSpPr>
          <a:xfrm>
            <a:off x="22402800" y="24612618"/>
            <a:ext cx="20116800" cy="14173200"/>
            <a:chOff x="22402800" y="24612618"/>
            <a:chExt cx="20116800" cy="14173200"/>
          </a:xfrm>
        </p:grpSpPr>
        <p:sp>
          <p:nvSpPr>
            <p:cNvPr id="8" name="Rectangle 7"/>
            <p:cNvSpPr/>
            <p:nvPr/>
          </p:nvSpPr>
          <p:spPr>
            <a:xfrm>
              <a:off x="224028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2402800" y="26898618"/>
              <a:ext cx="20116800" cy="11887200"/>
            </a:xfrm>
            <a:prstGeom prst="rect">
              <a:avLst/>
            </a:prstGeom>
            <a:noFill/>
          </p:spPr>
          <p:txBody>
            <a:bodyPr wrap="none" lIns="457200" tIns="457200" rIns="457200" bIns="457200" rtlCol="0">
              <a:noAutofit/>
            </a:bodyPr>
            <a:lstStyle/>
            <a:p>
              <a:pPr>
                <a:lnSpc>
                  <a:spcPct val="110000"/>
                </a:lnSpc>
              </a:pPr>
              <a:r>
                <a:rPr lang="en-US" sz="4000" b="1" dirty="0" smtClean="0">
                  <a:solidFill>
                    <a:srgbClr val="5DB346"/>
                  </a:solidFill>
                  <a:latin typeface="Arial"/>
                  <a:cs typeface="Arial"/>
                </a:rPr>
                <a:t>Dynamic </a:t>
              </a:r>
              <a:r>
                <a:rPr lang="en-US" sz="4000" b="1" dirty="0" smtClean="0">
                  <a:solidFill>
                    <a:srgbClr val="5DB346"/>
                  </a:solidFill>
                  <a:latin typeface="Arial"/>
                  <a:cs typeface="Arial"/>
                </a:rPr>
                <a:t>effects on sea ice:</a:t>
              </a: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r>
                <a:rPr lang="en-US" sz="4000" b="1" dirty="0" smtClean="0">
                  <a:solidFill>
                    <a:srgbClr val="5DB346"/>
                  </a:solidFill>
                  <a:latin typeface="Arial"/>
                  <a:cs typeface="Arial"/>
                </a:rPr>
                <a:t>Regional </a:t>
              </a:r>
              <a:r>
                <a:rPr lang="en-US" sz="4000" b="1" dirty="0" smtClean="0">
                  <a:solidFill>
                    <a:srgbClr val="5DB346"/>
                  </a:solidFill>
                  <a:latin typeface="Arial"/>
                  <a:cs typeface="Arial"/>
                </a:rPr>
                <a:t>freshwater forcing away from coast:</a:t>
              </a: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dirty="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r>
                <a:rPr lang="en-US" sz="4000" b="1" dirty="0" smtClean="0">
                  <a:solidFill>
                    <a:srgbClr val="5DB346"/>
                  </a:solidFill>
                  <a:latin typeface="Arial"/>
                  <a:cs typeface="Arial"/>
                </a:rPr>
                <a:t>Coupling </a:t>
              </a:r>
              <a:r>
                <a:rPr lang="en-US" sz="4000" b="1" dirty="0" smtClean="0">
                  <a:solidFill>
                    <a:srgbClr val="5DB346"/>
                  </a:solidFill>
                  <a:latin typeface="Arial"/>
                  <a:cs typeface="Arial"/>
                </a:rPr>
                <a:t>the land-ice / ocean interface:</a:t>
              </a:r>
            </a:p>
            <a:p>
              <a:pPr>
                <a:lnSpc>
                  <a:spcPct val="110000"/>
                </a:lnSpc>
              </a:pPr>
              <a:endParaRPr lang="en-US" sz="4000" b="1" dirty="0" smtClean="0">
                <a:solidFill>
                  <a:srgbClr val="5DB346"/>
                </a:solidFill>
                <a:latin typeface="Arial"/>
                <a:cs typeface="Arial"/>
              </a:endParaRPr>
            </a:p>
            <a:p>
              <a:pPr>
                <a:lnSpc>
                  <a:spcPct val="110000"/>
                </a:lnSpc>
              </a:pPr>
              <a:endParaRPr lang="en-US" sz="4000" b="1" dirty="0" smtClean="0">
                <a:solidFill>
                  <a:srgbClr val="5DB346"/>
                </a:solidFill>
                <a:latin typeface="Arial"/>
                <a:cs typeface="Arial"/>
              </a:endParaRPr>
            </a:p>
            <a:p>
              <a:pPr>
                <a:lnSpc>
                  <a:spcPct val="110000"/>
                </a:lnSpc>
              </a:pPr>
              <a:endParaRPr lang="en-US" sz="4000" b="1" smtClean="0">
                <a:solidFill>
                  <a:srgbClr val="5DB346"/>
                </a:solidFill>
                <a:latin typeface="Arial"/>
                <a:cs typeface="Arial"/>
              </a:endParaRPr>
            </a:p>
            <a:p>
              <a:pPr>
                <a:lnSpc>
                  <a:spcPct val="110000"/>
                </a:lnSpc>
              </a:pPr>
              <a:r>
                <a:rPr lang="en-US" sz="4000" b="1" smtClean="0">
                  <a:solidFill>
                    <a:srgbClr val="5DB346"/>
                  </a:solidFill>
                  <a:latin typeface="Arial"/>
                  <a:cs typeface="Arial"/>
                </a:rPr>
                <a:t>References</a:t>
              </a:r>
              <a:r>
                <a:rPr lang="en-US" sz="4000" b="1" dirty="0" smtClean="0">
                  <a:solidFill>
                    <a:srgbClr val="5DB346"/>
                  </a:solidFill>
                  <a:latin typeface="Arial"/>
                  <a:cs typeface="Arial"/>
                </a:rPr>
                <a:t>:</a:t>
              </a:r>
              <a:endParaRPr lang="en-US" sz="3600" dirty="0" smtClean="0">
                <a:latin typeface="Arial"/>
                <a:cs typeface="Arial"/>
              </a:endParaRPr>
            </a:p>
            <a:p>
              <a:pPr>
                <a:lnSpc>
                  <a:spcPct val="110000"/>
                </a:lnSpc>
              </a:pPr>
              <a:endParaRPr lang="en-US" sz="3600" b="1" dirty="0">
                <a:solidFill>
                  <a:srgbClr val="5DB346"/>
                </a:solidFill>
                <a:latin typeface="Arial"/>
                <a:cs typeface="Arial"/>
              </a:endParaRPr>
            </a:p>
            <a:p>
              <a:pPr>
                <a:lnSpc>
                  <a:spcPct val="110000"/>
                </a:lnSpc>
              </a:pPr>
              <a:endParaRPr lang="en-US" sz="3600" dirty="0" smtClean="0">
                <a:latin typeface="Arial"/>
                <a:cs typeface="Arial"/>
              </a:endParaRPr>
            </a:p>
          </p:txBody>
        </p:sp>
        <p:grpSp>
          <p:nvGrpSpPr>
            <p:cNvPr id="24" name="Group 23"/>
            <p:cNvGrpSpPr/>
            <p:nvPr/>
          </p:nvGrpSpPr>
          <p:grpSpPr>
            <a:xfrm>
              <a:off x="22402800" y="24612618"/>
              <a:ext cx="20116800" cy="2286000"/>
              <a:chOff x="22402800" y="24612618"/>
              <a:chExt cx="20116800" cy="2286000"/>
            </a:xfrm>
          </p:grpSpPr>
          <p:sp>
            <p:nvSpPr>
              <p:cNvPr id="42" name="Rectangle 41"/>
              <p:cNvSpPr/>
              <p:nvPr/>
            </p:nvSpPr>
            <p:spPr>
              <a:xfrm>
                <a:off x="22402800" y="24612618"/>
                <a:ext cx="20116800" cy="2286000"/>
              </a:xfrm>
              <a:prstGeom prst="rect">
                <a:avLst/>
              </a:prstGeom>
              <a:gradFill flip="none" rotWithShape="1">
                <a:gsLst>
                  <a:gs pos="20000">
                    <a:srgbClr val="5DB346"/>
                  </a:gs>
                  <a:gs pos="100000">
                    <a:srgbClr val="125528"/>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2402800" y="24612618"/>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Expected Impact</a:t>
                </a:r>
              </a:p>
            </p:txBody>
          </p:sp>
        </p:grpSp>
      </p:grpSp>
      <p:pic>
        <p:nvPicPr>
          <p:cNvPr id="37" name="Picture 36"/>
          <p:cNvPicPr>
            <a:picLocks noChangeAspect="1" noChangeArrowheads="1"/>
          </p:cNvPicPr>
          <p:nvPr/>
        </p:nvPicPr>
        <p:blipFill>
          <a:blip r:embed="rId3" cstate="print"/>
          <a:srcRect/>
          <a:stretch>
            <a:fillRect/>
          </a:stretch>
        </p:blipFill>
        <p:spPr bwMode="auto">
          <a:xfrm>
            <a:off x="6663231" y="20260787"/>
            <a:ext cx="4159999" cy="3856432"/>
          </a:xfrm>
          <a:prstGeom prst="rect">
            <a:avLst/>
          </a:prstGeom>
          <a:noFill/>
          <a:ln w="9525">
            <a:noFill/>
            <a:round/>
            <a:headEnd/>
            <a:tailEnd/>
          </a:ln>
        </p:spPr>
      </p:pic>
      <p:pic>
        <p:nvPicPr>
          <p:cNvPr id="38" name="Picture 37"/>
          <p:cNvPicPr>
            <a:picLocks noChangeAspect="1" noChangeArrowheads="1"/>
          </p:cNvPicPr>
          <p:nvPr/>
        </p:nvPicPr>
        <p:blipFill>
          <a:blip r:embed="rId4" cstate="print"/>
          <a:srcRect/>
          <a:stretch>
            <a:fillRect/>
          </a:stretch>
        </p:blipFill>
        <p:spPr bwMode="auto">
          <a:xfrm>
            <a:off x="18820485" y="35074754"/>
            <a:ext cx="2210715" cy="4762000"/>
          </a:xfrm>
          <a:prstGeom prst="rect">
            <a:avLst/>
          </a:prstGeom>
          <a:noFill/>
          <a:ln w="9525">
            <a:noFill/>
            <a:round/>
            <a:headEnd/>
            <a:tailEnd/>
          </a:ln>
        </p:spPr>
      </p:pic>
      <p:sp>
        <p:nvSpPr>
          <p:cNvPr id="31" name="TextBox 30"/>
          <p:cNvSpPr txBox="1"/>
          <p:nvPr/>
        </p:nvSpPr>
        <p:spPr>
          <a:xfrm>
            <a:off x="1808756" y="11987280"/>
            <a:ext cx="19222445" cy="4031873"/>
          </a:xfrm>
          <a:prstGeom prst="rect">
            <a:avLst/>
          </a:prstGeom>
          <a:noFill/>
        </p:spPr>
        <p:txBody>
          <a:bodyPr wrap="square" rtlCol="0">
            <a:spAutoFit/>
          </a:bodyPr>
          <a:lstStyle/>
          <a:p>
            <a:pPr algn="just"/>
            <a:r>
              <a:rPr lang="en-US" sz="3200" dirty="0" smtClean="0">
                <a:latin typeface="Arial"/>
                <a:cs typeface="Arial"/>
              </a:rPr>
              <a:t>Icebergs represent approximately half of the mass flux from the Antarctic ice sheet to the ocean, with basal melting comprising the other half. Calved icebergs transport freshwater away from the coast and exchange heat with the ocean, thereby affecting stratification and circulation, with subsequent indirect thermodynamic effects on the sea ice system. Icebergs also have a direct effect on sea ice through dynamic interaction, and occupy space that becomes unavailable for sea ice. Antarctic ice shelves have dynamic fronts, advancing into the ocean and retreating through calving events, which also affects the availability of open ocean for sea ice.</a:t>
            </a:r>
            <a:endParaRPr lang="en-US" sz="9600" dirty="0"/>
          </a:p>
          <a:p>
            <a:pPr algn="just"/>
            <a:endParaRPr lang="en-US" sz="3200" dirty="0">
              <a:latin typeface="Arial"/>
              <a:cs typeface="Arial"/>
            </a:endParaRPr>
          </a:p>
        </p:txBody>
      </p:sp>
      <p:sp>
        <p:nvSpPr>
          <p:cNvPr id="41" name="TextBox 40"/>
          <p:cNvSpPr txBox="1"/>
          <p:nvPr/>
        </p:nvSpPr>
        <p:spPr>
          <a:xfrm>
            <a:off x="1808756" y="15526710"/>
            <a:ext cx="19222444" cy="3046988"/>
          </a:xfrm>
          <a:prstGeom prst="rect">
            <a:avLst/>
          </a:prstGeom>
          <a:noFill/>
        </p:spPr>
        <p:txBody>
          <a:bodyPr wrap="square" rtlCol="0">
            <a:spAutoFit/>
          </a:bodyPr>
          <a:lstStyle/>
          <a:p>
            <a:pPr algn="just"/>
            <a:r>
              <a:rPr lang="en-US" sz="3200" dirty="0" smtClean="0">
                <a:latin typeface="Arial"/>
                <a:cs typeface="Arial"/>
              </a:rPr>
              <a:t>We are developing a parameterization for icebergs to be implemented in MPAS-</a:t>
            </a:r>
            <a:r>
              <a:rPr lang="en-US" sz="3200" dirty="0" err="1" smtClean="0">
                <a:latin typeface="Arial"/>
                <a:cs typeface="Arial"/>
              </a:rPr>
              <a:t>Seaice</a:t>
            </a:r>
            <a:r>
              <a:rPr lang="en-US" sz="3200" dirty="0" smtClean="0">
                <a:latin typeface="Arial"/>
                <a:cs typeface="Arial"/>
              </a:rPr>
              <a:t>, based upon an existing implementation in CICE standalone (results shown here), in two frameworks: </a:t>
            </a:r>
            <a:r>
              <a:rPr lang="en-US" sz="3200" dirty="0" err="1" smtClean="0">
                <a:latin typeface="Arial"/>
                <a:cs typeface="Arial"/>
              </a:rPr>
              <a:t>Lagrangian</a:t>
            </a:r>
            <a:r>
              <a:rPr lang="en-US" sz="3200" dirty="0" smtClean="0">
                <a:latin typeface="Arial"/>
                <a:cs typeface="Arial"/>
              </a:rPr>
              <a:t> and </a:t>
            </a:r>
            <a:r>
              <a:rPr lang="en-US" sz="3200" dirty="0" err="1" smtClean="0">
                <a:latin typeface="Arial"/>
                <a:cs typeface="Arial"/>
              </a:rPr>
              <a:t>Eulerian</a:t>
            </a:r>
            <a:r>
              <a:rPr lang="en-US" sz="3200" dirty="0" smtClean="0">
                <a:latin typeface="Arial"/>
                <a:cs typeface="Arial"/>
              </a:rPr>
              <a:t>. The </a:t>
            </a:r>
            <a:r>
              <a:rPr lang="en-US" sz="3200" dirty="0" err="1" smtClean="0">
                <a:latin typeface="Arial"/>
                <a:cs typeface="Arial"/>
              </a:rPr>
              <a:t>Lagrangian</a:t>
            </a:r>
            <a:r>
              <a:rPr lang="en-US" sz="3200" dirty="0" smtClean="0">
                <a:latin typeface="Arial"/>
                <a:cs typeface="Arial"/>
              </a:rPr>
              <a:t> framework will be useful in forecasting trajectories of particular ‘giant’ (&gt;10 nautical miles) </a:t>
            </a:r>
            <a:r>
              <a:rPr lang="en-US" sz="3200" dirty="0" smtClean="0">
                <a:latin typeface="Arial"/>
                <a:cs typeface="Arial"/>
              </a:rPr>
              <a:t>iceberg </a:t>
            </a:r>
            <a:r>
              <a:rPr lang="en-US" sz="3200" dirty="0" smtClean="0">
                <a:latin typeface="Arial"/>
                <a:cs typeface="Arial"/>
              </a:rPr>
              <a:t>events, which may have highly localized impacts on ocean and sea ice, while the </a:t>
            </a:r>
            <a:r>
              <a:rPr lang="en-US" sz="3200" dirty="0" err="1" smtClean="0">
                <a:latin typeface="Arial"/>
                <a:cs typeface="Arial"/>
              </a:rPr>
              <a:t>Eulerian</a:t>
            </a:r>
            <a:r>
              <a:rPr lang="en-US" sz="3200" dirty="0" smtClean="0">
                <a:latin typeface="Arial"/>
                <a:cs typeface="Arial"/>
              </a:rPr>
              <a:t> framework allows us to model a realistic population of Antarctic icebergs without the computational expense of individual particle tracking.</a:t>
            </a:r>
            <a:endParaRPr lang="en-US" sz="3200" dirty="0">
              <a:latin typeface="Arial"/>
              <a:cs typeface="Arial"/>
            </a:endParaRPr>
          </a:p>
        </p:txBody>
      </p:sp>
      <p:sp>
        <p:nvSpPr>
          <p:cNvPr id="44" name="TextBox 43"/>
          <p:cNvSpPr txBox="1"/>
          <p:nvPr/>
        </p:nvSpPr>
        <p:spPr>
          <a:xfrm>
            <a:off x="1808755" y="19716622"/>
            <a:ext cx="4854476" cy="4524315"/>
          </a:xfrm>
          <a:prstGeom prst="rect">
            <a:avLst/>
          </a:prstGeom>
          <a:noFill/>
        </p:spPr>
        <p:txBody>
          <a:bodyPr wrap="square" rtlCol="0">
            <a:spAutoFit/>
          </a:bodyPr>
          <a:lstStyle/>
          <a:p>
            <a:r>
              <a:rPr lang="en-US" sz="3200" dirty="0" smtClean="0">
                <a:latin typeface="Arial"/>
                <a:cs typeface="Arial"/>
              </a:rPr>
              <a:t>Left: </a:t>
            </a:r>
            <a:r>
              <a:rPr lang="en-US" sz="3200" dirty="0" err="1" smtClean="0">
                <a:latin typeface="Arial"/>
                <a:cs typeface="Arial"/>
              </a:rPr>
              <a:t>Hindcast</a:t>
            </a:r>
            <a:r>
              <a:rPr lang="en-US" sz="3200" dirty="0" smtClean="0">
                <a:latin typeface="Arial"/>
                <a:cs typeface="Arial"/>
              </a:rPr>
              <a:t> model trajectories (black) of a particular giant berg event, C7 (observations, blue), from March 1990 through December </a:t>
            </a:r>
            <a:r>
              <a:rPr lang="en-US" sz="3200" dirty="0" smtClean="0">
                <a:latin typeface="Arial"/>
                <a:cs typeface="Arial"/>
              </a:rPr>
              <a:t>1992, in </a:t>
            </a:r>
            <a:r>
              <a:rPr lang="en-US" sz="3200" dirty="0" err="1" smtClean="0">
                <a:latin typeface="Arial"/>
                <a:cs typeface="Arial"/>
              </a:rPr>
              <a:t>Lagrangian</a:t>
            </a:r>
            <a:r>
              <a:rPr lang="en-US" sz="3200" dirty="0" smtClean="0">
                <a:latin typeface="Arial"/>
                <a:cs typeface="Arial"/>
              </a:rPr>
              <a:t> framework in CICE </a:t>
            </a:r>
            <a:r>
              <a:rPr lang="en-US" sz="3200" dirty="0" smtClean="0">
                <a:latin typeface="Arial"/>
                <a:cs typeface="Arial"/>
              </a:rPr>
              <a:t>(</a:t>
            </a:r>
            <a:r>
              <a:rPr lang="en-US" sz="3200" dirty="0" err="1" smtClean="0">
                <a:latin typeface="Arial"/>
                <a:cs typeface="Arial"/>
              </a:rPr>
              <a:t>Hunke</a:t>
            </a:r>
            <a:r>
              <a:rPr lang="en-US" sz="3200" dirty="0" smtClean="0">
                <a:latin typeface="Arial"/>
                <a:cs typeface="Arial"/>
              </a:rPr>
              <a:t> and </a:t>
            </a:r>
            <a:r>
              <a:rPr lang="en-US" sz="3200" dirty="0" err="1" smtClean="0">
                <a:latin typeface="Arial"/>
                <a:cs typeface="Arial"/>
              </a:rPr>
              <a:t>Comeau</a:t>
            </a:r>
            <a:r>
              <a:rPr lang="en-US" sz="3200" dirty="0" smtClean="0">
                <a:latin typeface="Arial"/>
                <a:cs typeface="Arial"/>
              </a:rPr>
              <a:t> 2011). </a:t>
            </a:r>
            <a:endParaRPr lang="en-US" sz="3200" dirty="0">
              <a:latin typeface="Arial"/>
              <a:cs typeface="Arial"/>
            </a:endParaRPr>
          </a:p>
        </p:txBody>
      </p:sp>
      <p:sp>
        <p:nvSpPr>
          <p:cNvPr id="45" name="TextBox 44"/>
          <p:cNvSpPr txBox="1"/>
          <p:nvPr/>
        </p:nvSpPr>
        <p:spPr>
          <a:xfrm>
            <a:off x="11147524" y="20260787"/>
            <a:ext cx="4362037" cy="2554545"/>
          </a:xfrm>
          <a:prstGeom prst="rect">
            <a:avLst/>
          </a:prstGeom>
          <a:noFill/>
        </p:spPr>
        <p:txBody>
          <a:bodyPr wrap="square" rtlCol="0">
            <a:spAutoFit/>
          </a:bodyPr>
          <a:lstStyle/>
          <a:p>
            <a:r>
              <a:rPr lang="en-US" sz="3200" dirty="0" smtClean="0">
                <a:latin typeface="Arial"/>
                <a:cs typeface="Arial"/>
              </a:rPr>
              <a:t>Annual iceberg </a:t>
            </a:r>
            <a:r>
              <a:rPr lang="en-US" sz="3200" dirty="0" smtClean="0">
                <a:latin typeface="Arial"/>
                <a:cs typeface="Arial"/>
              </a:rPr>
              <a:t>concentration (</a:t>
            </a:r>
            <a:r>
              <a:rPr lang="en-US" sz="3200" dirty="0" err="1" smtClean="0">
                <a:latin typeface="Arial"/>
                <a:cs typeface="Arial"/>
              </a:rPr>
              <a:t>logscale</a:t>
            </a:r>
            <a:r>
              <a:rPr lang="en-US" sz="3200" dirty="0" smtClean="0">
                <a:latin typeface="Arial"/>
                <a:cs typeface="Arial"/>
              </a:rPr>
              <a:t>) after 14 year simulation in </a:t>
            </a:r>
            <a:r>
              <a:rPr lang="en-US" sz="3200" dirty="0" err="1" smtClean="0">
                <a:latin typeface="Arial"/>
                <a:cs typeface="Arial"/>
              </a:rPr>
              <a:t>Eulerian</a:t>
            </a:r>
            <a:r>
              <a:rPr lang="en-US" sz="3200" dirty="0" smtClean="0">
                <a:latin typeface="Arial"/>
                <a:cs typeface="Arial"/>
              </a:rPr>
              <a:t> framework in </a:t>
            </a:r>
            <a:r>
              <a:rPr lang="en-US" sz="3200" dirty="0" smtClean="0">
                <a:latin typeface="Arial"/>
                <a:cs typeface="Arial"/>
              </a:rPr>
              <a:t>CICE.</a:t>
            </a:r>
            <a:endParaRPr lang="en-US" sz="3200" dirty="0">
              <a:latin typeface="Arial"/>
              <a:cs typeface="Arial"/>
            </a:endParaRPr>
          </a:p>
        </p:txBody>
      </p:sp>
      <p:sp>
        <p:nvSpPr>
          <p:cNvPr id="46" name="TextBox 45"/>
          <p:cNvSpPr txBox="1"/>
          <p:nvPr/>
        </p:nvSpPr>
        <p:spPr>
          <a:xfrm>
            <a:off x="1808755" y="27966663"/>
            <a:ext cx="13854304" cy="2062103"/>
          </a:xfrm>
          <a:prstGeom prst="rect">
            <a:avLst/>
          </a:prstGeom>
          <a:noFill/>
        </p:spPr>
        <p:txBody>
          <a:bodyPr wrap="square" rtlCol="0">
            <a:spAutoFit/>
          </a:bodyPr>
          <a:lstStyle/>
          <a:p>
            <a:pPr algn="just"/>
            <a:r>
              <a:rPr lang="en-US" sz="3200" dirty="0" smtClean="0">
                <a:latin typeface="Arial"/>
                <a:cs typeface="Arial"/>
              </a:rPr>
              <a:t>Icebergs originate through a prescribed calving flux. </a:t>
            </a:r>
            <a:r>
              <a:rPr lang="en-US" sz="3200" dirty="0" smtClean="0">
                <a:latin typeface="Arial"/>
                <a:cs typeface="Arial"/>
              </a:rPr>
              <a:t>Icebergs </a:t>
            </a:r>
            <a:r>
              <a:rPr lang="en-US" sz="3200" dirty="0" smtClean="0">
                <a:latin typeface="Arial"/>
                <a:cs typeface="Arial"/>
              </a:rPr>
              <a:t>in the </a:t>
            </a:r>
            <a:r>
              <a:rPr lang="en-US" sz="3200" dirty="0" err="1" smtClean="0">
                <a:latin typeface="Arial"/>
                <a:cs typeface="Arial"/>
              </a:rPr>
              <a:t>Eulerian</a:t>
            </a:r>
            <a:r>
              <a:rPr lang="en-US" sz="3200" dirty="0" smtClean="0">
                <a:latin typeface="Arial"/>
                <a:cs typeface="Arial"/>
              </a:rPr>
              <a:t> framework are divided into a size distribution based on observations (Gladstone et al 2001), following a delta distribution. As </a:t>
            </a:r>
            <a:r>
              <a:rPr lang="en-US" sz="3200" dirty="0" smtClean="0">
                <a:latin typeface="Arial"/>
                <a:cs typeface="Arial"/>
              </a:rPr>
              <a:t>icebergs </a:t>
            </a:r>
            <a:r>
              <a:rPr lang="en-US" sz="3200" dirty="0" smtClean="0">
                <a:latin typeface="Arial"/>
                <a:cs typeface="Arial"/>
              </a:rPr>
              <a:t>melt, the distribution changes with shrinking berg dimensions.</a:t>
            </a:r>
            <a:endParaRPr lang="en-US" sz="3200" dirty="0">
              <a:latin typeface="Arial"/>
              <a:cs typeface="Arial"/>
            </a:endParaRPr>
          </a:p>
        </p:txBody>
      </p:sp>
      <p:sp>
        <p:nvSpPr>
          <p:cNvPr id="47" name="TextBox 46"/>
          <p:cNvSpPr txBox="1"/>
          <p:nvPr/>
        </p:nvSpPr>
        <p:spPr>
          <a:xfrm>
            <a:off x="22886751" y="36169509"/>
            <a:ext cx="19222445" cy="461665"/>
          </a:xfrm>
          <a:prstGeom prst="rect">
            <a:avLst/>
          </a:prstGeom>
          <a:noFill/>
        </p:spPr>
        <p:txBody>
          <a:bodyPr wrap="square" rtlCol="0">
            <a:spAutoFit/>
          </a:bodyPr>
          <a:lstStyle/>
          <a:p>
            <a:pPr algn="just"/>
            <a:r>
              <a:rPr lang="en-US" sz="2400" dirty="0" err="1">
                <a:latin typeface="Arial"/>
                <a:cs typeface="Arial"/>
              </a:rPr>
              <a:t>Hunke</a:t>
            </a:r>
            <a:r>
              <a:rPr lang="en-US" sz="2400" dirty="0">
                <a:latin typeface="Arial"/>
                <a:cs typeface="Arial"/>
              </a:rPr>
              <a:t>, E. C., &amp; </a:t>
            </a:r>
            <a:r>
              <a:rPr lang="en-US" sz="2400" dirty="0" err="1">
                <a:latin typeface="Arial"/>
                <a:cs typeface="Arial"/>
              </a:rPr>
              <a:t>Comeau</a:t>
            </a:r>
            <a:r>
              <a:rPr lang="en-US" sz="2400" dirty="0">
                <a:latin typeface="Arial"/>
                <a:cs typeface="Arial"/>
              </a:rPr>
              <a:t>, D. (2011). Sea ice and iceberg dynamic interaction. Journal of Geophysical Research: Oceans, 116(C5).</a:t>
            </a:r>
            <a:endParaRPr lang="en-US" sz="2400" dirty="0">
              <a:latin typeface="Arial"/>
              <a:cs typeface="Arial"/>
            </a:endParaRPr>
          </a:p>
        </p:txBody>
      </p:sp>
      <p:pic>
        <p:nvPicPr>
          <p:cNvPr id="35" name="Picture 3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0" y="27412017"/>
            <a:ext cx="5448783" cy="3031321"/>
          </a:xfrm>
          <a:prstGeom prst="rect">
            <a:avLst/>
          </a:prstGeom>
        </p:spPr>
      </p:pic>
      <p:sp>
        <p:nvSpPr>
          <p:cNvPr id="48" name="TextBox 47"/>
          <p:cNvSpPr txBox="1"/>
          <p:nvPr/>
        </p:nvSpPr>
        <p:spPr>
          <a:xfrm>
            <a:off x="1808755" y="30682425"/>
            <a:ext cx="19632849" cy="1077218"/>
          </a:xfrm>
          <a:prstGeom prst="rect">
            <a:avLst/>
          </a:prstGeom>
          <a:noFill/>
        </p:spPr>
        <p:txBody>
          <a:bodyPr wrap="square" rtlCol="0">
            <a:spAutoFit/>
          </a:bodyPr>
          <a:lstStyle/>
          <a:p>
            <a:pPr algn="just"/>
            <a:r>
              <a:rPr lang="en-US" sz="3200" dirty="0" smtClean="0">
                <a:latin typeface="Arial"/>
                <a:cs typeface="Arial"/>
              </a:rPr>
              <a:t>Iceberg movement is prescribed by the iceberg momentum equation, including forces from atmosphere, water, </a:t>
            </a:r>
            <a:r>
              <a:rPr lang="en-US" sz="3200" dirty="0" err="1" smtClean="0">
                <a:latin typeface="Arial"/>
                <a:cs typeface="Arial"/>
              </a:rPr>
              <a:t>Coriolis</a:t>
            </a:r>
            <a:r>
              <a:rPr lang="en-US" sz="3200" dirty="0" smtClean="0">
                <a:latin typeface="Arial"/>
                <a:cs typeface="Arial"/>
              </a:rPr>
              <a:t>, sea surface tilt, and sea </a:t>
            </a:r>
            <a:r>
              <a:rPr lang="en-US" sz="3200" dirty="0" smtClean="0">
                <a:latin typeface="Arial"/>
                <a:cs typeface="Arial"/>
              </a:rPr>
              <a:t>ice (</a:t>
            </a:r>
            <a:r>
              <a:rPr lang="en-US" sz="3200" dirty="0" err="1" smtClean="0">
                <a:latin typeface="Arial"/>
                <a:cs typeface="Arial"/>
              </a:rPr>
              <a:t>Lichey</a:t>
            </a:r>
            <a:r>
              <a:rPr lang="en-US" sz="3200" dirty="0" smtClean="0">
                <a:latin typeface="Arial"/>
                <a:cs typeface="Arial"/>
              </a:rPr>
              <a:t> and </a:t>
            </a:r>
            <a:r>
              <a:rPr lang="en-US" sz="3200" dirty="0" err="1" smtClean="0">
                <a:latin typeface="Arial"/>
                <a:cs typeface="Arial"/>
              </a:rPr>
              <a:t>Hellmer</a:t>
            </a:r>
            <a:r>
              <a:rPr lang="en-US" sz="3200" dirty="0" smtClean="0">
                <a:latin typeface="Arial"/>
                <a:cs typeface="Arial"/>
              </a:rPr>
              <a:t> 2001):</a:t>
            </a:r>
            <a:endParaRPr lang="en-US" sz="3200" dirty="0">
              <a:latin typeface="Arial"/>
              <a:cs typeface="Arial"/>
            </a:endParaRPr>
          </a:p>
        </p:txBody>
      </p:sp>
      <p:sp>
        <p:nvSpPr>
          <p:cNvPr id="49" name="TextBox 48"/>
          <p:cNvSpPr txBox="1"/>
          <p:nvPr/>
        </p:nvSpPr>
        <p:spPr>
          <a:xfrm>
            <a:off x="1855551" y="32866800"/>
            <a:ext cx="19632849" cy="1077218"/>
          </a:xfrm>
          <a:prstGeom prst="rect">
            <a:avLst/>
          </a:prstGeom>
          <a:noFill/>
        </p:spPr>
        <p:txBody>
          <a:bodyPr wrap="square" rtlCol="0">
            <a:spAutoFit/>
          </a:bodyPr>
          <a:lstStyle/>
          <a:p>
            <a:pPr algn="just"/>
            <a:r>
              <a:rPr lang="en-US" sz="3200" dirty="0" smtClean="0">
                <a:latin typeface="Arial"/>
                <a:cs typeface="Arial"/>
              </a:rPr>
              <a:t>If the surrounding sea ice pack gets strong enough with a high concentration, the </a:t>
            </a:r>
            <a:r>
              <a:rPr lang="en-US" sz="3200" dirty="0" smtClean="0">
                <a:latin typeface="Arial"/>
                <a:cs typeface="Arial"/>
              </a:rPr>
              <a:t>iceberg </a:t>
            </a:r>
            <a:r>
              <a:rPr lang="en-US" sz="3200" dirty="0" smtClean="0">
                <a:latin typeface="Arial"/>
                <a:cs typeface="Arial"/>
              </a:rPr>
              <a:t>is ‘captured’ in the sea ice pack and transported with the sea ice velocity. </a:t>
            </a:r>
            <a:endParaRPr lang="en-US" sz="3200" dirty="0">
              <a:latin typeface="Arial"/>
              <a:cs typeface="Arial"/>
            </a:endParaRPr>
          </a:p>
        </p:txBody>
      </p:sp>
      <p:sp>
        <p:nvSpPr>
          <p:cNvPr id="50" name="TextBox 49"/>
          <p:cNvSpPr txBox="1"/>
          <p:nvPr/>
        </p:nvSpPr>
        <p:spPr>
          <a:xfrm>
            <a:off x="1846374" y="34897835"/>
            <a:ext cx="16626029" cy="1569660"/>
          </a:xfrm>
          <a:prstGeom prst="rect">
            <a:avLst/>
          </a:prstGeom>
          <a:noFill/>
        </p:spPr>
        <p:txBody>
          <a:bodyPr wrap="square" rtlCol="0">
            <a:spAutoFit/>
          </a:bodyPr>
          <a:lstStyle/>
          <a:p>
            <a:pPr algn="just"/>
            <a:r>
              <a:rPr lang="en-US" sz="3200" dirty="0" smtClean="0">
                <a:latin typeface="Arial"/>
                <a:cs typeface="Arial"/>
              </a:rPr>
              <a:t>Icebergs melt and deteriorate according to parameterizations for three processes, basal melting, lateral melting, and wave erosion. The mass balance </a:t>
            </a:r>
            <a:r>
              <a:rPr lang="en-US" sz="3200" dirty="0" smtClean="0">
                <a:latin typeface="Arial"/>
                <a:cs typeface="Arial"/>
              </a:rPr>
              <a:t>evolution for an iceberg with dimensions L,W,H is </a:t>
            </a:r>
            <a:r>
              <a:rPr lang="en-US" sz="3200" dirty="0" smtClean="0">
                <a:latin typeface="Arial"/>
                <a:cs typeface="Arial"/>
              </a:rPr>
              <a:t>given by (Martin </a:t>
            </a:r>
            <a:r>
              <a:rPr lang="en-US" sz="3200" dirty="0" smtClean="0">
                <a:latin typeface="Arial"/>
                <a:cs typeface="Arial"/>
              </a:rPr>
              <a:t>and </a:t>
            </a:r>
            <a:r>
              <a:rPr lang="en-US" sz="3200" dirty="0" err="1" smtClean="0">
                <a:latin typeface="Arial"/>
                <a:cs typeface="Arial"/>
              </a:rPr>
              <a:t>Adcroft</a:t>
            </a:r>
            <a:r>
              <a:rPr lang="en-US" sz="3200" dirty="0" smtClean="0">
                <a:latin typeface="Arial"/>
                <a:cs typeface="Arial"/>
              </a:rPr>
              <a:t> </a:t>
            </a:r>
            <a:r>
              <a:rPr lang="en-US" sz="3200" dirty="0" smtClean="0">
                <a:latin typeface="Arial"/>
                <a:cs typeface="Arial"/>
              </a:rPr>
              <a:t>2010):</a:t>
            </a:r>
            <a:endParaRPr lang="en-US" sz="3200" dirty="0">
              <a:latin typeface="Arial"/>
              <a:cs typeface="Arial"/>
            </a:endParaRPr>
          </a:p>
        </p:txBody>
      </p:sp>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374" y="31859138"/>
            <a:ext cx="6972300" cy="965200"/>
          </a:xfrm>
          <a:prstGeom prst="rect">
            <a:avLst/>
          </a:prstGeom>
        </p:spPr>
      </p:pic>
      <p:pic>
        <p:nvPicPr>
          <p:cNvPr id="11" name="Picture 1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2600" y="36497521"/>
            <a:ext cx="9169400" cy="977900"/>
          </a:xfrm>
          <a:prstGeom prst="rect">
            <a:avLst/>
          </a:prstGeom>
        </p:spPr>
      </p:pic>
      <p:sp>
        <p:nvSpPr>
          <p:cNvPr id="59" name="TextBox 58"/>
          <p:cNvSpPr txBox="1"/>
          <p:nvPr/>
        </p:nvSpPr>
        <p:spPr>
          <a:xfrm>
            <a:off x="1808755" y="38183144"/>
            <a:ext cx="16626029" cy="2062103"/>
          </a:xfrm>
          <a:prstGeom prst="rect">
            <a:avLst/>
          </a:prstGeom>
          <a:noFill/>
        </p:spPr>
        <p:txBody>
          <a:bodyPr wrap="square" rtlCol="0">
            <a:spAutoFit/>
          </a:bodyPr>
          <a:lstStyle/>
          <a:p>
            <a:pPr algn="just"/>
            <a:r>
              <a:rPr lang="en-US" sz="3200" dirty="0" smtClean="0">
                <a:latin typeface="Arial"/>
                <a:cs typeface="Arial"/>
              </a:rPr>
              <a:t>Icebergs dynamically interact with sea ice depending on angle of relative motion  . If moving in opposing directions, icebergs exhibit additional drag term in sea ice momentum equation to upstream sea ice (a). If moving in similar direction, sea ice ridges behind slower moving </a:t>
            </a:r>
            <a:r>
              <a:rPr lang="en-US" sz="3200" dirty="0" smtClean="0">
                <a:latin typeface="Arial"/>
                <a:cs typeface="Arial"/>
              </a:rPr>
              <a:t>icebergs </a:t>
            </a:r>
            <a:r>
              <a:rPr lang="en-US" sz="3200" dirty="0" smtClean="0">
                <a:latin typeface="Arial"/>
                <a:cs typeface="Arial"/>
              </a:rPr>
              <a:t>(b).</a:t>
            </a:r>
            <a:endParaRPr lang="en-US" sz="3200" dirty="0">
              <a:latin typeface="Arial"/>
              <a:cs typeface="Arial"/>
            </a:endParaRPr>
          </a:p>
        </p:txBody>
      </p:sp>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99520" y="38303830"/>
            <a:ext cx="203200" cy="342900"/>
          </a:xfrm>
          <a:prstGeom prst="rect">
            <a:avLst/>
          </a:prstGeom>
        </p:spPr>
      </p:pic>
      <p:pic>
        <p:nvPicPr>
          <p:cNvPr id="21" name="Picture 20" descr="bwater_t_mean_logscale_j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30156" y="10728717"/>
            <a:ext cx="5511801" cy="5511801"/>
          </a:xfrm>
          <a:prstGeom prst="rect">
            <a:avLst/>
          </a:prstGeom>
        </p:spPr>
      </p:pic>
      <p:pic>
        <p:nvPicPr>
          <p:cNvPr id="25" name="Picture 24" descr="hi_meanS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52424" y="10728718"/>
            <a:ext cx="5463073" cy="5463073"/>
          </a:xfrm>
          <a:prstGeom prst="rect">
            <a:avLst/>
          </a:prstGeom>
        </p:spPr>
      </p:pic>
      <p:pic>
        <p:nvPicPr>
          <p:cNvPr id="60" name="Picture 59" descr="aice_meanSIC.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77400" y="10728719"/>
            <a:ext cx="5511800" cy="5511800"/>
          </a:xfrm>
          <a:prstGeom prst="rect">
            <a:avLst/>
          </a:prstGeom>
        </p:spPr>
      </p:pic>
      <p:sp>
        <p:nvSpPr>
          <p:cNvPr id="64" name="TextBox 63"/>
          <p:cNvSpPr txBox="1"/>
          <p:nvPr/>
        </p:nvSpPr>
        <p:spPr>
          <a:xfrm>
            <a:off x="22733000" y="16240519"/>
            <a:ext cx="19222444" cy="2554545"/>
          </a:xfrm>
          <a:prstGeom prst="rect">
            <a:avLst/>
          </a:prstGeom>
          <a:noFill/>
        </p:spPr>
        <p:txBody>
          <a:bodyPr wrap="square" rtlCol="0">
            <a:spAutoFit/>
          </a:bodyPr>
          <a:lstStyle/>
          <a:p>
            <a:pPr algn="just"/>
            <a:r>
              <a:rPr lang="en-US" sz="3200" dirty="0" smtClean="0">
                <a:latin typeface="Arial"/>
                <a:cs typeface="Arial"/>
              </a:rPr>
              <a:t>Results from the iceberg parameterization implemented in CICE, as described in Developments. Spatial plots are averaged over the final year of a 14 year </a:t>
            </a:r>
            <a:r>
              <a:rPr lang="en-US" sz="3200" dirty="0" err="1" smtClean="0">
                <a:latin typeface="Arial"/>
                <a:cs typeface="Arial"/>
              </a:rPr>
              <a:t>Eulerian</a:t>
            </a:r>
            <a:r>
              <a:rPr lang="en-US" sz="3200" dirty="0" smtClean="0">
                <a:latin typeface="Arial"/>
                <a:cs typeface="Arial"/>
              </a:rPr>
              <a:t> </a:t>
            </a:r>
            <a:r>
              <a:rPr lang="en-US" sz="3200" dirty="0" smtClean="0">
                <a:latin typeface="Arial"/>
                <a:cs typeface="Arial"/>
              </a:rPr>
              <a:t>framework</a:t>
            </a:r>
            <a:r>
              <a:rPr lang="en-US" sz="3200" dirty="0" smtClean="0">
                <a:latin typeface="Arial"/>
                <a:cs typeface="Arial"/>
              </a:rPr>
              <a:t> simulation, initialized with no </a:t>
            </a:r>
            <a:r>
              <a:rPr lang="en-US" sz="3200" dirty="0" smtClean="0">
                <a:latin typeface="Arial"/>
                <a:cs typeface="Arial"/>
              </a:rPr>
              <a:t>ice</a:t>
            </a:r>
            <a:r>
              <a:rPr lang="en-US" sz="3200" dirty="0" smtClean="0">
                <a:latin typeface="Arial"/>
                <a:cs typeface="Arial"/>
              </a:rPr>
              <a:t>bergs, with an  </a:t>
            </a:r>
            <a:r>
              <a:rPr lang="en-US" sz="3200" dirty="0" smtClean="0">
                <a:latin typeface="Arial"/>
                <a:cs typeface="Arial"/>
              </a:rPr>
              <a:t>a</a:t>
            </a:r>
            <a:r>
              <a:rPr lang="en-US" sz="3200" dirty="0" smtClean="0">
                <a:latin typeface="Arial"/>
                <a:cs typeface="Arial"/>
              </a:rPr>
              <a:t>nnual calving rate of 1350 </a:t>
            </a:r>
            <a:r>
              <a:rPr lang="en-US" sz="3200" dirty="0" err="1" smtClean="0">
                <a:latin typeface="Arial"/>
                <a:cs typeface="Arial"/>
              </a:rPr>
              <a:t>Gt</a:t>
            </a:r>
            <a:r>
              <a:rPr lang="en-US" sz="3200" dirty="0" smtClean="0">
                <a:latin typeface="Arial"/>
                <a:cs typeface="Arial"/>
              </a:rPr>
              <a:t>/</a:t>
            </a:r>
            <a:r>
              <a:rPr lang="en-US" sz="3200" dirty="0" err="1" smtClean="0">
                <a:latin typeface="Arial"/>
                <a:cs typeface="Arial"/>
              </a:rPr>
              <a:t>yr</a:t>
            </a:r>
            <a:r>
              <a:rPr lang="en-US" sz="3200" dirty="0" smtClean="0">
                <a:latin typeface="Arial"/>
                <a:cs typeface="Arial"/>
              </a:rPr>
              <a:t> distributed evenly over all Antarctic coastal cells. Sea ice anomalies relative to a control run with no icebergs are shown for concentration (</a:t>
            </a:r>
            <a:r>
              <a:rPr lang="en-US" sz="3200" dirty="0" smtClean="0">
                <a:latin typeface="Arial"/>
                <a:cs typeface="Arial"/>
              </a:rPr>
              <a:t>SIC) and thickness (SIT), as well as </a:t>
            </a:r>
            <a:r>
              <a:rPr lang="en-US" sz="3200" dirty="0" smtClean="0">
                <a:latin typeface="Arial"/>
                <a:cs typeface="Arial"/>
              </a:rPr>
              <a:t>iceberg </a:t>
            </a:r>
            <a:r>
              <a:rPr lang="en-US" sz="3200" dirty="0" err="1" smtClean="0">
                <a:latin typeface="Arial"/>
                <a:cs typeface="Arial"/>
              </a:rPr>
              <a:t>meltwater</a:t>
            </a:r>
            <a:r>
              <a:rPr lang="en-US" sz="3200" dirty="0" smtClean="0">
                <a:latin typeface="Arial"/>
                <a:cs typeface="Arial"/>
              </a:rPr>
              <a:t> (</a:t>
            </a:r>
            <a:r>
              <a:rPr lang="en-US" sz="3200" dirty="0" err="1" smtClean="0">
                <a:latin typeface="Arial"/>
                <a:cs typeface="Arial"/>
              </a:rPr>
              <a:t>logscale</a:t>
            </a:r>
            <a:r>
              <a:rPr lang="en-US" sz="3200" dirty="0" smtClean="0">
                <a:latin typeface="Arial"/>
                <a:cs typeface="Arial"/>
              </a:rPr>
              <a:t>).</a:t>
            </a:r>
            <a:endParaRPr lang="en-US" sz="3200" dirty="0">
              <a:latin typeface="Arial"/>
              <a:cs typeface="Arial"/>
            </a:endParaRPr>
          </a:p>
        </p:txBody>
      </p:sp>
      <p:sp>
        <p:nvSpPr>
          <p:cNvPr id="51" name="TextBox 50"/>
          <p:cNvSpPr txBox="1"/>
          <p:nvPr/>
        </p:nvSpPr>
        <p:spPr>
          <a:xfrm>
            <a:off x="22890117" y="37502954"/>
            <a:ext cx="19222445" cy="830997"/>
          </a:xfrm>
          <a:prstGeom prst="rect">
            <a:avLst/>
          </a:prstGeom>
          <a:noFill/>
        </p:spPr>
        <p:txBody>
          <a:bodyPr wrap="square" rtlCol="0">
            <a:spAutoFit/>
          </a:bodyPr>
          <a:lstStyle/>
          <a:p>
            <a:pPr algn="just"/>
            <a:r>
              <a:rPr lang="en-US" sz="2400" dirty="0">
                <a:latin typeface="Arial"/>
                <a:cs typeface="Arial"/>
              </a:rPr>
              <a:t>Gladstone, R. M., </a:t>
            </a:r>
            <a:r>
              <a:rPr lang="en-US" sz="2400" dirty="0" err="1">
                <a:latin typeface="Arial"/>
                <a:cs typeface="Arial"/>
              </a:rPr>
              <a:t>Bigg</a:t>
            </a:r>
            <a:r>
              <a:rPr lang="en-US" sz="2400" dirty="0">
                <a:latin typeface="Arial"/>
                <a:cs typeface="Arial"/>
              </a:rPr>
              <a:t>, G. R., &amp; Nicholls, K. W. (2001). Iceberg trajectory modeling and </a:t>
            </a:r>
            <a:r>
              <a:rPr lang="en-US" sz="2400" dirty="0" err="1">
                <a:latin typeface="Arial"/>
                <a:cs typeface="Arial"/>
              </a:rPr>
              <a:t>meltwater</a:t>
            </a:r>
            <a:r>
              <a:rPr lang="en-US" sz="2400" dirty="0">
                <a:latin typeface="Arial"/>
                <a:cs typeface="Arial"/>
              </a:rPr>
              <a:t> injection in the Southern Ocean. Journal of Geophysical Research: Oceans, 106(C9), 19903-19915.</a:t>
            </a:r>
            <a:endParaRPr lang="en-US" sz="2400" dirty="0">
              <a:latin typeface="Arial"/>
              <a:cs typeface="Arial"/>
            </a:endParaRPr>
          </a:p>
        </p:txBody>
      </p:sp>
      <p:sp>
        <p:nvSpPr>
          <p:cNvPr id="52" name="TextBox 51"/>
          <p:cNvSpPr txBox="1"/>
          <p:nvPr/>
        </p:nvSpPr>
        <p:spPr>
          <a:xfrm>
            <a:off x="22886751" y="38464327"/>
            <a:ext cx="19222445" cy="830997"/>
          </a:xfrm>
          <a:prstGeom prst="rect">
            <a:avLst/>
          </a:prstGeom>
          <a:noFill/>
        </p:spPr>
        <p:txBody>
          <a:bodyPr wrap="square" rtlCol="0">
            <a:spAutoFit/>
          </a:bodyPr>
          <a:lstStyle/>
          <a:p>
            <a:pPr algn="just"/>
            <a:r>
              <a:rPr lang="en-US" sz="2400" dirty="0">
                <a:latin typeface="Arial"/>
                <a:cs typeface="Arial"/>
              </a:rPr>
              <a:t>Martin, T., &amp; </a:t>
            </a:r>
            <a:r>
              <a:rPr lang="en-US" sz="2400" dirty="0" err="1">
                <a:latin typeface="Arial"/>
                <a:cs typeface="Arial"/>
              </a:rPr>
              <a:t>Adcroft</a:t>
            </a:r>
            <a:r>
              <a:rPr lang="en-US" sz="2400" dirty="0">
                <a:latin typeface="Arial"/>
                <a:cs typeface="Arial"/>
              </a:rPr>
              <a:t>, A. (2010). Parameterizing the fresh-water flux from land ice to ocean with interactive icebergs in a coupled climate model. Ocean </a:t>
            </a:r>
            <a:r>
              <a:rPr lang="en-US" sz="2400" dirty="0" err="1">
                <a:latin typeface="Arial"/>
                <a:cs typeface="Arial"/>
              </a:rPr>
              <a:t>Modelling</a:t>
            </a:r>
            <a:r>
              <a:rPr lang="en-US" sz="2400" dirty="0">
                <a:latin typeface="Arial"/>
                <a:cs typeface="Arial"/>
              </a:rPr>
              <a:t>, 34(3), 111-124.</a:t>
            </a:r>
            <a:endParaRPr lang="en-US" sz="2400" dirty="0">
              <a:latin typeface="Arial"/>
              <a:cs typeface="Arial"/>
            </a:endParaRPr>
          </a:p>
        </p:txBody>
      </p:sp>
      <p:sp>
        <p:nvSpPr>
          <p:cNvPr id="53" name="TextBox 52"/>
          <p:cNvSpPr txBox="1"/>
          <p:nvPr/>
        </p:nvSpPr>
        <p:spPr>
          <a:xfrm>
            <a:off x="22886751" y="36652715"/>
            <a:ext cx="19222445" cy="830997"/>
          </a:xfrm>
          <a:prstGeom prst="rect">
            <a:avLst/>
          </a:prstGeom>
          <a:noFill/>
        </p:spPr>
        <p:txBody>
          <a:bodyPr wrap="square" rtlCol="0">
            <a:spAutoFit/>
          </a:bodyPr>
          <a:lstStyle/>
          <a:p>
            <a:pPr algn="just"/>
            <a:r>
              <a:rPr lang="en-US" sz="2400" dirty="0" err="1">
                <a:latin typeface="Arial"/>
                <a:cs typeface="Arial"/>
              </a:rPr>
              <a:t>Lichey</a:t>
            </a:r>
            <a:r>
              <a:rPr lang="en-US" sz="2400" dirty="0">
                <a:latin typeface="Arial"/>
                <a:cs typeface="Arial"/>
              </a:rPr>
              <a:t>, C., &amp; </a:t>
            </a:r>
            <a:r>
              <a:rPr lang="en-US" sz="2400" dirty="0" err="1">
                <a:latin typeface="Arial"/>
                <a:cs typeface="Arial"/>
              </a:rPr>
              <a:t>Hellmer</a:t>
            </a:r>
            <a:r>
              <a:rPr lang="en-US" sz="2400" dirty="0">
                <a:latin typeface="Arial"/>
                <a:cs typeface="Arial"/>
              </a:rPr>
              <a:t>, H. H. (2001). Modeling giant-iceberg drift under the influence of sea ice in the Weddell Sea, Antarctica. Journal of Glaciology, 47(158), 452-460.</a:t>
            </a:r>
            <a:endParaRPr lang="en-US" sz="2400" dirty="0">
              <a:latin typeface="Arial"/>
              <a:cs typeface="Arial"/>
            </a:endParaRPr>
          </a:p>
        </p:txBody>
      </p:sp>
      <p:sp>
        <p:nvSpPr>
          <p:cNvPr id="54" name="TextBox 53"/>
          <p:cNvSpPr txBox="1"/>
          <p:nvPr/>
        </p:nvSpPr>
        <p:spPr>
          <a:xfrm>
            <a:off x="22890117" y="27966663"/>
            <a:ext cx="19632849" cy="1569660"/>
          </a:xfrm>
          <a:prstGeom prst="rect">
            <a:avLst/>
          </a:prstGeom>
          <a:noFill/>
        </p:spPr>
        <p:txBody>
          <a:bodyPr wrap="square" rtlCol="0">
            <a:spAutoFit/>
          </a:bodyPr>
          <a:lstStyle/>
          <a:p>
            <a:pPr algn="just"/>
            <a:r>
              <a:rPr lang="en-US" sz="3200" dirty="0" smtClean="0">
                <a:latin typeface="Arial"/>
                <a:cs typeface="Arial"/>
              </a:rPr>
              <a:t>Iceb</a:t>
            </a:r>
            <a:r>
              <a:rPr lang="en-US" sz="3200" dirty="0" smtClean="0">
                <a:latin typeface="Arial"/>
                <a:cs typeface="Arial"/>
              </a:rPr>
              <a:t>ergs typically move in a similar direction as sea ice, although much slower, and hence are an obstacle for the upstream sea ice field. Sea ice ridges behind bergs, leaving an open lead in front of the iceberg, facilitating increased sea ice production.</a:t>
            </a:r>
            <a:endParaRPr lang="en-US" sz="3200" dirty="0">
              <a:latin typeface="Arial"/>
              <a:cs typeface="Arial"/>
            </a:endParaRPr>
          </a:p>
        </p:txBody>
      </p:sp>
      <p:sp>
        <p:nvSpPr>
          <p:cNvPr id="55" name="TextBox 54"/>
          <p:cNvSpPr txBox="1"/>
          <p:nvPr/>
        </p:nvSpPr>
        <p:spPr>
          <a:xfrm>
            <a:off x="22890117" y="33332796"/>
            <a:ext cx="19632849" cy="1569660"/>
          </a:xfrm>
          <a:prstGeom prst="rect">
            <a:avLst/>
          </a:prstGeom>
          <a:noFill/>
        </p:spPr>
        <p:txBody>
          <a:bodyPr wrap="square" rtlCol="0">
            <a:spAutoFit/>
          </a:bodyPr>
          <a:lstStyle/>
          <a:p>
            <a:pPr algn="just"/>
            <a:r>
              <a:rPr lang="en-US" sz="3200" dirty="0" smtClean="0">
                <a:latin typeface="Arial"/>
                <a:cs typeface="Arial"/>
              </a:rPr>
              <a:t>In addition to coupling the iceberg model within ACME to the land ice component for calving fluxes and ocean component for freshwater forcing and heat exchange, this capability will allow for dynamic ice-shelf </a:t>
            </a:r>
            <a:r>
              <a:rPr lang="en-US" sz="3200" dirty="0" smtClean="0">
                <a:latin typeface="Arial"/>
                <a:cs typeface="Arial"/>
              </a:rPr>
              <a:t>fronts.</a:t>
            </a:r>
            <a:endParaRPr lang="en-US" sz="3200" dirty="0">
              <a:latin typeface="Arial"/>
              <a:cs typeface="Arial"/>
            </a:endParaRPr>
          </a:p>
        </p:txBody>
      </p:sp>
      <p:sp>
        <p:nvSpPr>
          <p:cNvPr id="56" name="TextBox 55"/>
          <p:cNvSpPr txBox="1"/>
          <p:nvPr/>
        </p:nvSpPr>
        <p:spPr>
          <a:xfrm>
            <a:off x="22890117" y="30065087"/>
            <a:ext cx="19632849" cy="2554545"/>
          </a:xfrm>
          <a:prstGeom prst="rect">
            <a:avLst/>
          </a:prstGeom>
          <a:noFill/>
        </p:spPr>
        <p:txBody>
          <a:bodyPr wrap="square" rtlCol="0">
            <a:spAutoFit/>
          </a:bodyPr>
          <a:lstStyle/>
          <a:p>
            <a:pPr algn="just"/>
            <a:r>
              <a:rPr lang="en-US" sz="3200" dirty="0" smtClean="0">
                <a:latin typeface="Arial"/>
                <a:cs typeface="Arial"/>
              </a:rPr>
              <a:t>Icebergs provide additional surface freshwater forcing to the ocean away from the coast, which leads to increased sea ice production. </a:t>
            </a:r>
            <a:r>
              <a:rPr lang="en-US" sz="3200" dirty="0" smtClean="0">
                <a:latin typeface="Arial"/>
                <a:cs typeface="Arial"/>
              </a:rPr>
              <a:t>Surface </a:t>
            </a:r>
            <a:r>
              <a:rPr lang="en-US" sz="3200" dirty="0" err="1" smtClean="0">
                <a:latin typeface="Arial"/>
                <a:cs typeface="Arial"/>
              </a:rPr>
              <a:t>meltwater</a:t>
            </a:r>
            <a:r>
              <a:rPr lang="en-US" sz="3200" dirty="0" smtClean="0">
                <a:latin typeface="Arial"/>
                <a:cs typeface="Arial"/>
              </a:rPr>
              <a:t> leads to enhanced stratification in the upper ocean, leading to reduced vertical mixing between the surface mixed layer and deeper, warmer waters below, thereby reducing heat content at the surface. However, the effect of transporting this freshwater from the coast to areas less suitable for sea ice production results in a net decrease in sea ice volume (Stern et al 2016).</a:t>
            </a:r>
            <a:endParaRPr lang="en-US" sz="3200" dirty="0">
              <a:latin typeface="Arial"/>
              <a:cs typeface="Arial"/>
            </a:endParaRPr>
          </a:p>
        </p:txBody>
      </p:sp>
      <p:sp>
        <p:nvSpPr>
          <p:cNvPr id="57" name="TextBox 56"/>
          <p:cNvSpPr txBox="1"/>
          <p:nvPr/>
        </p:nvSpPr>
        <p:spPr>
          <a:xfrm>
            <a:off x="36254502" y="18524919"/>
            <a:ext cx="5854694" cy="5016757"/>
          </a:xfrm>
          <a:prstGeom prst="rect">
            <a:avLst/>
          </a:prstGeom>
          <a:noFill/>
        </p:spPr>
        <p:txBody>
          <a:bodyPr wrap="square" rtlCol="0">
            <a:spAutoFit/>
          </a:bodyPr>
          <a:lstStyle/>
          <a:p>
            <a:r>
              <a:rPr lang="en-US" sz="3200" dirty="0" smtClean="0">
                <a:latin typeface="Arial"/>
                <a:cs typeface="Arial"/>
              </a:rPr>
              <a:t>Time series for evolution of total Antarctic iceberg mass, </a:t>
            </a:r>
            <a:r>
              <a:rPr lang="en-US" sz="3200" dirty="0" err="1" smtClean="0">
                <a:latin typeface="Arial"/>
                <a:cs typeface="Arial"/>
              </a:rPr>
              <a:t>meltwater</a:t>
            </a:r>
            <a:r>
              <a:rPr lang="en-US" sz="3200" dirty="0" smtClean="0">
                <a:latin typeface="Arial"/>
                <a:cs typeface="Arial"/>
              </a:rPr>
              <a:t>, and sea ice volume anomalies for 14 year </a:t>
            </a:r>
            <a:r>
              <a:rPr lang="en-US" sz="3200" dirty="0" err="1" smtClean="0">
                <a:latin typeface="Arial"/>
                <a:cs typeface="Arial"/>
              </a:rPr>
              <a:t>Eulerian</a:t>
            </a:r>
            <a:r>
              <a:rPr lang="en-US" sz="3200" dirty="0" smtClean="0">
                <a:latin typeface="Arial"/>
                <a:cs typeface="Arial"/>
              </a:rPr>
              <a:t> berg simulation (CICE standalone). Sea ice volume anomalies are dynamically induced, and relative to a control run with no icebergs. </a:t>
            </a:r>
          </a:p>
          <a:p>
            <a:r>
              <a:rPr lang="en-US" sz="3200" dirty="0" smtClean="0">
                <a:latin typeface="Arial"/>
                <a:cs typeface="Arial"/>
              </a:rPr>
              <a:t>(1 </a:t>
            </a:r>
            <a:r>
              <a:rPr lang="en-US" sz="3200" dirty="0" err="1" smtClean="0">
                <a:latin typeface="Arial"/>
                <a:cs typeface="Arial"/>
              </a:rPr>
              <a:t>Sv</a:t>
            </a:r>
            <a:r>
              <a:rPr lang="en-US" sz="3200" dirty="0" smtClean="0">
                <a:latin typeface="Arial"/>
                <a:cs typeface="Arial"/>
              </a:rPr>
              <a:t> ~= 3.15 </a:t>
            </a:r>
            <a:r>
              <a:rPr lang="en-US" sz="3200" dirty="0" err="1" smtClean="0">
                <a:latin typeface="Arial"/>
                <a:cs typeface="Arial"/>
              </a:rPr>
              <a:t>Gt</a:t>
            </a:r>
            <a:r>
              <a:rPr lang="en-US" sz="3200" dirty="0" smtClean="0">
                <a:latin typeface="Arial"/>
                <a:cs typeface="Arial"/>
              </a:rPr>
              <a:t>/</a:t>
            </a:r>
            <a:r>
              <a:rPr lang="en-US" sz="3200" dirty="0" err="1" smtClean="0">
                <a:latin typeface="Arial"/>
                <a:cs typeface="Arial"/>
              </a:rPr>
              <a:t>yr</a:t>
            </a:r>
            <a:r>
              <a:rPr lang="en-US" sz="3200" dirty="0" smtClean="0">
                <a:latin typeface="Arial"/>
                <a:cs typeface="Arial"/>
              </a:rPr>
              <a:t>)</a:t>
            </a:r>
            <a:endParaRPr lang="en-US" sz="3200" dirty="0">
              <a:latin typeface="Arial"/>
              <a:cs typeface="Arial"/>
            </a:endParaRPr>
          </a:p>
        </p:txBody>
      </p:sp>
      <p:sp>
        <p:nvSpPr>
          <p:cNvPr id="58" name="TextBox 57"/>
          <p:cNvSpPr txBox="1"/>
          <p:nvPr/>
        </p:nvSpPr>
        <p:spPr>
          <a:xfrm>
            <a:off x="22886751" y="39414250"/>
            <a:ext cx="19222445" cy="830997"/>
          </a:xfrm>
          <a:prstGeom prst="rect">
            <a:avLst/>
          </a:prstGeom>
          <a:noFill/>
        </p:spPr>
        <p:txBody>
          <a:bodyPr wrap="square" rtlCol="0">
            <a:spAutoFit/>
          </a:bodyPr>
          <a:lstStyle/>
          <a:p>
            <a:pPr algn="just"/>
            <a:r>
              <a:rPr lang="en-US" sz="2400" dirty="0" smtClean="0">
                <a:latin typeface="Arial"/>
                <a:cs typeface="Arial"/>
              </a:rPr>
              <a:t>Stern, </a:t>
            </a:r>
            <a:r>
              <a:rPr lang="en-US" sz="2400" dirty="0">
                <a:latin typeface="Arial"/>
                <a:cs typeface="Arial"/>
              </a:rPr>
              <a:t>A. A., </a:t>
            </a:r>
            <a:r>
              <a:rPr lang="en-US" sz="2400" dirty="0" err="1">
                <a:latin typeface="Arial"/>
                <a:cs typeface="Arial"/>
              </a:rPr>
              <a:t>Adcroft</a:t>
            </a:r>
            <a:r>
              <a:rPr lang="en-US" sz="2400" dirty="0">
                <a:latin typeface="Arial"/>
                <a:cs typeface="Arial"/>
              </a:rPr>
              <a:t>, A., &amp; </a:t>
            </a:r>
            <a:r>
              <a:rPr lang="en-US" sz="2400" dirty="0" err="1">
                <a:latin typeface="Arial"/>
                <a:cs typeface="Arial"/>
              </a:rPr>
              <a:t>Sergienko</a:t>
            </a:r>
            <a:r>
              <a:rPr lang="en-US" sz="2400" dirty="0">
                <a:latin typeface="Arial"/>
                <a:cs typeface="Arial"/>
              </a:rPr>
              <a:t>, O. (2016). The effects of Antarctic iceberg calving‐size distribution in a global climate model. </a:t>
            </a:r>
            <a:r>
              <a:rPr lang="en-US" sz="2400" i="1" dirty="0">
                <a:latin typeface="Arial"/>
                <a:cs typeface="Arial"/>
              </a:rPr>
              <a:t>Journal of Geophysical Research: Oceans</a:t>
            </a:r>
            <a:r>
              <a:rPr lang="en-US" sz="2400" dirty="0">
                <a:latin typeface="Arial"/>
                <a:cs typeface="Arial"/>
              </a:rPr>
              <a:t>, </a:t>
            </a:r>
            <a:r>
              <a:rPr lang="en-US" sz="2400" i="1" dirty="0">
                <a:latin typeface="Arial"/>
                <a:cs typeface="Arial"/>
              </a:rPr>
              <a:t>121</a:t>
            </a:r>
            <a:r>
              <a:rPr lang="en-US" sz="2400" dirty="0">
                <a:latin typeface="Arial"/>
                <a:cs typeface="Arial"/>
              </a:rPr>
              <a:t>(8), 5773-5788.</a:t>
            </a:r>
            <a:endParaRPr lang="en-US" sz="2400" dirty="0">
              <a:latin typeface="Arial"/>
              <a:cs typeface="Arial"/>
            </a:endParaRPr>
          </a:p>
        </p:txBody>
      </p:sp>
      <p:grpSp>
        <p:nvGrpSpPr>
          <p:cNvPr id="67" name="Group 66"/>
          <p:cNvGrpSpPr/>
          <p:nvPr/>
        </p:nvGrpSpPr>
        <p:grpSpPr>
          <a:xfrm>
            <a:off x="22377400" y="8459716"/>
            <a:ext cx="20116800" cy="2286000"/>
            <a:chOff x="1371600" y="9601200"/>
            <a:chExt cx="20116800" cy="2286000"/>
          </a:xfrm>
        </p:grpSpPr>
        <p:sp>
          <p:nvSpPr>
            <p:cNvPr id="68" name="Rectangle 67"/>
            <p:cNvSpPr/>
            <p:nvPr/>
          </p:nvSpPr>
          <p:spPr>
            <a:xfrm>
              <a:off x="1371600" y="9601200"/>
              <a:ext cx="20116800" cy="2286000"/>
            </a:xfrm>
            <a:prstGeom prst="rect">
              <a:avLst/>
            </a:prstGeom>
            <a:gradFill flip="none" rotWithShape="1">
              <a:gsLst>
                <a:gs pos="20000">
                  <a:srgbClr val="5DB346"/>
                </a:gs>
                <a:gs pos="100000">
                  <a:srgbClr val="125528"/>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1371600" y="9601200"/>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CICE Results</a:t>
              </a:r>
              <a:endParaRPr lang="en-US" sz="7200" b="1" dirty="0" smtClean="0">
                <a:solidFill>
                  <a:schemeClr val="bg1"/>
                </a:solidFill>
                <a:latin typeface="Arial"/>
                <a:cs typeface="Arial"/>
              </a:endParaRPr>
            </a:p>
          </p:txBody>
        </p:sp>
      </p:grpSp>
      <p:sp>
        <p:nvSpPr>
          <p:cNvPr id="70" name="TextBox 69"/>
          <p:cNvSpPr txBox="1"/>
          <p:nvPr/>
        </p:nvSpPr>
        <p:spPr>
          <a:xfrm>
            <a:off x="1865239" y="18552369"/>
            <a:ext cx="19184826" cy="1077218"/>
          </a:xfrm>
          <a:prstGeom prst="rect">
            <a:avLst/>
          </a:prstGeom>
          <a:noFill/>
        </p:spPr>
        <p:txBody>
          <a:bodyPr wrap="square" rtlCol="0">
            <a:spAutoFit/>
          </a:bodyPr>
          <a:lstStyle/>
          <a:p>
            <a:pPr algn="just"/>
            <a:r>
              <a:rPr lang="en-US" sz="3200" b="1" dirty="0" smtClean="0">
                <a:latin typeface="Arial"/>
                <a:cs typeface="Arial"/>
              </a:rPr>
              <a:t>This capability, together with under ice-shelf ocean cavities and dynamic ice-shelf fronts, will allow for extremely high fidelity simulation of the southern </a:t>
            </a:r>
            <a:r>
              <a:rPr lang="en-US" sz="3200" b="1" dirty="0" err="1" smtClean="0">
                <a:latin typeface="Arial"/>
                <a:cs typeface="Arial"/>
              </a:rPr>
              <a:t>cryosphere</a:t>
            </a:r>
            <a:r>
              <a:rPr lang="en-US" sz="3200" b="1" dirty="0" smtClean="0">
                <a:latin typeface="Arial"/>
                <a:cs typeface="Arial"/>
              </a:rPr>
              <a:t> within ACME.</a:t>
            </a:r>
            <a:endParaRPr lang="en-US" sz="3200" b="1" dirty="0">
              <a:latin typeface="Arial"/>
              <a:cs typeface="Arial"/>
            </a:endParaRPr>
          </a:p>
        </p:txBody>
      </p:sp>
      <p:pic>
        <p:nvPicPr>
          <p:cNvPr id="19" name="Picture 18" descr="BM_BW_to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48774" y="18952183"/>
            <a:ext cx="6403649" cy="4269099"/>
          </a:xfrm>
          <a:prstGeom prst="rect">
            <a:avLst/>
          </a:prstGeom>
        </p:spPr>
      </p:pic>
      <p:pic>
        <p:nvPicPr>
          <p:cNvPr id="20" name="Picture 19" descr="bice_t_mean_logsca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18720" y="19716622"/>
            <a:ext cx="4895995" cy="4895995"/>
          </a:xfrm>
          <a:prstGeom prst="rect">
            <a:avLst/>
          </a:prstGeom>
        </p:spPr>
      </p:pic>
      <p:pic>
        <p:nvPicPr>
          <p:cNvPr id="32" name="Picture 31" descr="SIV_anomp.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25651" y="19129983"/>
            <a:ext cx="6136949" cy="4091299"/>
          </a:xfrm>
          <a:prstGeom prst="rect">
            <a:avLst/>
          </a:prstGeom>
        </p:spPr>
      </p:pic>
    </p:spTree>
    <p:extLst>
      <p:ext uri="{BB962C8B-B14F-4D97-AF65-F5344CB8AC3E}">
        <p14:creationId xmlns:p14="http://schemas.microsoft.com/office/powerpoint/2010/main" val="27424558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2155</TotalTime>
  <Words>1155</Words>
  <Application>Microsoft Macintosh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First name Last name</cp:lastModifiedBy>
  <cp:revision>71</cp:revision>
  <cp:lastPrinted>2016-11-01T14:30:37Z</cp:lastPrinted>
  <dcterms:created xsi:type="dcterms:W3CDTF">2015-04-08T23:32:45Z</dcterms:created>
  <dcterms:modified xsi:type="dcterms:W3CDTF">2016-11-01T14:31:55Z</dcterms:modified>
</cp:coreProperties>
</file>