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43891200"/>
  <p:notesSz cx="6858000" cy="91440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B5FAE"/>
    <a:srgbClr val="1F285B"/>
    <a:srgbClr val="125528"/>
    <a:srgbClr val="5DB346"/>
    <a:srgbClr val="931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32" d="100"/>
          <a:sy n="32" d="100"/>
        </p:scale>
        <p:origin x="-448" y="3232"/>
      </p:cViewPr>
      <p:guideLst>
        <p:guide orient="horz" pos="13824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0"/>
            <a:ext cx="40233600" cy="24688800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43891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3716000"/>
            <a:ext cx="40233600" cy="24688800"/>
          </a:xfrm>
          <a:prstGeom prst="rect">
            <a:avLst/>
          </a:prstGeom>
        </p:spPr>
        <p:txBody>
          <a:bodyPr vert="horz" lIns="0" tIns="0" rIns="501612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40680643"/>
            <a:ext cx="13898880" cy="23368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71600" y="914400"/>
            <a:ext cx="457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8000" b="1" dirty="0" smtClean="0">
                <a:gradFill flip="none" rotWithShape="1">
                  <a:gsLst>
                    <a:gs pos="0">
                      <a:srgbClr val="5DB346"/>
                    </a:gs>
                    <a:gs pos="100000">
                      <a:srgbClr val="125528"/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F:</a:t>
            </a:r>
            <a:endParaRPr lang="en-US" sz="28000" dirty="0">
              <a:gradFill flip="none" rotWithShape="1">
                <a:gsLst>
                  <a:gs pos="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2508062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Arial"/>
          <a:ea typeface="+mn-ea"/>
          <a:cs typeface="Arial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Arial"/>
          <a:ea typeface="+mn-ea"/>
          <a:cs typeface="Arial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Arial"/>
          <a:ea typeface="+mn-ea"/>
          <a:cs typeface="Arial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Arial"/>
          <a:ea typeface="+mn-ea"/>
          <a:cs typeface="Arial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Arial"/>
          <a:ea typeface="+mn-ea"/>
          <a:cs typeface="Arial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6314400" y="9601200"/>
            <a:ext cx="16662400" cy="14173200"/>
            <a:chOff x="22402800" y="9601200"/>
            <a:chExt cx="20116800" cy="14173200"/>
          </a:xfrm>
        </p:grpSpPr>
        <p:sp>
          <p:nvSpPr>
            <p:cNvPr id="7" name="Rectangle 6"/>
            <p:cNvSpPr/>
            <p:nvPr/>
          </p:nvSpPr>
          <p:spPr>
            <a:xfrm>
              <a:off x="224028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402800" y="21945600"/>
              <a:ext cx="20116800" cy="18288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Insert caption here…</a:t>
              </a:r>
              <a:endParaRPr lang="en-US" sz="2400" dirty="0">
                <a:latin typeface="Arial"/>
                <a:cs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002000" y="40666313"/>
            <a:ext cx="20376143" cy="1828800"/>
            <a:chOff x="16002000" y="40666313"/>
            <a:chExt cx="20376143" cy="1828800"/>
          </a:xfrm>
        </p:grpSpPr>
        <p:sp>
          <p:nvSpPr>
            <p:cNvPr id="16" name="TextBox 15"/>
            <p:cNvSpPr txBox="1"/>
            <p:nvPr/>
          </p:nvSpPr>
          <p:spPr>
            <a:xfrm>
              <a:off x="160020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i="1" dirty="0" smtClean="0">
                  <a:latin typeface="Arial"/>
                  <a:cs typeface="Arial"/>
                </a:rPr>
                <a:t>For additional information, contact:</a:t>
              </a:r>
            </a:p>
            <a:p>
              <a:r>
                <a:rPr lang="en-US" sz="2800" b="1" dirty="0" smtClean="0">
                  <a:latin typeface="Arial"/>
                  <a:cs typeface="Arial"/>
                </a:rPr>
                <a:t>Staff Member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Title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028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600"/>
                </a:spcAft>
              </a:pPr>
              <a:r>
                <a:rPr lang="en-US" sz="2400" dirty="0" smtClean="0">
                  <a:latin typeface="Arial"/>
                  <a:cs typeface="Arial"/>
                </a:rPr>
                <a:t>Institution or Organization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(555) 555-1234</a:t>
              </a:r>
            </a:p>
            <a:p>
              <a:r>
                <a:rPr lang="en-US" sz="2400" dirty="0" err="1" smtClean="0">
                  <a:latin typeface="Arial"/>
                  <a:cs typeface="Arial"/>
                </a:rPr>
                <a:t>staff.member@email.gov</a:t>
              </a:r>
              <a:endParaRPr lang="en-US" sz="2400" dirty="0" smtClean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234143" y="40666313"/>
              <a:ext cx="91440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climatemodeling.science.energy.gov/acme</a:t>
              </a:r>
              <a:endParaRPr lang="en-US" sz="3600" dirty="0">
                <a:solidFill>
                  <a:srgbClr val="1B5FA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86400" y="914400"/>
            <a:ext cx="2743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8800" b="1" dirty="0"/>
              <a:t>Quasi-3D </a:t>
            </a:r>
            <a:r>
              <a:rPr lang="en-US" sz="8800" b="1" dirty="0" err="1"/>
              <a:t>Multiscale</a:t>
            </a:r>
            <a:r>
              <a:rPr lang="en-US" sz="8800" b="1" dirty="0"/>
              <a:t> Modeling Framework for </a:t>
            </a:r>
            <a:r>
              <a:rPr lang="en-US" sz="8800" b="1" dirty="0" smtClean="0"/>
              <a:t>ACME</a:t>
            </a:r>
          </a:p>
          <a:p>
            <a:r>
              <a:rPr lang="en-US" sz="7200" dirty="0" smtClean="0">
                <a:solidFill>
                  <a:srgbClr val="000000"/>
                </a:solidFill>
                <a:latin typeface="Arial"/>
                <a:cs typeface="Arial"/>
              </a:rPr>
              <a:t>David Randall, Celal S. Konor and </a:t>
            </a:r>
            <a:r>
              <a:rPr lang="en-US" sz="7200" dirty="0" err="1" smtClean="0">
                <a:solidFill>
                  <a:srgbClr val="000000"/>
                </a:solidFill>
                <a:latin typeface="Arial"/>
                <a:cs typeface="Arial"/>
              </a:rPr>
              <a:t>Joon</a:t>
            </a:r>
            <a:r>
              <a:rPr lang="en-US" sz="7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7200" dirty="0" err="1" smtClean="0">
                <a:solidFill>
                  <a:srgbClr val="000000"/>
                </a:solidFill>
                <a:latin typeface="Arial"/>
                <a:cs typeface="Arial"/>
              </a:rPr>
              <a:t>Hee</a:t>
            </a:r>
            <a:r>
              <a:rPr lang="en-US" sz="7200" dirty="0" smtClean="0">
                <a:solidFill>
                  <a:srgbClr val="000000"/>
                </a:solidFill>
                <a:latin typeface="Arial"/>
                <a:cs typeface="Arial"/>
              </a:rPr>
              <a:t> Jung</a:t>
            </a:r>
          </a:p>
          <a:p>
            <a:r>
              <a:rPr lang="en-US" sz="7200" i="1" dirty="0" smtClean="0">
                <a:solidFill>
                  <a:srgbClr val="000000"/>
                </a:solidFill>
                <a:latin typeface="Arial"/>
                <a:cs typeface="Arial"/>
              </a:rPr>
              <a:t>Colorado State University </a:t>
            </a:r>
            <a:endParaRPr lang="en-US" sz="7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71600" y="9601200"/>
            <a:ext cx="24434800" cy="17881600"/>
            <a:chOff x="1371600" y="9601200"/>
            <a:chExt cx="20176002" cy="14173200"/>
          </a:xfrm>
        </p:grpSpPr>
        <p:sp>
          <p:nvSpPr>
            <p:cNvPr id="6" name="Rectangle 5"/>
            <p:cNvSpPr/>
            <p:nvPr/>
          </p:nvSpPr>
          <p:spPr>
            <a:xfrm>
              <a:off x="13716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0802" y="11887200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6000" dirty="0" smtClean="0"/>
                <a:t>Construction </a:t>
              </a:r>
              <a:r>
                <a:rPr lang="en-US" sz="6000" dirty="0"/>
                <a:t>of a version of ACME with Q3D </a:t>
              </a:r>
              <a:r>
                <a:rPr lang="en-US" sz="6000" dirty="0" smtClean="0"/>
                <a:t>MMF</a:t>
              </a:r>
            </a:p>
            <a:p>
              <a:pPr>
                <a:lnSpc>
                  <a:spcPct val="110000"/>
                </a:lnSpc>
              </a:pPr>
              <a:endParaRPr lang="en-US" sz="6600" dirty="0">
                <a:latin typeface="Arial"/>
                <a:cs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371600" y="9601200"/>
              <a:ext cx="20116800" cy="2286000"/>
              <a:chOff x="1371600" y="9601200"/>
              <a:chExt cx="20116800" cy="228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err="1" smtClean="0">
                    <a:solidFill>
                      <a:schemeClr val="bg1"/>
                    </a:solidFill>
                    <a:latin typeface="Arial"/>
                    <a:cs typeface="Arial"/>
                  </a:rPr>
                  <a:t>Oblective</a:t>
                </a:r>
                <a:endParaRPr lang="en-US" sz="7200" b="1" dirty="0" smtClean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430802" y="29845018"/>
            <a:ext cx="20116800" cy="9372582"/>
            <a:chOff x="1371600" y="24612618"/>
            <a:chExt cx="20116800" cy="14173200"/>
          </a:xfrm>
        </p:grpSpPr>
        <p:sp>
          <p:nvSpPr>
            <p:cNvPr id="9" name="Rectangle 8"/>
            <p:cNvSpPr/>
            <p:nvPr/>
          </p:nvSpPr>
          <p:spPr>
            <a:xfrm>
              <a:off x="13716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endParaRPr lang="en-US" sz="7200" b="1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371600" y="24612618"/>
              <a:ext cx="20116800" cy="2286000"/>
              <a:chOff x="1371600" y="24612618"/>
              <a:chExt cx="20116800" cy="2286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Developments Required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6314400" y="24612618"/>
            <a:ext cx="16205200" cy="14173200"/>
            <a:chOff x="22402800" y="24612618"/>
            <a:chExt cx="20116800" cy="14173200"/>
          </a:xfrm>
        </p:grpSpPr>
        <p:sp>
          <p:nvSpPr>
            <p:cNvPr id="8" name="Rectangle 7"/>
            <p:cNvSpPr/>
            <p:nvPr/>
          </p:nvSpPr>
          <p:spPr>
            <a:xfrm>
              <a:off x="224028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4028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endParaRPr lang="en-US" sz="4000" b="1" dirty="0" smtClean="0">
                <a:solidFill>
                  <a:srgbClr val="5DB346"/>
                </a:solidFill>
                <a:latin typeface="Arial"/>
                <a:cs typeface="Arial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2402800" y="24612618"/>
              <a:ext cx="20116800" cy="2286000"/>
              <a:chOff x="22402800" y="24612618"/>
              <a:chExt cx="20116800" cy="22860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Expected Impact</a:t>
                </a: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8092" y="9601199"/>
            <a:ext cx="12327507" cy="11430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758" y="20244450"/>
            <a:ext cx="9646721" cy="61306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51320" y="18725370"/>
            <a:ext cx="93091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Vorticity (Tropical </a:t>
            </a:r>
            <a:r>
              <a:rPr lang="en-US" sz="4800" dirty="0" err="1"/>
              <a:t>cyclogenesis</a:t>
            </a:r>
            <a:r>
              <a:rPr lang="en-US" sz="4800" dirty="0"/>
              <a:t> case)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1066" y="17630636"/>
            <a:ext cx="9118600" cy="567912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333131" y="16799639"/>
            <a:ext cx="5068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Wind (Taiwan case)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0761" y="24114474"/>
            <a:ext cx="5803096" cy="556828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4910761" y="23352995"/>
            <a:ext cx="8134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Precipitation  (</a:t>
            </a:r>
            <a:r>
              <a:rPr lang="en-US" sz="4800" dirty="0"/>
              <a:t>Taiwan case)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806419" y="27374201"/>
            <a:ext cx="37233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Outcome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806419" y="28631869"/>
            <a:ext cx="157955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A computationally efficient cloud-permitting version of ACME</a:t>
            </a:r>
            <a:endParaRPr lang="en-US" sz="6000" dirty="0"/>
          </a:p>
        </p:txBody>
      </p:sp>
      <p:sp>
        <p:nvSpPr>
          <p:cNvPr id="37" name="Rectangle 36"/>
          <p:cNvSpPr/>
          <p:nvPr/>
        </p:nvSpPr>
        <p:spPr>
          <a:xfrm>
            <a:off x="26985990" y="30521566"/>
            <a:ext cx="28396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Impact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985990" y="32037499"/>
            <a:ext cx="157131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/>
              <a:t>Improved representation of cloud processes and convection in ACME</a:t>
            </a:r>
            <a:endParaRPr lang="en-US" sz="6000" dirty="0"/>
          </a:p>
        </p:txBody>
      </p:sp>
      <p:sp>
        <p:nvSpPr>
          <p:cNvPr id="44" name="Rectangle 43"/>
          <p:cNvSpPr/>
          <p:nvPr/>
        </p:nvSpPr>
        <p:spPr>
          <a:xfrm>
            <a:off x="1443298" y="32121386"/>
            <a:ext cx="19788312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lnSpc>
                <a:spcPct val="110000"/>
              </a:lnSpc>
              <a:buFontTx/>
              <a:buChar char="-"/>
            </a:pPr>
            <a:r>
              <a:rPr lang="en-US" sz="6000" dirty="0" smtClean="0"/>
              <a:t>Replace </a:t>
            </a:r>
            <a:r>
              <a:rPr lang="en-US" sz="6000" dirty="0"/>
              <a:t>the physics </a:t>
            </a:r>
            <a:r>
              <a:rPr lang="en-US" sz="6000" dirty="0" smtClean="0"/>
              <a:t>parameterization in ACME </a:t>
            </a:r>
            <a:r>
              <a:rPr lang="en-US" sz="6000" dirty="0"/>
              <a:t>with </a:t>
            </a:r>
            <a:r>
              <a:rPr lang="en-US" sz="6000" dirty="0" smtClean="0"/>
              <a:t>embedded CRMs</a:t>
            </a:r>
          </a:p>
          <a:p>
            <a:pPr marL="857250" indent="-857250">
              <a:lnSpc>
                <a:spcPct val="110000"/>
              </a:lnSpc>
              <a:buFontTx/>
              <a:buChar char="-"/>
            </a:pPr>
            <a:r>
              <a:rPr lang="en-US" sz="6000" dirty="0" smtClean="0"/>
              <a:t>Use Vector-Vorticity Cloud-Resolving Models (VVMs)</a:t>
            </a:r>
          </a:p>
          <a:p>
            <a:pPr>
              <a:lnSpc>
                <a:spcPct val="110000"/>
              </a:lnSpc>
            </a:pPr>
            <a:r>
              <a:rPr lang="en-US" sz="6000" dirty="0"/>
              <a:t> </a:t>
            </a:r>
            <a:r>
              <a:rPr lang="en-US" sz="6000" dirty="0" smtClean="0"/>
              <a:t>     in ACME </a:t>
            </a:r>
            <a:r>
              <a:rPr lang="en-US" sz="6000" dirty="0" err="1" smtClean="0"/>
              <a:t>dycore</a:t>
            </a:r>
            <a:r>
              <a:rPr lang="en-US" sz="6000" dirty="0" smtClean="0"/>
              <a:t> to form a global Q3D-MMF</a:t>
            </a:r>
            <a:endParaRPr lang="en-US" sz="6000" dirty="0"/>
          </a:p>
        </p:txBody>
      </p:sp>
      <p:sp>
        <p:nvSpPr>
          <p:cNvPr id="45" name="Rectangle 44"/>
          <p:cNvSpPr/>
          <p:nvPr/>
        </p:nvSpPr>
        <p:spPr>
          <a:xfrm>
            <a:off x="1757916" y="15172406"/>
            <a:ext cx="212877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/>
              <a:t>Results from the simulations with Limited-Area version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9313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140</Words>
  <Application>Microsoft Macintosh PowerPoint</Application>
  <PresentationFormat>Custom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csk</cp:lastModifiedBy>
  <cp:revision>17</cp:revision>
  <dcterms:created xsi:type="dcterms:W3CDTF">2015-04-08T23:32:45Z</dcterms:created>
  <dcterms:modified xsi:type="dcterms:W3CDTF">2017-05-19T21:59:53Z</dcterms:modified>
</cp:coreProperties>
</file>