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43891200"/>
  <p:notesSz cx="6858000" cy="9144000"/>
  <p:defaultTextStyle>
    <a:defPPr>
      <a:defRPr lang="en-US"/>
    </a:defPPr>
    <a:lvl1pPr marL="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806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612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418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2248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4031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837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643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449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824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B5FAE"/>
    <a:srgbClr val="1F285B"/>
    <a:srgbClr val="125528"/>
    <a:srgbClr val="5DB346"/>
    <a:srgbClr val="931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3863" autoAdjust="0"/>
    <p:restoredTop sz="89316" autoAdjust="0"/>
  </p:normalViewPr>
  <p:slideViewPr>
    <p:cSldViewPr snapToGrid="0" snapToObjects="1">
      <p:cViewPr>
        <p:scale>
          <a:sx n="28" d="100"/>
          <a:sy n="28" d="100"/>
        </p:scale>
        <p:origin x="-2264" y="2216"/>
      </p:cViewPr>
      <p:guideLst>
        <p:guide orient="horz" pos="13824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CF307-8D3E-9048-84AB-063F279A535D}" type="datetimeFigureOut">
              <a:rPr lang="en-US" smtClean="0"/>
              <a:t>5/22/17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ECB27-A0C6-A640-830A-9E0B78110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8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CB27-A0C6-A640-830A-9E0B781101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9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144000"/>
            <a:ext cx="40233600" cy="4572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0"/>
            <a:ext cx="40233600" cy="24688800"/>
          </a:xfrm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43891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9144000"/>
            <a:ext cx="40233600" cy="457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3716000"/>
            <a:ext cx="40233600" cy="24688800"/>
          </a:xfrm>
          <a:prstGeom prst="rect">
            <a:avLst/>
          </a:prstGeom>
        </p:spPr>
        <p:txBody>
          <a:bodyPr vert="horz" lIns="0" tIns="0" rIns="501612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40680643"/>
            <a:ext cx="13898880" cy="23368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71600" y="914400"/>
            <a:ext cx="4572000" cy="64008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28000" b="1" dirty="0" smtClean="0">
                <a:gradFill flip="none" rotWithShape="1">
                  <a:gsLst>
                    <a:gs pos="0">
                      <a:srgbClr val="5DB346"/>
                    </a:gs>
                    <a:gs pos="100000">
                      <a:srgbClr val="125528"/>
                    </a:gs>
                  </a:gsLst>
                  <a:lin ang="5400000" scaled="0"/>
                  <a:tileRect/>
                </a:gradFill>
                <a:latin typeface="Arial"/>
                <a:cs typeface="Arial"/>
              </a:rPr>
              <a:t>F:</a:t>
            </a:r>
            <a:endParaRPr lang="en-US" sz="28000" dirty="0">
              <a:gradFill flip="none" rotWithShape="1">
                <a:gsLst>
                  <a:gs pos="0">
                    <a:srgbClr val="5DB346"/>
                  </a:gs>
                  <a:gs pos="100000">
                    <a:srgbClr val="125528"/>
                  </a:gs>
                </a:gsLst>
                <a:lin ang="5400000" scaled="0"/>
                <a:tileRect/>
              </a:gra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09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2508062" rtl="0" eaLnBrk="1" latinLnBrk="0" hangingPunct="1">
        <a:spcBef>
          <a:spcPct val="0"/>
        </a:spcBef>
        <a:buNone/>
        <a:defRPr sz="20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81047" indent="-1881047" algn="l" defTabSz="2508062" rtl="0" eaLnBrk="1" latinLnBrk="0" hangingPunct="1">
        <a:spcBef>
          <a:spcPct val="20000"/>
        </a:spcBef>
        <a:buFont typeface="Arial"/>
        <a:buChar char="•"/>
        <a:defRPr sz="12300" kern="1200">
          <a:solidFill>
            <a:schemeClr val="tx1"/>
          </a:solidFill>
          <a:latin typeface="Arial"/>
          <a:ea typeface="+mn-ea"/>
          <a:cs typeface="Arial"/>
        </a:defRPr>
      </a:lvl1pPr>
      <a:lvl2pPr marL="4075601" indent="-1567539" algn="l" defTabSz="2508062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Arial"/>
          <a:ea typeface="+mn-ea"/>
          <a:cs typeface="Arial"/>
        </a:defRPr>
      </a:lvl2pPr>
      <a:lvl3pPr marL="6270155" indent="-1254031" algn="l" defTabSz="2508062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Arial"/>
          <a:ea typeface="+mn-ea"/>
          <a:cs typeface="Arial"/>
        </a:defRPr>
      </a:lvl3pPr>
      <a:lvl4pPr marL="8778217" indent="-1254031" algn="l" defTabSz="2508062" rtl="0" eaLnBrk="1" latinLnBrk="0" hangingPunct="1">
        <a:spcBef>
          <a:spcPct val="20000"/>
        </a:spcBef>
        <a:buFont typeface="Arial"/>
        <a:buChar char="–"/>
        <a:defRPr sz="8800" kern="1200">
          <a:solidFill>
            <a:schemeClr val="tx1"/>
          </a:solidFill>
          <a:latin typeface="Arial"/>
          <a:ea typeface="+mn-ea"/>
          <a:cs typeface="Arial"/>
        </a:defRPr>
      </a:lvl4pPr>
      <a:lvl5pPr marL="11286279" indent="-1254031" algn="l" defTabSz="2508062" rtl="0" eaLnBrk="1" latinLnBrk="0" hangingPunct="1">
        <a:spcBef>
          <a:spcPct val="20000"/>
        </a:spcBef>
        <a:buFont typeface="Arial"/>
        <a:buChar char="»"/>
        <a:defRPr sz="8800" kern="1200">
          <a:solidFill>
            <a:schemeClr val="tx1"/>
          </a:solidFill>
          <a:latin typeface="Arial"/>
          <a:ea typeface="+mn-ea"/>
          <a:cs typeface="Arial"/>
        </a:defRPr>
      </a:lvl5pPr>
      <a:lvl6pPr marL="13794341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403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465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527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hyperlink" Target="mailto:jinyuntang@lbl.gov" TargetMode="External"/><Relationship Id="rId5" Type="http://schemas.openxmlformats.org/officeDocument/2006/relationships/image" Target="../media/image4.emf"/><Relationship Id="rId6" Type="http://schemas.openxmlformats.org/officeDocument/2006/relationships/oleObject" Target="../embeddings/oleObject1.bin"/><Relationship Id="rId7" Type="http://schemas.openxmlformats.org/officeDocument/2006/relationships/image" Target="../media/image2.e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2402800" y="9601199"/>
            <a:ext cx="20151124" cy="14974449"/>
            <a:chOff x="22402800" y="9601200"/>
            <a:chExt cx="20151124" cy="14370844"/>
          </a:xfrm>
        </p:grpSpPr>
        <p:sp>
          <p:nvSpPr>
            <p:cNvPr id="7" name="Rectangle 6"/>
            <p:cNvSpPr/>
            <p:nvPr/>
          </p:nvSpPr>
          <p:spPr>
            <a:xfrm>
              <a:off x="22402800" y="9601200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437124" y="22604405"/>
              <a:ext cx="20116800" cy="1367639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 algn="ctr"/>
              <a:r>
                <a:rPr lang="en-US" sz="4000" b="1" dirty="0" smtClean="0">
                  <a:latin typeface="Arial"/>
                  <a:cs typeface="Arial"/>
                </a:rPr>
                <a:t>Generic BGC coupling using the ALM-</a:t>
              </a:r>
              <a:r>
                <a:rPr lang="en-US" sz="4000" b="1" dirty="0" err="1" smtClean="0">
                  <a:latin typeface="Arial"/>
                  <a:cs typeface="Arial"/>
                </a:rPr>
                <a:t>BeTR</a:t>
              </a:r>
              <a:r>
                <a:rPr lang="en-US" sz="4000" b="1" dirty="0" smtClean="0">
                  <a:latin typeface="Arial"/>
                  <a:cs typeface="Arial"/>
                </a:rPr>
                <a:t> module</a:t>
              </a:r>
              <a:endParaRPr lang="en-US" sz="4000" b="1" dirty="0">
                <a:latin typeface="Arial"/>
                <a:cs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6002000" y="40666313"/>
            <a:ext cx="20376143" cy="1828800"/>
            <a:chOff x="16002000" y="40666313"/>
            <a:chExt cx="20376143" cy="1828800"/>
          </a:xfrm>
        </p:grpSpPr>
        <p:sp>
          <p:nvSpPr>
            <p:cNvPr id="16" name="TextBox 15"/>
            <p:cNvSpPr txBox="1"/>
            <p:nvPr/>
          </p:nvSpPr>
          <p:spPr>
            <a:xfrm>
              <a:off x="160020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i="1" dirty="0" smtClean="0">
                  <a:latin typeface="Arial"/>
                  <a:cs typeface="Arial"/>
                </a:rPr>
                <a:t>For additional information, contact:</a:t>
              </a:r>
            </a:p>
            <a:p>
              <a:r>
                <a:rPr lang="en-US" sz="2800" b="1" dirty="0" smtClean="0">
                  <a:latin typeface="Arial"/>
                  <a:cs typeface="Arial"/>
                </a:rPr>
                <a:t>Jinyun Tang</a:t>
              </a:r>
              <a:endParaRPr lang="en-US" sz="2800" b="1" dirty="0" smtClean="0">
                <a:latin typeface="Arial"/>
                <a:cs typeface="Arial"/>
              </a:endParaRPr>
            </a:p>
            <a:p>
              <a:r>
                <a:rPr lang="en-US" sz="2400" dirty="0" smtClean="0">
                  <a:latin typeface="Arial"/>
                  <a:cs typeface="Arial"/>
                </a:rPr>
                <a:t>Soil BGC scaling</a:t>
              </a:r>
              <a:endParaRPr lang="en-US" sz="2400" dirty="0" smtClean="0"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028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1600"/>
                </a:spcAft>
              </a:pPr>
              <a:r>
                <a:rPr lang="en-US" sz="2400" dirty="0" smtClean="0">
                  <a:latin typeface="Arial"/>
                  <a:cs typeface="Arial"/>
                </a:rPr>
                <a:t>Lawrence Berkeley National Laboratory</a:t>
              </a:r>
              <a:endParaRPr lang="en-US" sz="2400" dirty="0" smtClean="0">
                <a:latin typeface="Arial"/>
                <a:cs typeface="Arial"/>
              </a:endParaRPr>
            </a:p>
            <a:p>
              <a:r>
                <a:rPr lang="en-US" sz="2400" dirty="0" smtClean="0">
                  <a:latin typeface="Arial"/>
                  <a:cs typeface="Arial"/>
                </a:rPr>
                <a:t>(</a:t>
              </a:r>
              <a:r>
                <a:rPr lang="en-US" sz="2400" dirty="0" smtClean="0">
                  <a:latin typeface="Arial"/>
                  <a:cs typeface="Arial"/>
                </a:rPr>
                <a:t>510) 486-5792</a:t>
              </a:r>
              <a:endParaRPr lang="en-US" sz="2400" dirty="0" smtClean="0">
                <a:latin typeface="Arial"/>
                <a:cs typeface="Arial"/>
              </a:endParaRPr>
            </a:p>
            <a:p>
              <a:r>
                <a:rPr lang="en-US" sz="2400" dirty="0" err="1" smtClean="0">
                  <a:latin typeface="Arial"/>
                  <a:cs typeface="Arial"/>
                </a:rPr>
                <a:t>jinyuntang@lbl.gov</a:t>
              </a:r>
              <a:endParaRPr lang="en-US" sz="2400" dirty="0" smtClean="0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234143" y="40666313"/>
              <a:ext cx="91440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r>
                <a:rPr lang="en-US" sz="4000" b="1" dirty="0" smtClean="0">
                  <a:solidFill>
                    <a:srgbClr val="1B5FAE"/>
                  </a:solidFill>
                  <a:latin typeface="Arial"/>
                  <a:cs typeface="Arial"/>
                </a:rPr>
                <a:t>climatemodeling.science.energy.gov/acme</a:t>
              </a:r>
              <a:endParaRPr lang="en-US" sz="3600" dirty="0">
                <a:solidFill>
                  <a:srgbClr val="1B5FAE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86400" y="914400"/>
            <a:ext cx="28110284" cy="64008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8800" b="1" dirty="0" smtClean="0">
                <a:solidFill>
                  <a:srgbClr val="000000"/>
                </a:solidFill>
                <a:latin typeface="Arial"/>
                <a:cs typeface="Arial"/>
              </a:rPr>
              <a:t>Hierarchical Scaling of Soil Biogeochemistry in ALM</a:t>
            </a:r>
            <a:endParaRPr lang="en-US" sz="8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7200" dirty="0" smtClean="0">
                <a:solidFill>
                  <a:srgbClr val="000000"/>
                </a:solidFill>
                <a:latin typeface="Arial"/>
                <a:cs typeface="Arial"/>
              </a:rPr>
              <a:t>Jinyun Tang (</a:t>
            </a:r>
            <a:r>
              <a:rPr lang="en-US" sz="7200" dirty="0" smtClean="0">
                <a:solidFill>
                  <a:srgbClr val="000000"/>
                </a:solidFill>
                <a:latin typeface="Arial"/>
                <a:cs typeface="Arial"/>
                <a:hlinkClick r:id="rId4"/>
              </a:rPr>
              <a:t>jinyuntang@lbl.gov</a:t>
            </a:r>
            <a:r>
              <a:rPr lang="en-US" sz="7200" dirty="0" smtClean="0">
                <a:solidFill>
                  <a:srgbClr val="000000"/>
                </a:solidFill>
                <a:latin typeface="Arial"/>
                <a:cs typeface="Arial"/>
              </a:rPr>
              <a:t>) and William J. Riley</a:t>
            </a:r>
          </a:p>
          <a:p>
            <a:r>
              <a:rPr lang="en-US" sz="7200" dirty="0" smtClean="0">
                <a:solidFill>
                  <a:srgbClr val="000000"/>
                </a:solidFill>
                <a:latin typeface="Arial"/>
                <a:cs typeface="Arial"/>
              </a:rPr>
              <a:t>Lawrence Berkeley National Laboratory</a:t>
            </a:r>
            <a:r>
              <a:rPr lang="en-US" sz="7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sz="7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371600" y="9601200"/>
            <a:ext cx="20176002" cy="14173200"/>
            <a:chOff x="1371600" y="9601200"/>
            <a:chExt cx="20176002" cy="14173200"/>
          </a:xfrm>
        </p:grpSpPr>
        <p:sp>
          <p:nvSpPr>
            <p:cNvPr id="6" name="Rectangle 5"/>
            <p:cNvSpPr/>
            <p:nvPr/>
          </p:nvSpPr>
          <p:spPr>
            <a:xfrm>
              <a:off x="1371600" y="9601200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30802" y="11887200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 marL="571500" indent="-571500">
                <a:lnSpc>
                  <a:spcPct val="110000"/>
                </a:lnSpc>
                <a:buFont typeface="Arial"/>
                <a:buChar char="•"/>
              </a:pPr>
              <a:r>
                <a:rPr lang="en-US" sz="4000" b="1" dirty="0" smtClean="0">
                  <a:latin typeface="Arial"/>
                  <a:cs typeface="Arial"/>
                </a:rPr>
                <a:t>Soil biogeochemistry (BGC) dominates the uncertainty in carbon-climate </a:t>
              </a:r>
              <a:br>
                <a:rPr lang="en-US" sz="4000" b="1" dirty="0" smtClean="0">
                  <a:latin typeface="Arial"/>
                  <a:cs typeface="Arial"/>
                </a:rPr>
              </a:br>
              <a:r>
                <a:rPr lang="en-US" sz="4000" b="1" dirty="0" smtClean="0">
                  <a:latin typeface="Arial"/>
                  <a:cs typeface="Arial"/>
                </a:rPr>
                <a:t>feedback predictions.</a:t>
              </a:r>
            </a:p>
            <a:p>
              <a:pPr marL="571500" indent="-571500">
                <a:lnSpc>
                  <a:spcPct val="110000"/>
                </a:lnSpc>
                <a:buFont typeface="Arial"/>
                <a:buChar char="•"/>
              </a:pPr>
              <a:r>
                <a:rPr lang="en-US" sz="4000" b="1" dirty="0" smtClean="0">
                  <a:solidFill>
                    <a:srgbClr val="0000FF"/>
                  </a:solidFill>
                  <a:latin typeface="Arial"/>
                  <a:cs typeface="Arial"/>
                </a:rPr>
                <a:t>Various BGC formulations have been proposed, but no framework  is available </a:t>
              </a:r>
              <a:br>
                <a:rPr lang="en-US" sz="4000" b="1" dirty="0" smtClean="0">
                  <a:solidFill>
                    <a:srgbClr val="0000FF"/>
                  </a:solidFill>
                  <a:latin typeface="Arial"/>
                  <a:cs typeface="Arial"/>
                </a:rPr>
              </a:br>
              <a:r>
                <a:rPr lang="en-US" sz="4000" b="1" dirty="0" smtClean="0">
                  <a:solidFill>
                    <a:srgbClr val="0000FF"/>
                  </a:solidFill>
                  <a:latin typeface="Arial"/>
                  <a:cs typeface="Arial"/>
                </a:rPr>
                <a:t>to evaluate how different coupling between vegetation and soil BGC affects </a:t>
              </a:r>
              <a:br>
                <a:rPr lang="en-US" sz="4000" b="1" dirty="0" smtClean="0">
                  <a:solidFill>
                    <a:srgbClr val="0000FF"/>
                  </a:solidFill>
                  <a:latin typeface="Arial"/>
                  <a:cs typeface="Arial"/>
                </a:rPr>
              </a:br>
              <a:r>
                <a:rPr lang="en-US" sz="4000" b="1" dirty="0" smtClean="0">
                  <a:solidFill>
                    <a:srgbClr val="0000FF"/>
                  </a:solidFill>
                  <a:latin typeface="Arial"/>
                  <a:cs typeface="Arial"/>
                </a:rPr>
                <a:t>carbon-climate feedback predictions.</a:t>
              </a:r>
            </a:p>
            <a:p>
              <a:pPr marL="571500" indent="-571500">
                <a:lnSpc>
                  <a:spcPct val="110000"/>
                </a:lnSpc>
                <a:buFont typeface="Arial"/>
                <a:buChar char="•"/>
              </a:pPr>
              <a:r>
                <a:rPr lang="en-US" sz="4000" b="1" dirty="0" smtClean="0">
                  <a:latin typeface="Arial"/>
                  <a:cs typeface="Arial"/>
                </a:rPr>
                <a:t>New BGC models are attempting to represent the major BGC processes with </a:t>
              </a:r>
              <a:br>
                <a:rPr lang="en-US" sz="4000" b="1" dirty="0" smtClean="0">
                  <a:latin typeface="Arial"/>
                  <a:cs typeface="Arial"/>
                </a:rPr>
              </a:br>
              <a:r>
                <a:rPr lang="en-US" sz="4000" b="1" dirty="0" smtClean="0">
                  <a:latin typeface="Arial"/>
                  <a:cs typeface="Arial"/>
                </a:rPr>
                <a:t>explicit substrate and organism interactions, yet existing mathematical </a:t>
              </a:r>
              <a:br>
                <a:rPr lang="en-US" sz="4000" b="1" dirty="0" smtClean="0">
                  <a:latin typeface="Arial"/>
                  <a:cs typeface="Arial"/>
                </a:rPr>
              </a:br>
              <a:r>
                <a:rPr lang="en-US" sz="4000" b="1" dirty="0" smtClean="0">
                  <a:latin typeface="Arial"/>
                  <a:cs typeface="Arial"/>
                </a:rPr>
                <a:t>formulations are not capable of consistent scaling of the different BGC </a:t>
              </a:r>
              <a:br>
                <a:rPr lang="en-US" sz="4000" b="1" dirty="0" smtClean="0">
                  <a:latin typeface="Arial"/>
                  <a:cs typeface="Arial"/>
                </a:rPr>
              </a:br>
              <a:r>
                <a:rPr lang="en-US" sz="4000" b="1" dirty="0" smtClean="0">
                  <a:latin typeface="Arial"/>
                  <a:cs typeface="Arial"/>
                </a:rPr>
                <a:t>reactions.</a:t>
              </a:r>
            </a:p>
            <a:p>
              <a:pPr marL="571500" indent="-571500">
                <a:lnSpc>
                  <a:spcPct val="110000"/>
                </a:lnSpc>
                <a:buFont typeface="Arial"/>
                <a:buChar char="•"/>
              </a:pPr>
              <a:r>
                <a:rPr lang="en-US" sz="4000" b="1" dirty="0" smtClean="0">
                  <a:solidFill>
                    <a:srgbClr val="0000FF"/>
                  </a:solidFill>
                  <a:latin typeface="Arial"/>
                  <a:cs typeface="Arial"/>
                </a:rPr>
                <a:t>We here propose to</a:t>
              </a:r>
            </a:p>
            <a:p>
              <a:pPr marL="2377440" lvl="1" indent="-571500">
                <a:lnSpc>
                  <a:spcPct val="110000"/>
                </a:lnSpc>
                <a:buFont typeface="Arial"/>
                <a:buChar char="•"/>
              </a:pPr>
              <a:r>
                <a:rPr lang="en-US" sz="4000" b="1" dirty="0" smtClean="0">
                  <a:latin typeface="Arial"/>
                  <a:cs typeface="Arial"/>
                </a:rPr>
                <a:t>Implement the SUPECA (Synthesizing Unit Plus Equilibrium Chemistry </a:t>
              </a:r>
              <a:br>
                <a:rPr lang="en-US" sz="4000" b="1" dirty="0" smtClean="0">
                  <a:latin typeface="Arial"/>
                  <a:cs typeface="Arial"/>
                </a:rPr>
              </a:br>
              <a:r>
                <a:rPr lang="en-US" sz="4000" b="1" dirty="0" smtClean="0">
                  <a:latin typeface="Arial"/>
                  <a:cs typeface="Arial"/>
                </a:rPr>
                <a:t>Approximation) theory to scale across the many plants, microbes and</a:t>
              </a:r>
              <a:br>
                <a:rPr lang="en-US" sz="4000" b="1" dirty="0" smtClean="0">
                  <a:latin typeface="Arial"/>
                  <a:cs typeface="Arial"/>
                </a:rPr>
              </a:br>
              <a:r>
                <a:rPr lang="en-US" sz="4000" b="1" dirty="0" smtClean="0">
                  <a:latin typeface="Arial"/>
                  <a:cs typeface="Arial"/>
                </a:rPr>
                <a:t>their BGC reactions in soil.</a:t>
              </a:r>
            </a:p>
            <a:p>
              <a:pPr marL="2377440" lvl="1" indent="-571500">
                <a:lnSpc>
                  <a:spcPct val="110000"/>
                </a:lnSpc>
                <a:buFont typeface="Arial"/>
                <a:buChar char="•"/>
              </a:pPr>
              <a:r>
                <a:rPr lang="en-US" sz="4000" b="1" dirty="0" smtClean="0">
                  <a:solidFill>
                    <a:srgbClr val="0000FF"/>
                  </a:solidFill>
                  <a:latin typeface="Arial"/>
                  <a:cs typeface="Arial"/>
                </a:rPr>
                <a:t>Represent soil BGC with different level of mechanistic complexities </a:t>
              </a:r>
              <a:br>
                <a:rPr lang="en-US" sz="4000" b="1" dirty="0" smtClean="0">
                  <a:solidFill>
                    <a:srgbClr val="0000FF"/>
                  </a:solidFill>
                  <a:latin typeface="Arial"/>
                  <a:cs typeface="Arial"/>
                </a:rPr>
              </a:br>
              <a:r>
                <a:rPr lang="en-US" sz="4000" b="1" dirty="0" smtClean="0">
                  <a:solidFill>
                    <a:srgbClr val="0000FF"/>
                  </a:solidFill>
                  <a:latin typeface="Arial"/>
                  <a:cs typeface="Arial"/>
                </a:rPr>
                <a:t>and couple them with same ALM vegetation BGC dynamics. </a:t>
              </a:r>
            </a:p>
            <a:p>
              <a:pPr marL="576072" lvl="1" indent="-571500">
                <a:lnSpc>
                  <a:spcPct val="110000"/>
                </a:lnSpc>
                <a:buFont typeface="Arial"/>
                <a:buChar char="•"/>
              </a:pPr>
              <a:r>
                <a:rPr lang="en-US" sz="4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This new development will improve the uncertainty quantification of ALM.</a:t>
              </a:r>
            </a:p>
            <a:p>
              <a:pPr>
                <a:lnSpc>
                  <a:spcPct val="110000"/>
                </a:lnSpc>
              </a:pPr>
              <a:r>
                <a:rPr lang="en-US" sz="4000" b="1" dirty="0" smtClean="0">
                  <a:solidFill>
                    <a:srgbClr val="5DB346"/>
                  </a:solidFill>
                  <a:latin typeface="Arial"/>
                  <a:cs typeface="Arial"/>
                </a:rPr>
                <a:t> </a:t>
              </a:r>
              <a:endParaRPr lang="en-US" sz="4000" b="1" dirty="0" smtClean="0">
                <a:solidFill>
                  <a:srgbClr val="5DB346"/>
                </a:solidFill>
                <a:latin typeface="Arial"/>
                <a:cs typeface="Arial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371600" y="9601200"/>
              <a:ext cx="20116800" cy="2286000"/>
              <a:chOff x="1371600" y="9601200"/>
              <a:chExt cx="20116800" cy="2286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5DB346"/>
                  </a:gs>
                  <a:gs pos="100000">
                    <a:srgbClr val="125528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Hypothesis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371600" y="24612618"/>
            <a:ext cx="20116800" cy="14173200"/>
            <a:chOff x="1371600" y="24612618"/>
            <a:chExt cx="20116800" cy="14173200"/>
          </a:xfrm>
        </p:grpSpPr>
        <p:sp>
          <p:nvSpPr>
            <p:cNvPr id="9" name="Rectangle 8"/>
            <p:cNvSpPr/>
            <p:nvPr/>
          </p:nvSpPr>
          <p:spPr>
            <a:xfrm>
              <a:off x="13716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26898618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000" b="1" dirty="0" smtClean="0">
                  <a:latin typeface="Arial"/>
                  <a:cs typeface="Arial"/>
                </a:rPr>
                <a:t>Compared to Monod family</a:t>
              </a:r>
              <a:r>
                <a:rPr lang="en-US" sz="4000" b="1" dirty="0">
                  <a:latin typeface="Arial"/>
                  <a:cs typeface="Arial"/>
                </a:rPr>
                <a:t> </a:t>
              </a:r>
              <a:r>
                <a:rPr lang="en-US" sz="4000" b="1" dirty="0" smtClean="0">
                  <a:latin typeface="Arial"/>
                  <a:cs typeface="Arial"/>
                </a:rPr>
                <a:t>kinetics, SUPECA better approximates the mass</a:t>
              </a:r>
              <a:br>
                <a:rPr lang="en-US" sz="4000" b="1" dirty="0" smtClean="0">
                  <a:latin typeface="Arial"/>
                  <a:cs typeface="Arial"/>
                </a:rPr>
              </a:br>
              <a:r>
                <a:rPr lang="en-US" sz="4000" b="1" dirty="0" smtClean="0">
                  <a:latin typeface="Arial"/>
                  <a:cs typeface="Arial"/>
                </a:rPr>
                <a:t> and surface area conservation during competition.</a:t>
              </a:r>
            </a:p>
            <a:p>
              <a:pPr marL="571500" indent="-571500">
                <a:lnSpc>
                  <a:spcPct val="110000"/>
                </a:lnSpc>
                <a:buFont typeface="Arial"/>
                <a:buChar char="•"/>
              </a:pPr>
              <a:endParaRPr lang="en-US" sz="4000" b="1" dirty="0">
                <a:solidFill>
                  <a:srgbClr val="5DB346"/>
                </a:solidFill>
                <a:latin typeface="Arial"/>
                <a:cs typeface="Arial"/>
              </a:endParaRPr>
            </a:p>
            <a:p>
              <a:pPr marL="571500" indent="-571500">
                <a:lnSpc>
                  <a:spcPct val="110000"/>
                </a:lnSpc>
                <a:buFont typeface="Arial"/>
                <a:buChar char="•"/>
              </a:pPr>
              <a:endParaRPr lang="en-US" sz="4000" b="1" dirty="0" smtClean="0">
                <a:solidFill>
                  <a:srgbClr val="5DB346"/>
                </a:solidFill>
                <a:latin typeface="Arial"/>
                <a:cs typeface="Arial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371600" y="24612618"/>
              <a:ext cx="20116800" cy="2286000"/>
              <a:chOff x="1371600" y="24612618"/>
              <a:chExt cx="20116800" cy="2286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5DB346"/>
                  </a:gs>
                  <a:gs pos="100000">
                    <a:srgbClr val="125528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Developments Required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22402800" y="24612618"/>
            <a:ext cx="20116800" cy="14173200"/>
            <a:chOff x="22402800" y="24612618"/>
            <a:chExt cx="20116800" cy="14173200"/>
          </a:xfrm>
        </p:grpSpPr>
        <p:sp>
          <p:nvSpPr>
            <p:cNvPr id="8" name="Rectangle 7"/>
            <p:cNvSpPr/>
            <p:nvPr/>
          </p:nvSpPr>
          <p:spPr>
            <a:xfrm>
              <a:off x="224028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402800" y="26898618"/>
              <a:ext cx="20116800" cy="10411047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6000" b="1" dirty="0" smtClean="0">
                  <a:latin typeface="Arial"/>
                  <a:cs typeface="Arial"/>
                </a:rPr>
                <a:t>The developments will enable the following analyses</a:t>
              </a:r>
              <a:br>
                <a:rPr lang="en-US" sz="6000" b="1" dirty="0" smtClean="0">
                  <a:latin typeface="Arial"/>
                  <a:cs typeface="Arial"/>
                </a:rPr>
              </a:br>
              <a:r>
                <a:rPr lang="en-US" sz="6000" b="1" dirty="0" smtClean="0">
                  <a:latin typeface="Arial"/>
                  <a:cs typeface="Arial"/>
                </a:rPr>
                <a:t>through the coupling of different vegetation and soil </a:t>
              </a:r>
              <a:br>
                <a:rPr lang="en-US" sz="6000" b="1" dirty="0" smtClean="0">
                  <a:latin typeface="Arial"/>
                  <a:cs typeface="Arial"/>
                </a:rPr>
              </a:br>
              <a:r>
                <a:rPr lang="en-US" sz="6000" b="1" dirty="0" smtClean="0">
                  <a:latin typeface="Arial"/>
                  <a:cs typeface="Arial"/>
                </a:rPr>
                <a:t>BGC dynamics</a:t>
              </a:r>
            </a:p>
            <a:p>
              <a:pPr marL="857250" indent="-857250">
                <a:lnSpc>
                  <a:spcPct val="110000"/>
                </a:lnSpc>
                <a:buFontTx/>
                <a:buChar char="-"/>
              </a:pPr>
              <a:r>
                <a:rPr lang="en-US" sz="5400" b="1" dirty="0" smtClean="0">
                  <a:latin typeface="Arial"/>
                  <a:cs typeface="Arial"/>
                </a:rPr>
                <a:t>How do explicit representation of microbial dynamics</a:t>
              </a:r>
              <a:br>
                <a:rPr lang="en-US" sz="5400" b="1" dirty="0" smtClean="0">
                  <a:latin typeface="Arial"/>
                  <a:cs typeface="Arial"/>
                </a:rPr>
              </a:br>
              <a:r>
                <a:rPr lang="en-US" sz="5400" b="1" dirty="0" smtClean="0">
                  <a:latin typeface="Arial"/>
                  <a:cs typeface="Arial"/>
                </a:rPr>
                <a:t> change the plant response to environmental change?</a:t>
              </a:r>
            </a:p>
            <a:p>
              <a:pPr marL="857250" indent="-857250">
                <a:lnSpc>
                  <a:spcPct val="110000"/>
                </a:lnSpc>
                <a:buFontTx/>
                <a:buChar char="-"/>
              </a:pPr>
              <a:r>
                <a:rPr lang="en-US" sz="5400" b="1" dirty="0" smtClean="0">
                  <a:latin typeface="Arial"/>
                  <a:cs typeface="Arial"/>
                </a:rPr>
                <a:t>How do different plant vegetation dynamics affect the</a:t>
              </a:r>
              <a:br>
                <a:rPr lang="en-US" sz="5400" b="1" dirty="0" smtClean="0">
                  <a:latin typeface="Arial"/>
                  <a:cs typeface="Arial"/>
                </a:rPr>
              </a:br>
              <a:r>
                <a:rPr lang="en-US" sz="5400" b="1" dirty="0" smtClean="0">
                  <a:latin typeface="Arial"/>
                  <a:cs typeface="Arial"/>
                </a:rPr>
                <a:t>soil carbon dynamics in response to environmental </a:t>
              </a:r>
              <a:br>
                <a:rPr lang="en-US" sz="5400" b="1" dirty="0" smtClean="0">
                  <a:latin typeface="Arial"/>
                  <a:cs typeface="Arial"/>
                </a:rPr>
              </a:br>
              <a:r>
                <a:rPr lang="en-US" sz="5400" b="1" dirty="0" smtClean="0">
                  <a:latin typeface="Arial"/>
                  <a:cs typeface="Arial"/>
                </a:rPr>
                <a:t>change?</a:t>
              </a:r>
            </a:p>
            <a:p>
              <a:pPr marL="857250" indent="-857250">
                <a:lnSpc>
                  <a:spcPct val="110000"/>
                </a:lnSpc>
                <a:buFontTx/>
                <a:buChar char="-"/>
              </a:pPr>
              <a:r>
                <a:rPr lang="en-US" sz="5400" b="1" dirty="0" smtClean="0">
                  <a:latin typeface="Arial"/>
                  <a:cs typeface="Arial"/>
                </a:rPr>
                <a:t>How much is the uncertainty of carbon-climate feedbacks</a:t>
              </a:r>
              <a:br>
                <a:rPr lang="en-US" sz="5400" b="1" dirty="0" smtClean="0">
                  <a:latin typeface="Arial"/>
                  <a:cs typeface="Arial"/>
                </a:rPr>
              </a:br>
              <a:r>
                <a:rPr lang="en-US" sz="5400" b="1" dirty="0" smtClean="0">
                  <a:latin typeface="Arial"/>
                  <a:cs typeface="Arial"/>
                </a:rPr>
                <a:t>resulting from different BGC formulations.</a:t>
              </a:r>
              <a:endParaRPr lang="en-US" sz="5400" b="1" dirty="0" smtClean="0">
                <a:latin typeface="Arial"/>
                <a:cs typeface="Arial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2402800" y="24612618"/>
              <a:ext cx="20116800" cy="2286000"/>
              <a:chOff x="22402800" y="24612618"/>
              <a:chExt cx="20116800" cy="22860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5DB346"/>
                  </a:gs>
                  <a:gs pos="100000">
                    <a:srgbClr val="125528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Expected Impact</a:t>
                </a:r>
              </a:p>
            </p:txBody>
          </p:sp>
        </p:grpSp>
      </p:grpSp>
      <p:pic>
        <p:nvPicPr>
          <p:cNvPr id="2" name="Picture 1" descr="Figure_3_supeca_network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885"/>
          <a:stretch/>
        </p:blipFill>
        <p:spPr>
          <a:xfrm>
            <a:off x="1430802" y="28728196"/>
            <a:ext cx="12824460" cy="106654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68977" y="28934129"/>
            <a:ext cx="7028753" cy="15788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Arial"/>
                <a:cs typeface="Arial"/>
              </a:rPr>
              <a:t>Two types of reactions</a:t>
            </a:r>
          </a:p>
          <a:p>
            <a:pPr>
              <a:lnSpc>
                <a:spcPct val="11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Arial"/>
                <a:cs typeface="Arial"/>
              </a:rPr>
              <a:t>Type 1: A+E type</a:t>
            </a:r>
            <a:endParaRPr lang="en-US" sz="4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068329"/>
              </p:ext>
            </p:extLst>
          </p:nvPr>
        </p:nvGraphicFramePr>
        <p:xfrm>
          <a:off x="14196060" y="30611598"/>
          <a:ext cx="6197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6" imgW="1549400" imgH="266700" progId="Equation.DSMT4">
                  <p:embed/>
                </p:oleObj>
              </mc:Choice>
              <mc:Fallback>
                <p:oleObj name="Equation" r:id="rId6" imgW="15494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196060" y="30611598"/>
                        <a:ext cx="61976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14168977" y="34303727"/>
            <a:ext cx="7028753" cy="15788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00FF"/>
                </a:solidFill>
                <a:latin typeface="Arial"/>
                <a:cs typeface="Arial"/>
              </a:rPr>
              <a:t>Type 2: AB+E type</a:t>
            </a:r>
            <a:endParaRPr lang="en-US" sz="4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127681"/>
              </p:ext>
            </p:extLst>
          </p:nvPr>
        </p:nvGraphicFramePr>
        <p:xfrm>
          <a:off x="14196060" y="35573697"/>
          <a:ext cx="7772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8" imgW="1943100" imgH="279400" progId="Equation.DSMT4">
                  <p:embed/>
                </p:oleObj>
              </mc:Choice>
              <mc:Fallback>
                <p:oleObj name="Equation" r:id="rId8" imgW="1943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196060" y="35573697"/>
                        <a:ext cx="77724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4255262" y="36691297"/>
            <a:ext cx="7001670" cy="211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Arial"/>
                <a:cs typeface="Arial"/>
              </a:rPr>
              <a:t>Examples</a:t>
            </a:r>
            <a:r>
              <a:rPr lang="en-US" sz="4000" b="1" dirty="0" smtClean="0">
                <a:latin typeface="Arial"/>
                <a:cs typeface="Arial"/>
              </a:rPr>
              <a:t>:</a:t>
            </a:r>
            <a:br>
              <a:rPr lang="en-US" sz="4000" b="1" dirty="0" smtClean="0">
                <a:latin typeface="Arial"/>
                <a:cs typeface="Arial"/>
              </a:rPr>
            </a:br>
            <a:r>
              <a:rPr lang="en-US" sz="4000" b="1" dirty="0" smtClean="0">
                <a:latin typeface="Arial"/>
                <a:cs typeface="Arial"/>
              </a:rPr>
              <a:t>-Various redox reactions</a:t>
            </a:r>
            <a:br>
              <a:rPr lang="en-US" sz="4000" b="1" dirty="0" smtClean="0">
                <a:latin typeface="Arial"/>
                <a:cs typeface="Arial"/>
              </a:rPr>
            </a:br>
            <a:r>
              <a:rPr lang="en-US" sz="4000" b="1" dirty="0" smtClean="0">
                <a:latin typeface="Arial"/>
                <a:cs typeface="Arial"/>
              </a:rPr>
              <a:t>-Co-metabolic reactions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196060" y="31678398"/>
            <a:ext cx="7001670" cy="211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Arial"/>
                <a:cs typeface="Arial"/>
              </a:rPr>
              <a:t>Examples</a:t>
            </a:r>
            <a:r>
              <a:rPr lang="en-US" sz="4000" b="1" dirty="0" smtClean="0">
                <a:latin typeface="Arial"/>
                <a:cs typeface="Arial"/>
              </a:rPr>
              <a:t>: </a:t>
            </a:r>
            <a:br>
              <a:rPr lang="en-US" sz="4000" b="1" dirty="0" smtClean="0">
                <a:latin typeface="Arial"/>
                <a:cs typeface="Arial"/>
              </a:rPr>
            </a:br>
            <a:r>
              <a:rPr lang="en-US" sz="4000" b="1" dirty="0" smtClean="0">
                <a:latin typeface="Arial"/>
                <a:cs typeface="Arial"/>
              </a:rPr>
              <a:t>-Fermentations</a:t>
            </a:r>
            <a:br>
              <a:rPr lang="en-US" sz="4000" b="1" dirty="0" smtClean="0">
                <a:latin typeface="Arial"/>
                <a:cs typeface="Arial"/>
              </a:rPr>
            </a:br>
            <a:r>
              <a:rPr lang="en-US" sz="4000" b="1" dirty="0" smtClean="0">
                <a:latin typeface="Arial"/>
                <a:cs typeface="Arial"/>
              </a:rPr>
              <a:t>-Nutrient assimilation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594899" y="14793436"/>
            <a:ext cx="13225013" cy="1269971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lang="en-US" sz="4800" b="1" dirty="0" smtClean="0">
                <a:solidFill>
                  <a:schemeClr val="tx1"/>
                </a:solidFill>
                <a:latin typeface="Arial"/>
                <a:cs typeface="Arial"/>
              </a:rPr>
              <a:t>iog</a:t>
            </a:r>
            <a:r>
              <a:rPr lang="en-US" sz="4800" b="1" dirty="0" smtClean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lang="en-US" sz="4800" b="1" dirty="0" smtClean="0">
                <a:solidFill>
                  <a:schemeClr val="tx1"/>
                </a:solidFill>
                <a:latin typeface="Arial"/>
                <a:cs typeface="Arial"/>
              </a:rPr>
              <a:t>ochemical </a:t>
            </a:r>
            <a:r>
              <a:rPr lang="en-US" sz="4800" b="1" dirty="0" smtClean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sz="4800" b="1" dirty="0" smtClean="0">
                <a:solidFill>
                  <a:schemeClr val="tx1"/>
                </a:solidFill>
                <a:latin typeface="Arial"/>
                <a:cs typeface="Arial"/>
              </a:rPr>
              <a:t>ransport and </a:t>
            </a:r>
            <a:r>
              <a:rPr lang="en-US" sz="4800" b="1" dirty="0" smtClean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lang="en-US" sz="4800" b="1" dirty="0" smtClean="0">
                <a:solidFill>
                  <a:schemeClr val="tx1"/>
                </a:solidFill>
                <a:latin typeface="Arial"/>
                <a:cs typeface="Arial"/>
              </a:rPr>
              <a:t>eactions</a:t>
            </a:r>
            <a:endParaRPr lang="en-US" sz="48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594899" y="16063407"/>
            <a:ext cx="13225013" cy="7345234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00FF"/>
                </a:solidFill>
                <a:latin typeface="Arial"/>
                <a:cs typeface="Arial"/>
              </a:rPr>
              <a:t>Select case (</a:t>
            </a:r>
            <a:r>
              <a:rPr lang="en-US" sz="4000" b="1" dirty="0" err="1" smtClean="0">
                <a:solidFill>
                  <a:srgbClr val="0000FF"/>
                </a:solidFill>
                <a:latin typeface="Arial"/>
                <a:cs typeface="Arial"/>
              </a:rPr>
              <a:t>which_BGC</a:t>
            </a:r>
            <a:r>
              <a:rPr lang="en-US" sz="4000" b="1" dirty="0" smtClean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lang="en-US" sz="4000" b="1" dirty="0" smtClean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4000" b="1" dirty="0" smtClean="0">
                <a:solidFill>
                  <a:schemeClr val="tx1"/>
                </a:solidFill>
                <a:latin typeface="Arial"/>
                <a:cs typeface="Arial"/>
              </a:rPr>
              <a:t>Case (‘</a:t>
            </a:r>
            <a:r>
              <a:rPr lang="en-US" sz="4000" b="1" dirty="0" err="1" smtClean="0">
                <a:solidFill>
                  <a:schemeClr val="tx1"/>
                </a:solidFill>
                <a:latin typeface="Arial"/>
                <a:cs typeface="Arial"/>
              </a:rPr>
              <a:t>ECA_century</a:t>
            </a:r>
            <a:r>
              <a:rPr lang="en-US" sz="4000" b="1" dirty="0" smtClean="0">
                <a:solidFill>
                  <a:schemeClr val="tx1"/>
                </a:solidFill>
                <a:latin typeface="Arial"/>
                <a:cs typeface="Arial"/>
              </a:rPr>
              <a:t>’)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Arial"/>
                <a:cs typeface="Arial"/>
              </a:rPr>
              <a:t>! Modified century BGC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Arial"/>
                <a:cs typeface="Arial"/>
              </a:rPr>
              <a:t>Case (‘</a:t>
            </a:r>
            <a:r>
              <a:rPr lang="en-US" sz="4000" b="1" dirty="0" err="1" smtClean="0">
                <a:solidFill>
                  <a:srgbClr val="0000FF"/>
                </a:solidFill>
                <a:latin typeface="Arial"/>
                <a:cs typeface="Arial"/>
              </a:rPr>
              <a:t>SUPECA_Microbe</a:t>
            </a:r>
            <a:r>
              <a:rPr lang="en-US" sz="4000" b="1" dirty="0" smtClean="0">
                <a:solidFill>
                  <a:srgbClr val="0000FF"/>
                </a:solidFill>
                <a:latin typeface="Arial"/>
                <a:cs typeface="Arial"/>
              </a:rPr>
              <a:t>’)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Arial"/>
                <a:cs typeface="Arial"/>
              </a:rPr>
              <a:t>!Microbial BGC with SUPECA formulation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Arial"/>
                <a:cs typeface="Arial"/>
              </a:rPr>
              <a:t>Case (‘</a:t>
            </a:r>
            <a:r>
              <a:rPr lang="en-US" sz="4000" b="1" dirty="0" err="1" smtClean="0">
                <a:solidFill>
                  <a:srgbClr val="0000FF"/>
                </a:solidFill>
                <a:latin typeface="Arial"/>
                <a:cs typeface="Arial"/>
              </a:rPr>
              <a:t>Monod_Microbe</a:t>
            </a:r>
            <a:r>
              <a:rPr lang="en-US" sz="4000" b="1" dirty="0" smtClean="0">
                <a:solidFill>
                  <a:srgbClr val="0000FF"/>
                </a:solidFill>
                <a:latin typeface="Arial"/>
                <a:cs typeface="Arial"/>
              </a:rPr>
              <a:t>’)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Arial"/>
                <a:cs typeface="Arial"/>
              </a:rPr>
              <a:t>!Microbial BGC with Monod formulation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Arial"/>
                <a:cs typeface="Arial"/>
              </a:rPr>
              <a:t>Case default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Arial"/>
                <a:cs typeface="Arial"/>
              </a:rPr>
              <a:t>!default BGC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Arial"/>
                <a:cs typeface="Arial"/>
              </a:rPr>
              <a:t>End select</a:t>
            </a:r>
            <a:endParaRPr lang="en-US" sz="4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438358" y="9669848"/>
            <a:ext cx="16097730" cy="19315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8000"/>
                </a:solidFill>
                <a:latin typeface="Arial"/>
                <a:cs typeface="Arial"/>
              </a:rPr>
              <a:t>Vegetation BGC model</a:t>
            </a:r>
            <a:br>
              <a:rPr lang="en-US" sz="6000" b="1" dirty="0" smtClean="0">
                <a:solidFill>
                  <a:srgbClr val="008000"/>
                </a:solidFill>
                <a:latin typeface="Arial"/>
                <a:cs typeface="Arial"/>
              </a:rPr>
            </a:br>
            <a:r>
              <a:rPr lang="en-US" sz="6000" b="1" dirty="0" smtClean="0">
                <a:solidFill>
                  <a:srgbClr val="008000"/>
                </a:solidFill>
                <a:latin typeface="Arial"/>
                <a:cs typeface="Arial"/>
              </a:rPr>
              <a:t>(Fates or CNP)</a:t>
            </a:r>
            <a:endParaRPr lang="en-US" sz="60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27430844" y="11601349"/>
            <a:ext cx="1940620" cy="31920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Up Arrow 43"/>
          <p:cNvSpPr/>
          <p:nvPr/>
        </p:nvSpPr>
        <p:spPr>
          <a:xfrm>
            <a:off x="34763695" y="11601348"/>
            <a:ext cx="1756541" cy="319208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6520236" y="12603221"/>
            <a:ext cx="4393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/>
                <a:cs typeface="Arial"/>
              </a:rPr>
              <a:t>Nutrient uptake</a:t>
            </a:r>
            <a:endParaRPr lang="en-US" sz="4800" b="1" dirty="0">
              <a:latin typeface="Arial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992151" y="12603221"/>
            <a:ext cx="3809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/>
                <a:cs typeface="Arial"/>
              </a:rPr>
              <a:t>Substrate deposition</a:t>
            </a:r>
            <a:endParaRPr lang="en-US" sz="4800" b="1" dirty="0"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67067" y="39039713"/>
            <a:ext cx="21945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>
                <a:latin typeface="Arial"/>
                <a:cs typeface="Arial"/>
              </a:rPr>
              <a:t>The SUPECA theory for networks of different BGC reactions. </a:t>
            </a:r>
            <a:endParaRPr lang="en-US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23229783" y="38070217"/>
            <a:ext cx="192898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/>
                <a:cs typeface="Arial"/>
              </a:rPr>
              <a:t>References:</a:t>
            </a:r>
          </a:p>
          <a:p>
            <a:pPr marL="571500" indent="-571500">
              <a:buFont typeface="Arial"/>
              <a:buChar char="•"/>
            </a:pPr>
            <a:r>
              <a:rPr lang="en-US" sz="4000" b="1" dirty="0" smtClean="0">
                <a:latin typeface="Arial"/>
                <a:cs typeface="Arial"/>
              </a:rPr>
              <a:t>Tang and Riley, GMDD, doi:10.5194/gmd-2017-46, 2017.</a:t>
            </a:r>
          </a:p>
          <a:p>
            <a:pPr marL="571500" indent="-571500">
              <a:buFont typeface="Arial"/>
              <a:buChar char="•"/>
            </a:pPr>
            <a:r>
              <a:rPr lang="en-US" sz="4000" b="1" dirty="0" smtClean="0">
                <a:latin typeface="Arial"/>
                <a:cs typeface="Arial"/>
              </a:rPr>
              <a:t>Tang et al., GMD, </a:t>
            </a:r>
            <a:r>
              <a:rPr lang="en-US" sz="4000" b="1" dirty="0" err="1" smtClean="0">
                <a:latin typeface="Arial"/>
                <a:cs typeface="Arial"/>
              </a:rPr>
              <a:t>doi</a:t>
            </a:r>
            <a:r>
              <a:rPr lang="en-US" sz="4000" b="1" dirty="0" smtClean="0">
                <a:latin typeface="Arial"/>
                <a:cs typeface="Arial"/>
              </a:rPr>
              <a:t>: 10.5194/gmd-6-127-2013, 2013.</a:t>
            </a:r>
            <a:endParaRPr lang="en-US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13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184</Words>
  <Application>Microsoft Macintosh PowerPoint</Application>
  <PresentationFormat>Custom</PresentationFormat>
  <Paragraphs>50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MathType 6.0 Equation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Jinyun Tang</cp:lastModifiedBy>
  <cp:revision>32</cp:revision>
  <dcterms:created xsi:type="dcterms:W3CDTF">2015-04-08T23:32:45Z</dcterms:created>
  <dcterms:modified xsi:type="dcterms:W3CDTF">2017-05-22T19:43:28Z</dcterms:modified>
</cp:coreProperties>
</file>