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43891200"/>
  <p:notesSz cx="7010400" cy="9296400"/>
  <p:defaultTextStyle>
    <a:defPPr>
      <a:defRPr lang="en-US"/>
    </a:defPPr>
    <a:lvl1pPr marL="0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1pPr>
    <a:lvl2pPr marL="2508062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2pPr>
    <a:lvl3pPr marL="5016124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3pPr>
    <a:lvl4pPr marL="7524186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4pPr>
    <a:lvl5pPr marL="10032248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5pPr>
    <a:lvl6pPr marL="12540310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6pPr>
    <a:lvl7pPr marL="15048372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7pPr>
    <a:lvl8pPr marL="17556434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8pPr>
    <a:lvl9pPr marL="20064496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B5FAE"/>
    <a:srgbClr val="1F285B"/>
    <a:srgbClr val="125528"/>
    <a:srgbClr val="5DB346"/>
    <a:srgbClr val="931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54"/>
    <p:restoredTop sz="94677"/>
  </p:normalViewPr>
  <p:slideViewPr>
    <p:cSldViewPr snapToGrid="0" snapToObjects="1">
      <p:cViewPr>
        <p:scale>
          <a:sx n="50" d="100"/>
          <a:sy n="50" d="100"/>
        </p:scale>
        <p:origin x="-4714" y="-5083"/>
      </p:cViewPr>
      <p:guideLst>
        <p:guide orient="horz" pos="13824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73014-32E1-4846-B575-35EEFC3975F9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36750" y="1162050"/>
            <a:ext cx="31369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1DF8E-251C-AC4D-900E-14714DDFC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38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1DF8E-251C-AC4D-900E-14714DDFC9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9144000"/>
            <a:ext cx="40233600" cy="4572000"/>
          </a:xfrm>
        </p:spPr>
        <p:txBody>
          <a:bodyPr lIns="0" tIns="0" rIns="0" bIns="0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3716000"/>
            <a:ext cx="40233600" cy="24688800"/>
          </a:xfrm>
        </p:spPr>
        <p:txBody>
          <a:bodyPr lIns="0" tIns="0" rIns="0" bIns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64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91200" cy="43891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9144000"/>
            <a:ext cx="40233600" cy="457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3716000"/>
            <a:ext cx="40233600" cy="24688800"/>
          </a:xfrm>
          <a:prstGeom prst="rect">
            <a:avLst/>
          </a:prstGeom>
        </p:spPr>
        <p:txBody>
          <a:bodyPr vert="horz" lIns="0" tIns="0" rIns="501612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40680643"/>
            <a:ext cx="13898880" cy="2336800"/>
          </a:xfrm>
          <a:prstGeom prst="rect">
            <a:avLst/>
          </a:prstGeom>
        </p:spPr>
        <p:txBody>
          <a:bodyPr vert="horz" lIns="501612" tIns="250806" rIns="501612" bIns="250806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371600" y="914400"/>
            <a:ext cx="4572000" cy="64008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28000" b="1" dirty="0" smtClean="0">
                <a:gradFill flip="none" rotWithShape="1">
                  <a:gsLst>
                    <a:gs pos="0">
                      <a:srgbClr val="5DB346"/>
                    </a:gs>
                    <a:gs pos="100000">
                      <a:srgbClr val="125528"/>
                    </a:gs>
                  </a:gsLst>
                  <a:lin ang="5400000" scaled="0"/>
                  <a:tileRect/>
                </a:gradFill>
                <a:latin typeface="Arial"/>
                <a:cs typeface="Arial"/>
              </a:rPr>
              <a:t>F:</a:t>
            </a:r>
            <a:endParaRPr lang="en-US" sz="28000" dirty="0">
              <a:gradFill flip="none" rotWithShape="1">
                <a:gsLst>
                  <a:gs pos="0">
                    <a:srgbClr val="5DB346"/>
                  </a:gs>
                  <a:gs pos="100000">
                    <a:srgbClr val="125528"/>
                  </a:gs>
                </a:gsLst>
                <a:lin ang="5400000" scaled="0"/>
                <a:tileRect/>
              </a:gra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909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</p:sldLayoutIdLst>
  <p:timing>
    <p:tnLst>
      <p:par>
        <p:cTn id="1" dur="indefinite" restart="never" nodeType="tmRoot"/>
      </p:par>
    </p:tnLst>
  </p:timing>
  <p:txStyles>
    <p:titleStyle>
      <a:lvl1pPr algn="l" defTabSz="2508062" rtl="0" eaLnBrk="1" latinLnBrk="0" hangingPunct="1">
        <a:spcBef>
          <a:spcPct val="0"/>
        </a:spcBef>
        <a:buNone/>
        <a:defRPr sz="200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81047" indent="-1881047" algn="l" defTabSz="2508062" rtl="0" eaLnBrk="1" latinLnBrk="0" hangingPunct="1">
        <a:spcBef>
          <a:spcPct val="20000"/>
        </a:spcBef>
        <a:buFont typeface="Arial"/>
        <a:buChar char="•"/>
        <a:defRPr sz="12300" kern="1200">
          <a:solidFill>
            <a:schemeClr val="tx1"/>
          </a:solidFill>
          <a:latin typeface="Arial"/>
          <a:ea typeface="+mn-ea"/>
          <a:cs typeface="Arial"/>
        </a:defRPr>
      </a:lvl1pPr>
      <a:lvl2pPr marL="4075601" indent="-1567539" algn="l" defTabSz="2508062" rtl="0" eaLnBrk="1" latinLnBrk="0" hangingPunct="1">
        <a:spcBef>
          <a:spcPct val="20000"/>
        </a:spcBef>
        <a:buFont typeface="Arial"/>
        <a:buChar char="–"/>
        <a:defRPr sz="10700" kern="1200">
          <a:solidFill>
            <a:schemeClr val="tx1"/>
          </a:solidFill>
          <a:latin typeface="Arial"/>
          <a:ea typeface="+mn-ea"/>
          <a:cs typeface="Arial"/>
        </a:defRPr>
      </a:lvl2pPr>
      <a:lvl3pPr marL="6270155" indent="-1254031" algn="l" defTabSz="2508062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Arial"/>
          <a:ea typeface="+mn-ea"/>
          <a:cs typeface="Arial"/>
        </a:defRPr>
      </a:lvl3pPr>
      <a:lvl4pPr marL="8778217" indent="-1254031" algn="l" defTabSz="2508062" rtl="0" eaLnBrk="1" latinLnBrk="0" hangingPunct="1">
        <a:spcBef>
          <a:spcPct val="20000"/>
        </a:spcBef>
        <a:buFont typeface="Arial"/>
        <a:buChar char="–"/>
        <a:defRPr sz="8800" kern="1200">
          <a:solidFill>
            <a:schemeClr val="tx1"/>
          </a:solidFill>
          <a:latin typeface="Arial"/>
          <a:ea typeface="+mn-ea"/>
          <a:cs typeface="Arial"/>
        </a:defRPr>
      </a:lvl4pPr>
      <a:lvl5pPr marL="11286279" indent="-1254031" algn="l" defTabSz="2508062" rtl="0" eaLnBrk="1" latinLnBrk="0" hangingPunct="1">
        <a:spcBef>
          <a:spcPct val="20000"/>
        </a:spcBef>
        <a:buFont typeface="Arial"/>
        <a:buChar char="»"/>
        <a:defRPr sz="8800" kern="1200">
          <a:solidFill>
            <a:schemeClr val="tx1"/>
          </a:solidFill>
          <a:latin typeface="Arial"/>
          <a:ea typeface="+mn-ea"/>
          <a:cs typeface="Arial"/>
        </a:defRPr>
      </a:lvl5pPr>
      <a:lvl6pPr marL="13794341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302403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810465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18527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1pPr>
      <a:lvl2pPr marL="2508062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2pPr>
      <a:lvl3pPr marL="5016124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3pPr>
      <a:lvl4pPr marL="7524186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4pPr>
      <a:lvl5pPr marL="10032248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40310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6pPr>
      <a:lvl7pPr marL="15048372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7pPr>
      <a:lvl8pPr marL="17556434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8pPr>
      <a:lvl9pPr marL="20064496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402800" y="9601200"/>
            <a:ext cx="20116800" cy="14173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4935200" y="40666313"/>
            <a:ext cx="20924783" cy="1828800"/>
            <a:chOff x="14935200" y="40666313"/>
            <a:chExt cx="20924783" cy="1828800"/>
          </a:xfrm>
        </p:grpSpPr>
        <p:sp>
          <p:nvSpPr>
            <p:cNvPr id="16" name="TextBox 15"/>
            <p:cNvSpPr txBox="1"/>
            <p:nvPr/>
          </p:nvSpPr>
          <p:spPr>
            <a:xfrm>
              <a:off x="14935200" y="40666313"/>
              <a:ext cx="5486400" cy="1828800"/>
            </a:xfrm>
            <a:prstGeom prst="rect">
              <a:avLst/>
            </a:prstGeom>
            <a:noFill/>
          </p:spPr>
          <p:txBody>
            <a:bodyPr wrap="none" lIns="91440" tIns="91440" rIns="91440" bIns="91440" rtlCol="0" anchor="b" anchorCtr="0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400" i="1" dirty="0" smtClean="0">
                  <a:latin typeface="Arial"/>
                  <a:cs typeface="Arial"/>
                </a:rPr>
                <a:t>For additional information, contact:</a:t>
              </a:r>
            </a:p>
            <a:p>
              <a:r>
                <a:rPr lang="en-US" sz="2800" b="1" dirty="0" smtClean="0">
                  <a:latin typeface="Arial"/>
                  <a:cs typeface="Arial"/>
                </a:rPr>
                <a:t>Bibi Raju</a:t>
              </a:r>
            </a:p>
            <a:p>
              <a:r>
                <a:rPr lang="en-US" sz="2400" dirty="0" smtClean="0">
                  <a:latin typeface="Arial"/>
                  <a:cs typeface="Arial"/>
                </a:rPr>
                <a:t>Scientist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177760" y="40666313"/>
              <a:ext cx="5486400" cy="1828800"/>
            </a:xfrm>
            <a:prstGeom prst="rect">
              <a:avLst/>
            </a:prstGeom>
            <a:noFill/>
          </p:spPr>
          <p:txBody>
            <a:bodyPr wrap="none" lIns="91440" tIns="91440" rIns="91440" bIns="91440" rtlCol="0" anchor="b" anchorCtr="0">
              <a:noAutofit/>
            </a:bodyPr>
            <a:lstStyle/>
            <a:p>
              <a:pPr>
                <a:spcAft>
                  <a:spcPts val="1600"/>
                </a:spcAft>
              </a:pPr>
              <a:r>
                <a:rPr lang="en-US" sz="2400" dirty="0" smtClean="0">
                  <a:latin typeface="Arial"/>
                  <a:cs typeface="Arial"/>
                </a:rPr>
                <a:t>Pacific Northwest National Laboratory</a:t>
              </a:r>
            </a:p>
            <a:p>
              <a:r>
                <a:rPr lang="en-US" sz="2400" dirty="0" smtClean="0">
                  <a:latin typeface="Arial"/>
                  <a:cs typeface="Arial"/>
                </a:rPr>
                <a:t>(509) 375-3623</a:t>
              </a:r>
            </a:p>
            <a:p>
              <a:r>
                <a:rPr lang="en-US" sz="2400" dirty="0">
                  <a:latin typeface="Arial"/>
                  <a:cs typeface="Arial"/>
                </a:rPr>
                <a:t>b</a:t>
              </a:r>
              <a:r>
                <a:rPr lang="en-US" sz="2400" dirty="0" smtClean="0">
                  <a:latin typeface="Arial"/>
                  <a:cs typeface="Arial"/>
                </a:rPr>
                <a:t>ibi.raju@pnnl.gov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715983" y="40666313"/>
              <a:ext cx="9144000" cy="1828800"/>
            </a:xfrm>
            <a:prstGeom prst="rect">
              <a:avLst/>
            </a:prstGeom>
            <a:noFill/>
          </p:spPr>
          <p:txBody>
            <a:bodyPr wrap="none" lIns="91440" tIns="91440" rIns="91440" bIns="91440" rtlCol="0" anchor="b" anchorCtr="0">
              <a:noAutofit/>
            </a:bodyPr>
            <a:lstStyle/>
            <a:p>
              <a:r>
                <a:rPr lang="en-US" sz="4000" b="1" dirty="0" smtClean="0">
                  <a:solidFill>
                    <a:srgbClr val="1B5FAE"/>
                  </a:solidFill>
                  <a:latin typeface="Arial"/>
                  <a:cs typeface="Arial"/>
                </a:rPr>
                <a:t>climatemodeling.science.energy.gov/acme</a:t>
              </a:r>
              <a:endParaRPr lang="en-US" sz="3600" dirty="0">
                <a:solidFill>
                  <a:srgbClr val="1B5FAE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486400" y="914400"/>
            <a:ext cx="27432000" cy="64008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4400" b="1" dirty="0" smtClean="0">
                <a:solidFill>
                  <a:srgbClr val="000000"/>
                </a:solidFill>
                <a:latin typeface="Arial"/>
                <a:cs typeface="Arial"/>
              </a:rPr>
              <a:t>ACME Provenance using </a:t>
            </a:r>
            <a:r>
              <a:rPr lang="en-US" sz="14400" b="1" dirty="0" err="1" smtClean="0">
                <a:solidFill>
                  <a:srgbClr val="000000"/>
                </a:solidFill>
                <a:latin typeface="Arial"/>
                <a:cs typeface="Arial"/>
              </a:rPr>
              <a:t>ProvEn</a:t>
            </a:r>
            <a:endParaRPr lang="en-US" sz="144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7200" dirty="0" smtClean="0">
                <a:solidFill>
                  <a:srgbClr val="000000"/>
                </a:solidFill>
                <a:latin typeface="Arial"/>
                <a:cs typeface="Arial"/>
              </a:rPr>
              <a:t>Bibi Raju, Eric Stephan, Todd Elsethagen</a:t>
            </a:r>
          </a:p>
          <a:p>
            <a:r>
              <a:rPr lang="en-US" sz="7200" dirty="0" smtClean="0">
                <a:solidFill>
                  <a:srgbClr val="000000"/>
                </a:solidFill>
                <a:latin typeface="Arial"/>
                <a:cs typeface="Arial"/>
              </a:rPr>
              <a:t>Pacific Northwest National Laboratory</a:t>
            </a:r>
            <a:endParaRPr lang="en-US" sz="7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371600" y="9601200"/>
            <a:ext cx="20176002" cy="14173200"/>
            <a:chOff x="1371600" y="9601200"/>
            <a:chExt cx="20176002" cy="14173200"/>
          </a:xfrm>
        </p:grpSpPr>
        <p:sp>
          <p:nvSpPr>
            <p:cNvPr id="6" name="Rectangle 5"/>
            <p:cNvSpPr/>
            <p:nvPr/>
          </p:nvSpPr>
          <p:spPr>
            <a:xfrm>
              <a:off x="1371600" y="9601200"/>
              <a:ext cx="20116800" cy="141732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802" y="11887200"/>
              <a:ext cx="20116800" cy="11887200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pPr marL="571500" indent="-571500">
                <a:lnSpc>
                  <a:spcPct val="110000"/>
                </a:lnSpc>
                <a:buClr>
                  <a:srgbClr val="5DB346"/>
                </a:buClr>
                <a:buFont typeface="LucidaGrande" charset="0"/>
                <a:buChar char="►"/>
              </a:pPr>
              <a:r>
                <a:rPr lang="en-US" sz="3600" dirty="0" smtClean="0">
                  <a:latin typeface="Arial"/>
                  <a:cs typeface="Arial"/>
                </a:rPr>
                <a:t>Investigate </a:t>
              </a:r>
              <a:r>
                <a:rPr lang="en-US" sz="3600" dirty="0">
                  <a:latin typeface="Arial"/>
                  <a:cs typeface="Arial"/>
                </a:rPr>
                <a:t>how workflow provenance can offer insights explaining what </a:t>
              </a:r>
              <a:r>
                <a:rPr lang="en-US" sz="3600" dirty="0" smtClean="0">
                  <a:latin typeface="Arial"/>
                  <a:cs typeface="Arial"/>
                </a:rPr>
                <a:t>factors </a:t>
              </a:r>
              <a:br>
                <a:rPr lang="en-US" sz="3600" dirty="0" smtClean="0">
                  <a:latin typeface="Arial"/>
                  <a:cs typeface="Arial"/>
                </a:rPr>
              </a:br>
              <a:r>
                <a:rPr lang="en-US" sz="3600" dirty="0" smtClean="0">
                  <a:latin typeface="Arial"/>
                  <a:cs typeface="Arial"/>
                </a:rPr>
                <a:t>contributed to </a:t>
              </a:r>
              <a:r>
                <a:rPr lang="en-US" sz="3600" dirty="0">
                  <a:latin typeface="Arial"/>
                  <a:cs typeface="Arial"/>
                </a:rPr>
                <a:t>simulation results</a:t>
              </a:r>
              <a:r>
                <a:rPr lang="en-US" sz="3600" dirty="0" smtClean="0">
                  <a:latin typeface="Arial"/>
                  <a:cs typeface="Arial"/>
                </a:rPr>
                <a:t>.</a:t>
              </a:r>
              <a:endParaRPr lang="en-US" sz="3600" dirty="0">
                <a:latin typeface="Arial"/>
                <a:cs typeface="Arial"/>
              </a:endParaRPr>
            </a:p>
            <a:p>
              <a:pPr marL="571500" indent="-571500">
                <a:lnSpc>
                  <a:spcPct val="110000"/>
                </a:lnSpc>
                <a:buClr>
                  <a:srgbClr val="5DB346"/>
                </a:buClr>
                <a:buFont typeface="LucidaGrande" charset="0"/>
                <a:buChar char="►"/>
              </a:pPr>
              <a:r>
                <a:rPr lang="en-US" sz="3600" dirty="0">
                  <a:latin typeface="Arial"/>
                  <a:cs typeface="Arial"/>
                </a:rPr>
                <a:t>Combine workflow provenance with performance metrics (for example timing data) </a:t>
              </a:r>
              <a:r>
                <a:rPr lang="en-US" sz="3600" dirty="0" smtClean="0">
                  <a:latin typeface="Arial"/>
                  <a:cs typeface="Arial"/>
                </a:rPr>
                <a:t/>
              </a:r>
              <a:br>
                <a:rPr lang="en-US" sz="3600" dirty="0" smtClean="0">
                  <a:latin typeface="Arial"/>
                  <a:cs typeface="Arial"/>
                </a:rPr>
              </a:br>
              <a:r>
                <a:rPr lang="en-US" sz="3600" dirty="0" smtClean="0">
                  <a:latin typeface="Arial"/>
                  <a:cs typeface="Arial"/>
                </a:rPr>
                <a:t>for anomaly </a:t>
              </a:r>
              <a:r>
                <a:rPr lang="en-US" sz="3600" dirty="0">
                  <a:latin typeface="Arial"/>
                  <a:cs typeface="Arial"/>
                </a:rPr>
                <a:t>detection. </a:t>
              </a:r>
            </a:p>
            <a:p>
              <a:pPr marL="571500" indent="-571500">
                <a:lnSpc>
                  <a:spcPct val="110000"/>
                </a:lnSpc>
                <a:buClr>
                  <a:srgbClr val="5DB346"/>
                </a:buClr>
                <a:buFont typeface="LucidaGrande" charset="0"/>
                <a:buChar char="►"/>
              </a:pPr>
              <a:r>
                <a:rPr lang="en-US" sz="3600" dirty="0">
                  <a:latin typeface="Arial"/>
                  <a:cs typeface="Arial"/>
                </a:rPr>
                <a:t>Determine if reproducibility is possible by harvesting discrete information from previous </a:t>
              </a:r>
              <a:endParaRPr lang="en-US" sz="3600" dirty="0" smtClean="0">
                <a:latin typeface="Arial"/>
                <a:cs typeface="Arial"/>
              </a:endParaRPr>
            </a:p>
            <a:p>
              <a:pPr marL="571500" indent="-571500">
                <a:lnSpc>
                  <a:spcPct val="110000"/>
                </a:lnSpc>
                <a:buClr>
                  <a:srgbClr val="5DB346"/>
                </a:buClr>
                <a:buFont typeface="LucidaGrande" charset="0"/>
                <a:buChar char="►"/>
              </a:pPr>
              <a:r>
                <a:rPr lang="en-US" sz="3600" dirty="0" smtClean="0">
                  <a:latin typeface="Arial"/>
                  <a:cs typeface="Arial"/>
                </a:rPr>
                <a:t>ACME </a:t>
              </a:r>
              <a:r>
                <a:rPr lang="en-US" sz="3600" dirty="0">
                  <a:latin typeface="Arial"/>
                  <a:cs typeface="Arial"/>
                </a:rPr>
                <a:t>simulation logs, configuration files, software descriptions, and compile settings.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371600" y="9601200"/>
              <a:ext cx="20116800" cy="2286000"/>
              <a:chOff x="1371600" y="9601200"/>
              <a:chExt cx="20116800" cy="228600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371600" y="9601200"/>
                <a:ext cx="20116800" cy="2286000"/>
              </a:xfrm>
              <a:prstGeom prst="rect">
                <a:avLst/>
              </a:prstGeom>
              <a:gradFill flip="none" rotWithShape="1">
                <a:gsLst>
                  <a:gs pos="20000">
                    <a:srgbClr val="5DB346"/>
                  </a:gs>
                  <a:gs pos="100000">
                    <a:srgbClr val="125528"/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371600" y="9601200"/>
                <a:ext cx="20116800" cy="2286000"/>
              </a:xfrm>
              <a:prstGeom prst="rect">
                <a:avLst/>
              </a:prstGeom>
              <a:noFill/>
            </p:spPr>
            <p:txBody>
              <a:bodyPr wrap="none" lIns="457200" tIns="457200" rIns="457200" bIns="457200" rtlCol="0" anchor="ctr" anchorCtr="0">
                <a:noAutofit/>
              </a:bodyPr>
              <a:lstStyle/>
              <a:p>
                <a:r>
                  <a:rPr lang="en-US" sz="7200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Objectives</a:t>
                </a:r>
              </a:p>
            </p:txBody>
          </p:sp>
        </p:grpSp>
      </p:grpSp>
      <p:sp>
        <p:nvSpPr>
          <p:cNvPr id="9" name="Rectangle 8"/>
          <p:cNvSpPr/>
          <p:nvPr/>
        </p:nvSpPr>
        <p:spPr>
          <a:xfrm>
            <a:off x="1371600" y="24612618"/>
            <a:ext cx="20116800" cy="14173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71600" y="26898618"/>
            <a:ext cx="20116800" cy="12772274"/>
          </a:xfrm>
          <a:prstGeom prst="rect">
            <a:avLst/>
          </a:prstGeom>
          <a:noFill/>
        </p:spPr>
        <p:txBody>
          <a:bodyPr wrap="none" lIns="457200" tIns="457200" rIns="457200" bIns="45720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4000" b="1" dirty="0" smtClean="0">
                <a:solidFill>
                  <a:srgbClr val="5DB346"/>
                </a:solidFill>
                <a:latin typeface="Arial"/>
                <a:cs typeface="Arial"/>
              </a:rPr>
              <a:t>Outstanding Questions:</a:t>
            </a:r>
          </a:p>
          <a:p>
            <a:pPr marL="571500" lvl="0" indent="-571500">
              <a:lnSpc>
                <a:spcPct val="110000"/>
              </a:lnSpc>
              <a:buClr>
                <a:srgbClr val="5DB346"/>
              </a:buClr>
              <a:buFont typeface="LucidaGrande" charset="0"/>
              <a:buChar char="►"/>
            </a:pP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Is all discrete simulation information (input deck, data sources, workflows steps,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/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expected output) in an accessible and computable form across ACME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?</a:t>
            </a:r>
            <a:endParaRPr lang="en-US" sz="3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71500" lvl="0" indent="-571500">
              <a:lnSpc>
                <a:spcPct val="110000"/>
              </a:lnSpc>
              <a:buClr>
                <a:srgbClr val="5DB346"/>
              </a:buClr>
              <a:buFont typeface="LucidaGrande" charset="0"/>
              <a:buChar char="►"/>
            </a:pP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Can the discrete simulation information be structured and organized in a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/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standardized way</a:t>
            </a: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? </a:t>
            </a:r>
          </a:p>
          <a:p>
            <a:pPr marL="571500" lvl="0" indent="-571500">
              <a:lnSpc>
                <a:spcPct val="110000"/>
              </a:lnSpc>
              <a:buClr>
                <a:srgbClr val="5DB346"/>
              </a:buClr>
              <a:buFont typeface="LucidaGrande" charset="0"/>
              <a:buChar char="►"/>
            </a:pP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Is enough known about the execution environment to rerun a simulation such as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/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resources </a:t>
            </a: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needed and versions of code used in original simulation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/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experiment </a:t>
            </a: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(numerical reproducibility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)?</a:t>
            </a:r>
            <a:endParaRPr lang="en-US" sz="4000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 sz="4000" dirty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4000" b="1" dirty="0" smtClean="0">
                <a:solidFill>
                  <a:srgbClr val="5DB346"/>
                </a:solidFill>
                <a:latin typeface="Arial"/>
                <a:cs typeface="Arial"/>
              </a:rPr>
              <a:t>Integration with CIME:</a:t>
            </a:r>
          </a:p>
          <a:p>
            <a:pPr marL="571500" lvl="0" indent="-571500">
              <a:lnSpc>
                <a:spcPct val="110000"/>
              </a:lnSpc>
              <a:buClr>
                <a:srgbClr val="5DB346"/>
              </a:buClr>
              <a:buFont typeface="LucidaGrande" charset="0"/>
              <a:buChar char="►"/>
            </a:pP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Use CIME to generate the provenance data in sufficient detail and in required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format</a:t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as </a:t>
            </a: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needed by </a:t>
            </a:r>
            <a:r>
              <a:rPr lang="en-US" sz="3600" dirty="0" err="1">
                <a:solidFill>
                  <a:prstClr val="black"/>
                </a:solidFill>
                <a:latin typeface="Arial"/>
                <a:cs typeface="Arial"/>
              </a:rPr>
              <a:t>HArvest</a:t>
            </a: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 Provenance Interface (HAPI) to ingest into </a:t>
            </a:r>
            <a:r>
              <a:rPr lang="en-US" sz="3600" dirty="0" err="1">
                <a:solidFill>
                  <a:prstClr val="black"/>
                </a:solidFill>
                <a:latin typeface="Arial"/>
                <a:cs typeface="Arial"/>
              </a:rPr>
              <a:t>ProvEn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lang="en-US" sz="3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71600" y="24612618"/>
            <a:ext cx="20116800" cy="2286000"/>
            <a:chOff x="1371600" y="24612618"/>
            <a:chExt cx="20116800" cy="2286000"/>
          </a:xfrm>
        </p:grpSpPr>
        <p:sp>
          <p:nvSpPr>
            <p:cNvPr id="39" name="Rectangle 38"/>
            <p:cNvSpPr/>
            <p:nvPr/>
          </p:nvSpPr>
          <p:spPr>
            <a:xfrm>
              <a:off x="1371600" y="24612618"/>
              <a:ext cx="20116800" cy="2286000"/>
            </a:xfrm>
            <a:prstGeom prst="rect">
              <a:avLst/>
            </a:prstGeom>
            <a:gradFill flip="none" rotWithShape="1">
              <a:gsLst>
                <a:gs pos="20000">
                  <a:srgbClr val="5DB346"/>
                </a:gs>
                <a:gs pos="100000">
                  <a:srgbClr val="125528"/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371600" y="24612618"/>
              <a:ext cx="20116800" cy="2286000"/>
            </a:xfrm>
            <a:prstGeom prst="rect">
              <a:avLst/>
            </a:prstGeom>
            <a:noFill/>
          </p:spPr>
          <p:txBody>
            <a:bodyPr wrap="none" lIns="457200" tIns="457200" rIns="457200" bIns="457200" rtlCol="0" anchor="ctr" anchorCtr="0">
              <a:noAutofit/>
            </a:bodyPr>
            <a:lstStyle/>
            <a:p>
              <a:r>
                <a:rPr lang="en-US" sz="7200" b="1" dirty="0" smtClean="0">
                  <a:solidFill>
                    <a:schemeClr val="bg1"/>
                  </a:solidFill>
                  <a:latin typeface="Arial"/>
                  <a:cs typeface="Arial"/>
                </a:rPr>
                <a:t>Developments Required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2402800" y="24612618"/>
            <a:ext cx="20116800" cy="14173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402800" y="26898618"/>
            <a:ext cx="20116800" cy="12772274"/>
          </a:xfrm>
          <a:prstGeom prst="rect">
            <a:avLst/>
          </a:prstGeom>
          <a:solidFill>
            <a:schemeClr val="bg1"/>
          </a:solidFill>
        </p:spPr>
        <p:txBody>
          <a:bodyPr wrap="none" lIns="457200" tIns="457200" rIns="457200" bIns="457200" rtlCol="0">
            <a:noAutofit/>
          </a:bodyPr>
          <a:lstStyle/>
          <a:p>
            <a:pPr marL="571500" lvl="0" indent="-571500">
              <a:lnSpc>
                <a:spcPct val="110000"/>
              </a:lnSpc>
              <a:buClr>
                <a:srgbClr val="5DB346"/>
              </a:buClr>
              <a:buFont typeface="LucidaGrande" charset="0"/>
              <a:buChar char="►"/>
            </a:pP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Achieve simulation reproducibility by integrating with CIME</a:t>
            </a:r>
          </a:p>
          <a:p>
            <a:pPr marL="571500" lvl="0" indent="-571500">
              <a:lnSpc>
                <a:spcPct val="110000"/>
              </a:lnSpc>
              <a:buClr>
                <a:srgbClr val="5DB346"/>
              </a:buClr>
              <a:buFont typeface="LucidaGrande" charset="0"/>
              <a:buChar char="►"/>
            </a:pP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Publish simulation provenance that can be used for cross-comparison between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/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CIME </a:t>
            </a: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workflows and other grid based provenance.</a:t>
            </a:r>
          </a:p>
          <a:p>
            <a:pPr marL="571500" lvl="0" indent="-571500">
              <a:lnSpc>
                <a:spcPct val="110000"/>
              </a:lnSpc>
              <a:buClr>
                <a:srgbClr val="5DB346"/>
              </a:buClr>
              <a:buFont typeface="LucidaGrande" charset="0"/>
              <a:buChar char="►"/>
            </a:pP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Performance </a:t>
            </a: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tuning: </a:t>
            </a:r>
            <a:r>
              <a:rPr lang="en-US" sz="3600" dirty="0" err="1">
                <a:solidFill>
                  <a:prstClr val="black"/>
                </a:solidFill>
                <a:latin typeface="Arial"/>
                <a:cs typeface="Arial"/>
              </a:rPr>
              <a:t>ProvEn</a:t>
            </a: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 provides a means to federate time-series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/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application/system </a:t>
            </a: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performance metrics data with ACME code traces 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/>
            </a:r>
            <a:b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from </a:t>
            </a: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each model component.</a:t>
            </a:r>
          </a:p>
          <a:p>
            <a:pPr marL="571500" lvl="0" indent="-571500">
              <a:lnSpc>
                <a:spcPct val="110000"/>
              </a:lnSpc>
              <a:buClr>
                <a:srgbClr val="5DB346"/>
              </a:buClr>
              <a:buFont typeface="LucidaGrande" charset="0"/>
              <a:buChar char="►"/>
            </a:pPr>
            <a:r>
              <a:rPr lang="en-US" sz="3600" dirty="0">
                <a:solidFill>
                  <a:prstClr val="black"/>
                </a:solidFill>
                <a:latin typeface="Arial"/>
                <a:cs typeface="Arial"/>
              </a:rPr>
              <a:t>Provide scientists running simulations performance and diagnostics tools</a:t>
            </a:r>
            <a:r>
              <a:rPr lang="en-US" sz="3600" dirty="0" smtClean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lang="en-US" sz="3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2402800" y="24612618"/>
            <a:ext cx="20116800" cy="2286000"/>
            <a:chOff x="22402800" y="24612618"/>
            <a:chExt cx="20116800" cy="2286000"/>
          </a:xfrm>
        </p:grpSpPr>
        <p:sp>
          <p:nvSpPr>
            <p:cNvPr id="42" name="Rectangle 41"/>
            <p:cNvSpPr/>
            <p:nvPr/>
          </p:nvSpPr>
          <p:spPr>
            <a:xfrm>
              <a:off x="22402800" y="24612618"/>
              <a:ext cx="20116800" cy="2286000"/>
            </a:xfrm>
            <a:prstGeom prst="rect">
              <a:avLst/>
            </a:prstGeom>
            <a:gradFill flip="none" rotWithShape="1">
              <a:gsLst>
                <a:gs pos="20000">
                  <a:srgbClr val="5DB346"/>
                </a:gs>
                <a:gs pos="100000">
                  <a:srgbClr val="125528"/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402800" y="24612618"/>
              <a:ext cx="20116800" cy="2286000"/>
            </a:xfrm>
            <a:prstGeom prst="rect">
              <a:avLst/>
            </a:prstGeom>
            <a:noFill/>
          </p:spPr>
          <p:txBody>
            <a:bodyPr wrap="none" lIns="457200" tIns="457200" rIns="457200" bIns="457200" rtlCol="0" anchor="ctr" anchorCtr="0">
              <a:noAutofit/>
            </a:bodyPr>
            <a:lstStyle/>
            <a:p>
              <a:r>
                <a:rPr lang="en-US" sz="7200" b="1" dirty="0" smtClean="0">
                  <a:solidFill>
                    <a:schemeClr val="bg1"/>
                  </a:solidFill>
                  <a:latin typeface="Arial"/>
                  <a:cs typeface="Arial"/>
                </a:rPr>
                <a:t>Expected Impact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5171360" y="37917120"/>
            <a:ext cx="7528560" cy="2176066"/>
          </a:xfrm>
          <a:prstGeom prst="rect">
            <a:avLst/>
          </a:prstGeom>
          <a:noFill/>
        </p:spPr>
        <p:txBody>
          <a:bodyPr wrap="none" lIns="91440" tIns="91440" rIns="91440" bIns="9144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i="1" dirty="0" smtClean="0">
                <a:latin typeface="Arial"/>
                <a:cs typeface="Arial"/>
              </a:rPr>
              <a:t>For additional information, contact:</a:t>
            </a:r>
          </a:p>
          <a:p>
            <a:r>
              <a:rPr lang="en-US" sz="2800" b="1" dirty="0" smtClean="0">
                <a:latin typeface="Arial"/>
                <a:cs typeface="Arial"/>
              </a:rPr>
              <a:t>Bibi Raju | </a:t>
            </a:r>
            <a:r>
              <a:rPr lang="en-US" sz="2800" i="1" dirty="0" smtClean="0">
                <a:latin typeface="Arial"/>
                <a:cs typeface="Arial"/>
              </a:rPr>
              <a:t>Scientist</a:t>
            </a:r>
          </a:p>
          <a:p>
            <a:r>
              <a:rPr lang="en-US" sz="2400" dirty="0" smtClean="0">
                <a:latin typeface="Arial"/>
                <a:cs typeface="Arial"/>
              </a:rPr>
              <a:t>Pacific </a:t>
            </a:r>
            <a:r>
              <a:rPr lang="en-US" sz="2400" dirty="0">
                <a:latin typeface="Arial"/>
                <a:cs typeface="Arial"/>
              </a:rPr>
              <a:t>Northwest National </a:t>
            </a:r>
            <a:r>
              <a:rPr lang="en-US" sz="2400" dirty="0" smtClean="0">
                <a:latin typeface="Arial"/>
                <a:cs typeface="Arial"/>
              </a:rPr>
              <a:t>Laboratory</a:t>
            </a:r>
          </a:p>
          <a:p>
            <a:r>
              <a:rPr lang="en-US" sz="2400" dirty="0">
                <a:latin typeface="Arial"/>
                <a:cs typeface="Arial"/>
              </a:rPr>
              <a:t>(509) </a:t>
            </a:r>
            <a:r>
              <a:rPr lang="en-US" sz="2400" dirty="0" smtClean="0">
                <a:latin typeface="Arial"/>
                <a:cs typeface="Arial"/>
              </a:rPr>
              <a:t>375-3623 | </a:t>
            </a:r>
            <a:r>
              <a:rPr lang="en-US" sz="2400" dirty="0" err="1" smtClean="0">
                <a:latin typeface="Arial"/>
                <a:cs typeface="Arial"/>
              </a:rPr>
              <a:t>bibi.raju@pnnl.gov</a:t>
            </a:r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4"/>
          <a:stretch/>
        </p:blipFill>
        <p:spPr>
          <a:xfrm>
            <a:off x="1389380" y="16062960"/>
            <a:ext cx="20119848" cy="7777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4"/>
          <a:stretch/>
        </p:blipFill>
        <p:spPr>
          <a:xfrm>
            <a:off x="22390100" y="31729680"/>
            <a:ext cx="20119848" cy="7473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361" y="9546805"/>
            <a:ext cx="20119848" cy="1417624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7307520" y="18560814"/>
            <a:ext cx="396240" cy="0"/>
          </a:xfrm>
          <a:prstGeom prst="line">
            <a:avLst/>
          </a:prstGeom>
          <a:ln w="952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13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106</Words>
  <Application>Microsoft Office PowerPoint</Application>
  <PresentationFormat>Custom</PresentationFormat>
  <Paragraphs>33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LucidaGrande</vt:lpstr>
      <vt:lpstr>Office Theme</vt:lpstr>
      <vt:lpstr>PowerPoint Presentation</vt:lpstr>
    </vt:vector>
  </TitlesOfParts>
  <Company>Pacific Northwest National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DeGraaf</dc:creator>
  <cp:lastModifiedBy>Raju, Bibi</cp:lastModifiedBy>
  <cp:revision>51</cp:revision>
  <cp:lastPrinted>2017-06-02T15:35:49Z</cp:lastPrinted>
  <dcterms:created xsi:type="dcterms:W3CDTF">2015-04-08T23:32:45Z</dcterms:created>
  <dcterms:modified xsi:type="dcterms:W3CDTF">2017-06-07T15:12:31Z</dcterms:modified>
</cp:coreProperties>
</file>