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6576000"/>
  <p:notesSz cx="9359900" cy="147701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  <p15:guide id="3" orient="horz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" d="100"/>
          <a:sy n="21" d="100"/>
        </p:scale>
        <p:origin x="1914" y="42"/>
      </p:cViewPr>
      <p:guideLst>
        <p:guide orient="horz" pos="13824"/>
        <p:guide pos="13824"/>
        <p:guide orient="horz"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5957" cy="741069"/>
          </a:xfrm>
          <a:prstGeom prst="rect">
            <a:avLst/>
          </a:prstGeom>
        </p:spPr>
        <p:txBody>
          <a:bodyPr vert="horz" lIns="137874" tIns="68938" rIns="137874" bIns="68938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1778" y="0"/>
            <a:ext cx="4055957" cy="741069"/>
          </a:xfrm>
          <a:prstGeom prst="rect">
            <a:avLst/>
          </a:prstGeom>
        </p:spPr>
        <p:txBody>
          <a:bodyPr vert="horz" lIns="137874" tIns="68938" rIns="137874" bIns="68938" rtlCol="0"/>
          <a:lstStyle>
            <a:lvl1pPr algn="r">
              <a:defRPr sz="1800"/>
            </a:lvl1pPr>
          </a:lstStyle>
          <a:p>
            <a:fld id="{249D84D1-574F-440F-A4E4-0DF83AED168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90688" y="1846263"/>
            <a:ext cx="5978525" cy="498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874" tIns="68938" rIns="137874" bIns="689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5990" y="7108110"/>
            <a:ext cx="7487920" cy="5815728"/>
          </a:xfrm>
          <a:prstGeom prst="rect">
            <a:avLst/>
          </a:prstGeom>
        </p:spPr>
        <p:txBody>
          <a:bodyPr vert="horz" lIns="137874" tIns="68938" rIns="137874" bIns="6893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29033"/>
            <a:ext cx="4055957" cy="741068"/>
          </a:xfrm>
          <a:prstGeom prst="rect">
            <a:avLst/>
          </a:prstGeom>
        </p:spPr>
        <p:txBody>
          <a:bodyPr vert="horz" lIns="137874" tIns="68938" rIns="137874" bIns="68938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1778" y="14029033"/>
            <a:ext cx="4055957" cy="741068"/>
          </a:xfrm>
          <a:prstGeom prst="rect">
            <a:avLst/>
          </a:prstGeom>
        </p:spPr>
        <p:txBody>
          <a:bodyPr vert="horz" lIns="137874" tIns="68938" rIns="137874" bIns="68938" rtlCol="0" anchor="b"/>
          <a:lstStyle>
            <a:lvl1pPr algn="r">
              <a:defRPr sz="1800"/>
            </a:lvl1pPr>
          </a:lstStyle>
          <a:p>
            <a:fld id="{BE64166F-FB3B-4E83-8588-F6940B85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166F-FB3B-4E83-8588-F6940B85B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0"/>
            <a:ext cx="40233600" cy="3810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0"/>
            <a:ext cx="40233600" cy="205740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65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7620000"/>
            <a:ext cx="40233600" cy="381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1430000"/>
            <a:ext cx="40233600" cy="205740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3900536"/>
            <a:ext cx="1389888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762000"/>
            <a:ext cx="4572000" cy="533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5DB346"/>
                    </a:gs>
                    <a:gs pos="100000">
                      <a:srgbClr val="125528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F:</a:t>
            </a:r>
            <a:endParaRPr lang="en-US" sz="28000" dirty="0">
              <a:gradFill flip="none" rotWithShape="1">
                <a:gsLst>
                  <a:gs pos="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485419" y="7213600"/>
            <a:ext cx="21796182" cy="17546952"/>
            <a:chOff x="22114664" y="9601200"/>
            <a:chExt cx="20404936" cy="14541969"/>
          </a:xfrm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14664" y="22314369"/>
              <a:ext cx="20116800" cy="18288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r>
                <a:rPr lang="en-US" sz="3600" dirty="0" smtClean="0">
                  <a:latin typeface="Arial"/>
                  <a:cs typeface="Arial"/>
                </a:rPr>
                <a:t>Grids illustrating the challenges in TE: (1) Complex geometry as found in (a) Danish Strait; </a:t>
              </a:r>
            </a:p>
            <a:p>
              <a:r>
                <a:rPr lang="en-US" sz="3600" dirty="0" smtClean="0">
                  <a:latin typeface="Arial"/>
                  <a:cs typeface="Arial"/>
                </a:rPr>
                <a:t>(b) Gulf of Bothnia. (c) Sacramento-San Joaquin Delta.  (2) Strong </a:t>
              </a:r>
              <a:r>
                <a:rPr lang="en-US" sz="3600" dirty="0" err="1" smtClean="0">
                  <a:latin typeface="Arial"/>
                  <a:cs typeface="Arial"/>
                </a:rPr>
                <a:t>forcings</a:t>
              </a: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leading to highly energetic</a:t>
              </a:r>
            </a:p>
            <a:p>
              <a:r>
                <a:rPr lang="en-US" sz="3600" dirty="0" smtClean="0">
                  <a:latin typeface="Arial"/>
                  <a:cs typeface="Arial"/>
                </a:rPr>
                <a:t>systems as in (d) Columbia River (strong tidal inundations can be seen in the red circled areas).</a:t>
              </a:r>
              <a:endParaRPr lang="en-US" sz="3600" dirty="0">
                <a:latin typeface="Arial"/>
                <a:cs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799040" y="7471210"/>
            <a:ext cx="20482559" cy="14637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endParaRPr lang="en-US" sz="72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250301" y="33919305"/>
            <a:ext cx="19066997" cy="2040096"/>
            <a:chOff x="16002000" y="40666313"/>
            <a:chExt cx="19066997" cy="2448115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Joseph Zhang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PhD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54099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Virginia Institute of Marine Science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(804) 684-7466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yinglong@vims.edu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24997" y="41285628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Arial"/>
                  <a:cs typeface="Arial"/>
                </a:rPr>
                <a:t>https://acme-climate.atlassian.net/wiki/display/OCNICE/Development+of+a+tide-estuary+component+of+MPAS-O</a:t>
              </a:r>
              <a:endParaRPr lang="en-US" sz="24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029200" y="441096"/>
            <a:ext cx="29768800" cy="599282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b="1" dirty="0"/>
              <a:t>Implementation of a tide-estuary component into </a:t>
            </a:r>
            <a:endParaRPr lang="en-US" b="1" dirty="0" smtClean="0"/>
          </a:p>
          <a:p>
            <a:r>
              <a:rPr lang="en-US" b="1" dirty="0" smtClean="0"/>
              <a:t>MPAS-Ocean framework</a:t>
            </a: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Joseph Zhang</a:t>
            </a:r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5600" y="7213600"/>
            <a:ext cx="21192002" cy="110744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 marL="571500" indent="-57150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3600" b="1" dirty="0" smtClean="0">
                  <a:latin typeface="Arial"/>
                  <a:cs typeface="Arial"/>
                </a:rPr>
                <a:t>MPAS-O as it stands has difficulty in the tide-estuary (TE) regime, because of</a:t>
              </a:r>
            </a:p>
            <a:p>
              <a:pPr>
                <a:lnSpc>
                  <a:spcPct val="110000"/>
                </a:lnSpc>
              </a:pPr>
              <a:r>
                <a:rPr lang="en-US" sz="3600" b="1" dirty="0">
                  <a:latin typeface="Arial"/>
                  <a:cs typeface="Arial"/>
                </a:rPr>
                <a:t> </a:t>
              </a:r>
              <a:r>
                <a:rPr lang="en-US" sz="3600" b="1" dirty="0" smtClean="0">
                  <a:latin typeface="Arial"/>
                  <a:cs typeface="Arial"/>
                </a:rPr>
                <a:t>       o Complex geometry which requires high resolution</a:t>
              </a:r>
            </a:p>
            <a:p>
              <a:pPr>
                <a:lnSpc>
                  <a:spcPct val="110000"/>
                </a:lnSpc>
              </a:pPr>
              <a:r>
                <a:rPr lang="en-US" sz="3600" b="1" dirty="0">
                  <a:latin typeface="Arial"/>
                  <a:cs typeface="Arial"/>
                </a:rPr>
                <a:t> </a:t>
              </a:r>
              <a:r>
                <a:rPr lang="en-US" sz="3600" b="1" dirty="0" smtClean="0">
                  <a:latin typeface="Arial"/>
                  <a:cs typeface="Arial"/>
                </a:rPr>
                <a:t>       o Strong nonlinear </a:t>
              </a:r>
              <a:r>
                <a:rPr lang="en-US" sz="3600" b="1" dirty="0" err="1" smtClean="0">
                  <a:latin typeface="Arial"/>
                  <a:cs typeface="Arial"/>
                </a:rPr>
                <a:t>forcings</a:t>
              </a:r>
              <a:endParaRPr lang="en-US" sz="3600" b="1" dirty="0">
                <a:latin typeface="Arial"/>
                <a:cs typeface="Arial"/>
              </a:endParaRPr>
            </a:p>
            <a:p>
              <a:pPr marL="571500" indent="-57150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3600" b="1" dirty="0" smtClean="0">
                  <a:latin typeface="Arial"/>
                  <a:cs typeface="Arial"/>
                </a:rPr>
                <a:t>An ‘ideal’ TE model should strike a balance between often conflicting requirements</a:t>
              </a:r>
              <a:endParaRPr lang="en-US" sz="3600" b="1" dirty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b="1" dirty="0" smtClean="0">
                  <a:latin typeface="Arial"/>
                  <a:cs typeface="Arial"/>
                </a:rPr>
                <a:t>          </a:t>
              </a:r>
              <a:r>
                <a:rPr lang="en-US" sz="3600" b="1" dirty="0" smtClean="0">
                  <a:latin typeface="Symbol" panose="05050102010706020507" pitchFamily="18" charset="2"/>
                  <a:cs typeface="Arial"/>
                </a:rPr>
                <a:t>- </a:t>
              </a:r>
              <a:r>
                <a:rPr lang="en-US" sz="3600" b="1" dirty="0" smtClean="0">
                  <a:latin typeface="Arial"/>
                  <a:cs typeface="Arial"/>
                </a:rPr>
                <a:t>Energy/potential vorticity conservation: desirable but may not be essential in TE </a:t>
              </a:r>
            </a:p>
            <a:p>
              <a:pPr>
                <a:lnSpc>
                  <a:spcPct val="110000"/>
                </a:lnSpc>
              </a:pPr>
              <a:r>
                <a:rPr lang="en-US" sz="3600" b="1" dirty="0">
                  <a:latin typeface="Arial"/>
                  <a:cs typeface="Arial"/>
                </a:rPr>
                <a:t> </a:t>
              </a:r>
              <a:r>
                <a:rPr lang="en-US" sz="3600" b="1" dirty="0" smtClean="0">
                  <a:latin typeface="Arial"/>
                  <a:cs typeface="Arial"/>
                </a:rPr>
                <a:t>            (as the system has enough dissipation)</a:t>
              </a:r>
            </a:p>
            <a:p>
              <a:pPr>
                <a:lnSpc>
                  <a:spcPct val="110000"/>
                </a:lnSpc>
              </a:pPr>
              <a:r>
                <a:rPr lang="en-US" sz="3600" b="1" dirty="0">
                  <a:latin typeface="Arial"/>
                  <a:cs typeface="Arial"/>
                </a:rPr>
                <a:t> </a:t>
              </a:r>
              <a:r>
                <a:rPr lang="en-US" sz="3600" b="1" dirty="0" smtClean="0">
                  <a:latin typeface="Arial"/>
                  <a:cs typeface="Arial"/>
                </a:rPr>
                <a:t>         </a:t>
              </a:r>
              <a:r>
                <a:rPr lang="en-US" sz="3600" b="1" dirty="0" smtClean="0">
                  <a:latin typeface="Symbol" panose="05050102010706020507" pitchFamily="18" charset="2"/>
                  <a:cs typeface="Arial"/>
                </a:rPr>
                <a:t>- </a:t>
              </a:r>
              <a:r>
                <a:rPr lang="en-US" sz="3600" b="1" dirty="0" smtClean="0">
                  <a:latin typeface="Arial"/>
                  <a:cs typeface="Arial"/>
                </a:rPr>
                <a:t>Stability/robustness/efficiency: essential</a:t>
              </a:r>
            </a:p>
            <a:p>
              <a:pPr>
                <a:lnSpc>
                  <a:spcPct val="110000"/>
                </a:lnSpc>
              </a:pPr>
              <a:r>
                <a:rPr lang="en-US" sz="3600" b="1" dirty="0">
                  <a:latin typeface="Arial"/>
                  <a:cs typeface="Arial"/>
                </a:rPr>
                <a:t> </a:t>
              </a:r>
              <a:r>
                <a:rPr lang="en-US" sz="3600" b="1" dirty="0" smtClean="0">
                  <a:latin typeface="Arial"/>
                  <a:cs typeface="Arial"/>
                </a:rPr>
                <a:t>         </a:t>
              </a:r>
              <a:r>
                <a:rPr lang="en-US" sz="3600" b="1" dirty="0" smtClean="0">
                  <a:latin typeface="Symbol" panose="05050102010706020507" pitchFamily="18" charset="2"/>
                  <a:cs typeface="Arial"/>
                </a:rPr>
                <a:t>- </a:t>
              </a:r>
              <a:r>
                <a:rPr lang="en-US" sz="3600" b="1" dirty="0" smtClean="0">
                  <a:latin typeface="Arial"/>
                  <a:cs typeface="Arial"/>
                </a:rPr>
                <a:t>Horizontal grid generation: orthogonality may be restricting</a:t>
              </a:r>
            </a:p>
            <a:p>
              <a:pPr>
                <a:lnSpc>
                  <a:spcPct val="110000"/>
                </a:lnSpc>
              </a:pPr>
              <a:r>
                <a:rPr lang="en-US" sz="3600" b="1" dirty="0">
                  <a:latin typeface="Arial"/>
                  <a:cs typeface="Arial"/>
                </a:rPr>
                <a:t> </a:t>
              </a:r>
              <a:r>
                <a:rPr lang="en-US" sz="3600" b="1" dirty="0" smtClean="0">
                  <a:latin typeface="Arial"/>
                  <a:cs typeface="Arial"/>
                </a:rPr>
                <a:t>         </a:t>
              </a:r>
              <a:r>
                <a:rPr lang="en-US" sz="3600" b="1" dirty="0" smtClean="0">
                  <a:latin typeface="Symbol" panose="05050102010706020507" pitchFamily="18" charset="2"/>
                  <a:cs typeface="Arial"/>
                </a:rPr>
                <a:t>- </a:t>
              </a:r>
              <a:r>
                <a:rPr lang="en-US" sz="3600" b="1" dirty="0" smtClean="0">
                  <a:latin typeface="Arial"/>
                  <a:cs typeface="Arial"/>
                </a:rPr>
                <a:t>Vertical grid configuration: important for many important processes</a:t>
              </a:r>
            </a:p>
            <a:p>
              <a:pPr marL="571500" indent="-57150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3600" b="1" dirty="0" smtClean="0">
                  <a:latin typeface="Arial"/>
                  <a:cs typeface="Arial"/>
                </a:rPr>
                <a:t>The BGC component of MPAS-O needs to be adjusted in the TE, particularly </a:t>
              </a:r>
              <a:br>
                <a:rPr lang="en-US" sz="3600" b="1" dirty="0" smtClean="0">
                  <a:latin typeface="Arial"/>
                  <a:cs typeface="Arial"/>
                </a:rPr>
              </a:br>
              <a:r>
                <a:rPr lang="en-US" sz="3600" b="1" dirty="0" smtClean="0">
                  <a:latin typeface="Arial"/>
                  <a:cs typeface="Arial"/>
                </a:rPr>
                <a:t>in the treatment of light availability and nutrient and carbon cycling</a:t>
              </a:r>
            </a:p>
            <a:p>
              <a:pPr>
                <a:lnSpc>
                  <a:spcPct val="110000"/>
                </a:lnSpc>
              </a:pPr>
              <a:r>
                <a:rPr lang="en-US" sz="3600" b="1" dirty="0">
                  <a:latin typeface="Arial"/>
                  <a:cs typeface="Arial"/>
                </a:rPr>
                <a:t> </a:t>
              </a:r>
              <a:r>
                <a:rPr lang="en-US" sz="3600" b="1" dirty="0" smtClean="0">
                  <a:latin typeface="Arial"/>
                  <a:cs typeface="Arial"/>
                </a:rPr>
                <a:t>        o Water-sediment exchange is important for the TE BGC</a:t>
              </a:r>
            </a:p>
            <a:p>
              <a:pPr>
                <a:lnSpc>
                  <a:spcPct val="110000"/>
                </a:lnSpc>
              </a:pPr>
              <a:r>
                <a:rPr lang="en-US" sz="3600" b="1" dirty="0">
                  <a:latin typeface="Arial"/>
                  <a:cs typeface="Arial"/>
                </a:rPr>
                <a:t> </a:t>
              </a:r>
              <a:r>
                <a:rPr lang="en-US" sz="3600" b="1" dirty="0" smtClean="0">
                  <a:latin typeface="Arial"/>
                  <a:cs typeface="Arial"/>
                </a:rPr>
                <a:t>        o The work required to address this challenge is presented by Z. Wang’s poster</a:t>
              </a:r>
              <a:endParaRPr lang="en-US" sz="3600" b="1" dirty="0">
                <a:latin typeface="Arial"/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Hypothesis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6985" y="17520951"/>
            <a:ext cx="21070617" cy="14480525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71600" y="26898618"/>
                  <a:ext cx="20116800" cy="11887200"/>
                </a:xfrm>
                <a:prstGeom prst="rect">
                  <a:avLst/>
                </a:prstGeom>
                <a:noFill/>
              </p:spPr>
              <p:txBody>
                <a:bodyPr wrap="none" lIns="457200" tIns="457200" rIns="457200" bIns="457200" rtlCol="0">
                  <a:noAutofit/>
                </a:bodyPr>
                <a:lstStyle/>
                <a:p>
                  <a:pPr marL="571500" indent="-5715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We will develop an implicit TE model for MPAS-O (called ‘MPAS-OI’) that is online </a:t>
                  </a:r>
                  <a:br>
                    <a:rPr lang="en-US" sz="4000" b="1" dirty="0" smtClean="0">
                      <a:latin typeface="Arial"/>
                      <a:cs typeface="Arial"/>
                    </a:rPr>
                  </a:br>
                  <a:r>
                    <a:rPr lang="en-US" sz="4000" b="1" dirty="0" smtClean="0">
                      <a:latin typeface="Arial"/>
                      <a:cs typeface="Arial"/>
                    </a:rPr>
                    <a:t>1-way nested inside MPAS-O</a:t>
                  </a:r>
                </a:p>
                <a:p>
                  <a:pPr marL="571500" indent="-5715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MPAS-OI will strive to retain as many key properties of MPAS-O as possible </a:t>
                  </a:r>
                  <a:br>
                    <a:rPr lang="en-US" sz="4000" b="1" dirty="0" smtClean="0">
                      <a:latin typeface="Arial"/>
                      <a:cs typeface="Arial"/>
                    </a:rPr>
                  </a:br>
                  <a:r>
                    <a:rPr lang="en-US" sz="4000" b="1" dirty="0" smtClean="0">
                      <a:latin typeface="Arial"/>
                      <a:cs typeface="Arial"/>
                    </a:rPr>
                    <a:t>while still catering to specific needs of TE</a:t>
                  </a:r>
                </a:p>
                <a:p>
                  <a:pPr marL="571500" indent="-5715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Two options for the momentum equation: (a) vector invariant form (as MPAS-O) for </a:t>
                  </a:r>
                  <a:br>
                    <a:rPr lang="en-US" sz="4000" b="1" dirty="0" smtClean="0">
                      <a:latin typeface="Arial"/>
                      <a:cs typeface="Arial"/>
                    </a:rPr>
                  </a:br>
                  <a:r>
                    <a:rPr lang="en-US" sz="4000" b="1" dirty="0" smtClean="0">
                      <a:latin typeface="Arial"/>
                      <a:cs typeface="Arial"/>
                    </a:rPr>
                    <a:t>energy and potential vorticity conservation; (b) original form of momentum </a:t>
                  </a:r>
                  <a:br>
                    <a:rPr lang="en-US" sz="4000" b="1" dirty="0" smtClean="0">
                      <a:latin typeface="Arial"/>
                      <a:cs typeface="Arial"/>
                    </a:rPr>
                  </a:br>
                  <a:r>
                    <a:rPr lang="en-US" sz="4000" b="1" dirty="0" smtClean="0">
                      <a:latin typeface="Arial"/>
                      <a:cs typeface="Arial"/>
                    </a:rPr>
                    <a:t>equation to facility Eulerian-</a:t>
                  </a:r>
                  <a:r>
                    <a:rPr lang="en-US" sz="4000" b="1" dirty="0" err="1" smtClean="0">
                      <a:latin typeface="Arial"/>
                      <a:cs typeface="Arial"/>
                    </a:rPr>
                    <a:t>Lagrangian</a:t>
                  </a:r>
                  <a:r>
                    <a:rPr lang="en-US" sz="4000" b="1" dirty="0" smtClean="0">
                      <a:latin typeface="Arial"/>
                      <a:cs typeface="Arial"/>
                    </a:rPr>
                    <a:t> (EL) treatment of advection</a:t>
                  </a:r>
                </a:p>
                <a:p>
                  <a:pPr marL="571500" indent="-5715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Horizontal grid: orthogonal hex-triangle pair</a:t>
                  </a:r>
                </a:p>
                <a:p>
                  <a:pPr marL="571500" indent="-5715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Vertical grid: ALE (as in MPAS-O) with ghost cell near bottom</a:t>
                  </a:r>
                </a:p>
                <a:p>
                  <a:pPr marL="571500" indent="-5715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Time stepping: semi-implicit for CFL terms. May need EL to enhance </a:t>
                  </a:r>
                  <a:br>
                    <a:rPr lang="en-US" sz="4000" b="1" dirty="0" smtClean="0">
                      <a:latin typeface="Arial"/>
                      <a:cs typeface="Arial"/>
                    </a:rPr>
                  </a:br>
                  <a:r>
                    <a:rPr lang="en-US" sz="4000" b="1" dirty="0" smtClean="0">
                      <a:latin typeface="Arial"/>
                      <a:cs typeface="Arial"/>
                    </a:rPr>
                    <a:t>efficiency/robustness</a:t>
                  </a:r>
                </a:p>
                <a:p>
                  <a:pPr marL="571500" indent="-5715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Tracer transport: implicit, monotone TVD</a:t>
                  </a:r>
                  <a:r>
                    <a:rPr lang="en-US" sz="4000" b="1" baseline="30000" dirty="0" smtClean="0">
                      <a:latin typeface="Arial"/>
                      <a:cs typeface="Arial"/>
                    </a:rPr>
                    <a:t>2</a:t>
                  </a:r>
                  <a:r>
                    <a:rPr lang="en-US" sz="4000" b="1" dirty="0" smtClean="0">
                      <a:latin typeface="Arial"/>
                      <a:cs typeface="Arial"/>
                    </a:rPr>
                    <a:t> (as in SCHISM) to tackle thin </a:t>
                  </a:r>
                  <a:br>
                    <a:rPr lang="en-US" sz="4000" b="1" dirty="0" smtClean="0">
                      <a:latin typeface="Arial"/>
                      <a:cs typeface="Arial"/>
                    </a:rPr>
                  </a:br>
                  <a:r>
                    <a:rPr lang="en-US" sz="4000" b="1" dirty="0" smtClean="0">
                      <a:latin typeface="Arial"/>
                      <a:cs typeface="Arial"/>
                    </a:rPr>
                    <a:t>layer syndrome</a:t>
                  </a:r>
                </a:p>
                <a:p>
                  <a:pPr marL="571500" indent="-571500">
                    <a:lnSpc>
                      <a:spcPct val="11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Turbulence closure: 2.5 equation Generic Length-scale closure, first solved </a:t>
                  </a:r>
                  <a:br>
                    <a:rPr lang="en-US" sz="4000" b="1" dirty="0" smtClean="0">
                      <a:latin typeface="Arial"/>
                      <a:cs typeface="Arial"/>
                    </a:rPr>
                  </a:br>
                  <a:r>
                    <a:rPr lang="en-US" sz="4000" b="1" dirty="0" smtClean="0">
                      <a:latin typeface="Arial"/>
                      <a:cs typeface="Arial"/>
                    </a:rPr>
                    <a:t>at cell edges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sz="4000" b="1" dirty="0" smtClean="0">
                    <a:latin typeface="Arial"/>
                    <a:cs typeface="Arial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4000" b="1" dirty="0" smtClean="0">
                      <a:latin typeface="Arial"/>
                      <a:cs typeface="Arial"/>
                    </a:rPr>
                    <a:t>Vector invariant form: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endParaRPr lang="en-US" sz="3600" dirty="0" smtClean="0">
                    <a:latin typeface="Arial"/>
                    <a:cs typeface="Arial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4000" b="1" dirty="0">
                      <a:latin typeface="Arial"/>
                      <a:cs typeface="Arial"/>
                    </a:rPr>
                    <a:t>Original form</a:t>
                  </a:r>
                  <a:r>
                    <a:rPr lang="en-US" sz="4000" b="1" dirty="0" smtClean="0">
                      <a:latin typeface="Arial"/>
                      <a:cs typeface="Arial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endParaRPr lang="en-US" sz="4000" b="1" dirty="0">
                    <a:latin typeface="Arial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26898618"/>
                  <a:ext cx="20116800" cy="1188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649" b="-58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Developments Required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2524721" y="25352868"/>
            <a:ext cx="20878800" cy="8079726"/>
            <a:chOff x="22402800" y="24612618"/>
            <a:chExt cx="20116800" cy="11924078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18807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9638078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 marL="571500" indent="-57150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b="1" dirty="0" smtClean="0">
                  <a:latin typeface="Arial"/>
                  <a:cs typeface="Arial"/>
                </a:rPr>
                <a:t>This </a:t>
              </a:r>
              <a:r>
                <a:rPr lang="en-US" sz="4000" b="1" dirty="0">
                  <a:latin typeface="Arial"/>
                  <a:cs typeface="Arial"/>
                </a:rPr>
                <a:t>project will enhance ACME's overarching goals and complement the </a:t>
              </a:r>
              <a:br>
                <a:rPr lang="en-US" sz="4000" b="1" dirty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expected </a:t>
              </a:r>
              <a:r>
                <a:rPr lang="en-US" sz="4000" b="1" dirty="0">
                  <a:latin typeface="Arial"/>
                  <a:cs typeface="Arial"/>
                </a:rPr>
                <a:t>version 2 developments by directly addressing two immediate needs </a:t>
              </a:r>
              <a:r>
                <a:rPr lang="en-US" sz="4000" b="1" dirty="0" smtClean="0">
                  <a:latin typeface="Arial"/>
                  <a:cs typeface="Arial"/>
                </a:rPr>
                <a:t/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in </a:t>
              </a:r>
              <a:r>
                <a:rPr lang="en-US" sz="4000" b="1" dirty="0">
                  <a:latin typeface="Arial"/>
                  <a:cs typeface="Arial"/>
                </a:rPr>
                <a:t>tide-estuary representation and coastal BGC in the global </a:t>
              </a:r>
              <a:r>
                <a:rPr lang="en-US" sz="4000" b="1" dirty="0" smtClean="0">
                  <a:latin typeface="Arial"/>
                  <a:cs typeface="Arial"/>
                </a:rPr>
                <a:t>model</a:t>
              </a:r>
            </a:p>
            <a:p>
              <a:pPr marL="571500" indent="-57150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b="1" dirty="0">
                  <a:latin typeface="Arial"/>
                  <a:cs typeface="Arial"/>
                </a:rPr>
                <a:t>The new model fills in a critical knowledge gap in our understanding of the </a:t>
              </a:r>
              <a:r>
                <a:rPr lang="en-US" sz="4000" b="1" dirty="0" smtClean="0">
                  <a:latin typeface="Arial"/>
                  <a:cs typeface="Arial"/>
                </a:rPr>
                <a:t/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multi-scale </a:t>
              </a:r>
              <a:r>
                <a:rPr lang="en-US" sz="4000" b="1" dirty="0">
                  <a:latin typeface="Arial"/>
                  <a:cs typeface="Arial"/>
                </a:rPr>
                <a:t>processes in the oceans and </a:t>
              </a:r>
              <a:r>
                <a:rPr lang="en-US" sz="4000" b="1" dirty="0" smtClean="0">
                  <a:latin typeface="Arial"/>
                  <a:cs typeface="Arial"/>
                </a:rPr>
                <a:t>TE’s</a:t>
              </a:r>
            </a:p>
            <a:p>
              <a:pPr marL="571500" indent="-57150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en-US" sz="4000" b="1" dirty="0">
                  <a:latin typeface="Arial"/>
                  <a:cs typeface="Arial"/>
                </a:rPr>
                <a:t>The project is also in line with ACME project’s long-term goal of seeking </a:t>
              </a:r>
              <a:r>
                <a:rPr lang="en-US" sz="4000" b="1" dirty="0" smtClean="0">
                  <a:latin typeface="Arial"/>
                  <a:cs typeface="Arial"/>
                </a:rPr>
                <a:t>to</a:t>
              </a:r>
              <a:br>
                <a:rPr lang="en-US" sz="4000" b="1" dirty="0" smtClean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include </a:t>
              </a:r>
              <a:r>
                <a:rPr lang="en-US" sz="4000" b="1" dirty="0">
                  <a:latin typeface="Arial"/>
                  <a:cs typeface="Arial"/>
                </a:rPr>
                <a:t>components required to simulate impacts of sea-level change </a:t>
              </a:r>
              <a:br>
                <a:rPr lang="en-US" sz="4000" b="1" dirty="0">
                  <a:latin typeface="Arial"/>
                  <a:cs typeface="Arial"/>
                </a:rPr>
              </a:br>
              <a:r>
                <a:rPr lang="en-US" sz="4000" b="1" dirty="0" smtClean="0">
                  <a:latin typeface="Arial"/>
                  <a:cs typeface="Arial"/>
                </a:rPr>
                <a:t>and </a:t>
              </a:r>
              <a:r>
                <a:rPr lang="en-US" sz="4000" b="1" dirty="0">
                  <a:latin typeface="Arial"/>
                  <a:cs typeface="Arial"/>
                </a:rPr>
                <a:t>storm surge on coastal regions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5DB346"/>
                  </a:gs>
                  <a:gs pos="100000">
                    <a:srgbClr val="125528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Expected Impact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92480" y="31013400"/>
            <a:ext cx="16459200" cy="1493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0801" y="7442005"/>
            <a:ext cx="17752993" cy="49634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5987" y="12663017"/>
            <a:ext cx="9438134" cy="4659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5953" y="16960646"/>
            <a:ext cx="15767867" cy="6029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920" y="34140906"/>
            <a:ext cx="3908134" cy="10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236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Symbol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Y. Joseph Zhang</cp:lastModifiedBy>
  <cp:revision>44</cp:revision>
  <cp:lastPrinted>2017-05-31T13:54:59Z</cp:lastPrinted>
  <dcterms:created xsi:type="dcterms:W3CDTF">2015-04-08T23:32:45Z</dcterms:created>
  <dcterms:modified xsi:type="dcterms:W3CDTF">2017-05-31T14:23:34Z</dcterms:modified>
</cp:coreProperties>
</file>