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charts/chart8.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73" r:id="rId3"/>
  </p:sldMasterIdLst>
  <p:notesMasterIdLst>
    <p:notesMasterId r:id="rId19"/>
  </p:notesMasterIdLst>
  <p:sldIdLst>
    <p:sldId id="275" r:id="rId4"/>
    <p:sldId id="282" r:id="rId5"/>
    <p:sldId id="276" r:id="rId6"/>
    <p:sldId id="283" r:id="rId7"/>
    <p:sldId id="284" r:id="rId8"/>
    <p:sldId id="285" r:id="rId9"/>
    <p:sldId id="286" r:id="rId10"/>
    <p:sldId id="287" r:id="rId11"/>
    <p:sldId id="288" r:id="rId12"/>
    <p:sldId id="291" r:id="rId13"/>
    <p:sldId id="295" r:id="rId14"/>
    <p:sldId id="278" r:id="rId15"/>
    <p:sldId id="293" r:id="rId16"/>
    <p:sldId id="299" r:id="rId17"/>
    <p:sldId id="280" r:id="rId18"/>
  </p:sldIdLst>
  <p:sldSz cx="9144000" cy="6858000" type="screen4x3"/>
  <p:notesSz cx="6858000" cy="9144000"/>
  <p:defaultTextStyle>
    <a:defPPr>
      <a:defRPr lang="en-US"/>
    </a:defPPr>
    <a:lvl1pPr marL="0" algn="l" defTabSz="456507" rtl="0" eaLnBrk="1" latinLnBrk="0" hangingPunct="1">
      <a:defRPr sz="1800" kern="1200">
        <a:solidFill>
          <a:schemeClr val="tx1"/>
        </a:solidFill>
        <a:latin typeface="+mn-lt"/>
        <a:ea typeface="+mn-ea"/>
        <a:cs typeface="+mn-cs"/>
      </a:defRPr>
    </a:lvl1pPr>
    <a:lvl2pPr marL="456507" algn="l" defTabSz="456507" rtl="0" eaLnBrk="1" latinLnBrk="0" hangingPunct="1">
      <a:defRPr sz="1800" kern="1200">
        <a:solidFill>
          <a:schemeClr val="tx1"/>
        </a:solidFill>
        <a:latin typeface="+mn-lt"/>
        <a:ea typeface="+mn-ea"/>
        <a:cs typeface="+mn-cs"/>
      </a:defRPr>
    </a:lvl2pPr>
    <a:lvl3pPr marL="913014" algn="l" defTabSz="456507" rtl="0" eaLnBrk="1" latinLnBrk="0" hangingPunct="1">
      <a:defRPr sz="1800" kern="1200">
        <a:solidFill>
          <a:schemeClr val="tx1"/>
        </a:solidFill>
        <a:latin typeface="+mn-lt"/>
        <a:ea typeface="+mn-ea"/>
        <a:cs typeface="+mn-cs"/>
      </a:defRPr>
    </a:lvl3pPr>
    <a:lvl4pPr marL="1369521" algn="l" defTabSz="456507" rtl="0" eaLnBrk="1" latinLnBrk="0" hangingPunct="1">
      <a:defRPr sz="1800" kern="1200">
        <a:solidFill>
          <a:schemeClr val="tx1"/>
        </a:solidFill>
        <a:latin typeface="+mn-lt"/>
        <a:ea typeface="+mn-ea"/>
        <a:cs typeface="+mn-cs"/>
      </a:defRPr>
    </a:lvl4pPr>
    <a:lvl5pPr marL="1826029" algn="l" defTabSz="456507" rtl="0" eaLnBrk="1" latinLnBrk="0" hangingPunct="1">
      <a:defRPr sz="1800" kern="1200">
        <a:solidFill>
          <a:schemeClr val="tx1"/>
        </a:solidFill>
        <a:latin typeface="+mn-lt"/>
        <a:ea typeface="+mn-ea"/>
        <a:cs typeface="+mn-cs"/>
      </a:defRPr>
    </a:lvl5pPr>
    <a:lvl6pPr marL="2282535" algn="l" defTabSz="456507" rtl="0" eaLnBrk="1" latinLnBrk="0" hangingPunct="1">
      <a:defRPr sz="1800" kern="1200">
        <a:solidFill>
          <a:schemeClr val="tx1"/>
        </a:solidFill>
        <a:latin typeface="+mn-lt"/>
        <a:ea typeface="+mn-ea"/>
        <a:cs typeface="+mn-cs"/>
      </a:defRPr>
    </a:lvl6pPr>
    <a:lvl7pPr marL="2739042" algn="l" defTabSz="456507" rtl="0" eaLnBrk="1" latinLnBrk="0" hangingPunct="1">
      <a:defRPr sz="1800" kern="1200">
        <a:solidFill>
          <a:schemeClr val="tx1"/>
        </a:solidFill>
        <a:latin typeface="+mn-lt"/>
        <a:ea typeface="+mn-ea"/>
        <a:cs typeface="+mn-cs"/>
      </a:defRPr>
    </a:lvl7pPr>
    <a:lvl8pPr marL="3195549" algn="l" defTabSz="456507" rtl="0" eaLnBrk="1" latinLnBrk="0" hangingPunct="1">
      <a:defRPr sz="1800" kern="1200">
        <a:solidFill>
          <a:schemeClr val="tx1"/>
        </a:solidFill>
        <a:latin typeface="+mn-lt"/>
        <a:ea typeface="+mn-ea"/>
        <a:cs typeface="+mn-cs"/>
      </a:defRPr>
    </a:lvl8pPr>
    <a:lvl9pPr marL="3652056" algn="l" defTabSz="45650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738"/>
    <a:srgbClr val="2E488A"/>
    <a:srgbClr val="A52510"/>
    <a:srgbClr val="304C90"/>
    <a:srgbClr val="1947A8"/>
    <a:srgbClr val="CF0000"/>
    <a:srgbClr val="0E9C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956" y="-61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Office_Excel_Worksheet8.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GPCP</c:v>
                </c:pt>
              </c:strCache>
            </c:strRef>
          </c:tx>
          <c:cat>
            <c:strRef>
              <c:f>Sheet1!$A$2</c:f>
              <c:strCache>
                <c:ptCount val="1"/>
                <c:pt idx="0">
                  <c:v>2008-2009 JJA Global Mean Precipitation (mm/day) </c:v>
                </c:pt>
              </c:strCache>
            </c:strRef>
          </c:cat>
          <c:val>
            <c:numRef>
              <c:f>Sheet1!$B$2</c:f>
              <c:numCache>
                <c:formatCode>General</c:formatCode>
                <c:ptCount val="1"/>
                <c:pt idx="0">
                  <c:v>2.69</c:v>
                </c:pt>
              </c:numCache>
            </c:numRef>
          </c:val>
        </c:ser>
        <c:ser>
          <c:idx val="1"/>
          <c:order val="1"/>
          <c:tx>
            <c:strRef>
              <c:f>Sheet1!$C$1</c:f>
              <c:strCache>
                <c:ptCount val="1"/>
                <c:pt idx="0">
                  <c:v>CLUBB</c:v>
                </c:pt>
              </c:strCache>
            </c:strRef>
          </c:tx>
          <c:cat>
            <c:strRef>
              <c:f>Sheet1!$A$2</c:f>
              <c:strCache>
                <c:ptCount val="1"/>
                <c:pt idx="0">
                  <c:v>2008-2009 JJA Global Mean Precipitation (mm/day) </c:v>
                </c:pt>
              </c:strCache>
            </c:strRef>
          </c:cat>
          <c:val>
            <c:numRef>
              <c:f>Sheet1!$C$2</c:f>
              <c:numCache>
                <c:formatCode>General</c:formatCode>
                <c:ptCount val="1"/>
                <c:pt idx="0">
                  <c:v>2.98</c:v>
                </c:pt>
              </c:numCache>
            </c:numRef>
          </c:val>
        </c:ser>
        <c:ser>
          <c:idx val="2"/>
          <c:order val="2"/>
          <c:tx>
            <c:strRef>
              <c:f>Sheet1!$D$1</c:f>
              <c:strCache>
                <c:ptCount val="1"/>
                <c:pt idx="0">
                  <c:v>UNICON</c:v>
                </c:pt>
              </c:strCache>
            </c:strRef>
          </c:tx>
          <c:cat>
            <c:strRef>
              <c:f>Sheet1!$A$2</c:f>
              <c:strCache>
                <c:ptCount val="1"/>
                <c:pt idx="0">
                  <c:v>2008-2009 JJA Global Mean Precipitation (mm/day) </c:v>
                </c:pt>
              </c:strCache>
            </c:strRef>
          </c:cat>
          <c:val>
            <c:numRef>
              <c:f>Sheet1!$D$2</c:f>
              <c:numCache>
                <c:formatCode>General</c:formatCode>
                <c:ptCount val="1"/>
                <c:pt idx="0">
                  <c:v>3.27</c:v>
                </c:pt>
              </c:numCache>
            </c:numRef>
          </c:val>
        </c:ser>
        <c:ser>
          <c:idx val="3"/>
          <c:order val="3"/>
          <c:tx>
            <c:strRef>
              <c:f>Sheet1!$E$1</c:f>
              <c:strCache>
                <c:ptCount val="1"/>
                <c:pt idx="0">
                  <c:v>ZMTM</c:v>
                </c:pt>
              </c:strCache>
            </c:strRef>
          </c:tx>
          <c:cat>
            <c:strRef>
              <c:f>Sheet1!$A$2</c:f>
              <c:strCache>
                <c:ptCount val="1"/>
                <c:pt idx="0">
                  <c:v>2008-2009 JJA Global Mean Precipitation (mm/day) </c:v>
                </c:pt>
              </c:strCache>
            </c:strRef>
          </c:cat>
          <c:val>
            <c:numRef>
              <c:f>Sheet1!$E$2</c:f>
              <c:numCache>
                <c:formatCode>General</c:formatCode>
                <c:ptCount val="1"/>
                <c:pt idx="0">
                  <c:v>3.19</c:v>
                </c:pt>
              </c:numCache>
            </c:numRef>
          </c:val>
        </c:ser>
        <c:ser>
          <c:idx val="4"/>
          <c:order val="4"/>
          <c:tx>
            <c:strRef>
              <c:f>Sheet1!$F$1</c:f>
              <c:strCache>
                <c:ptCount val="1"/>
                <c:pt idx="0">
                  <c:v>MG2</c:v>
                </c:pt>
              </c:strCache>
            </c:strRef>
          </c:tx>
          <c:cat>
            <c:strRef>
              <c:f>Sheet1!$A$2</c:f>
              <c:strCache>
                <c:ptCount val="1"/>
                <c:pt idx="0">
                  <c:v>2008-2009 JJA Global Mean Precipitation (mm/day) </c:v>
                </c:pt>
              </c:strCache>
            </c:strRef>
          </c:cat>
          <c:val>
            <c:numRef>
              <c:f>Sheet1!$F$2</c:f>
              <c:numCache>
                <c:formatCode>General</c:formatCode>
                <c:ptCount val="1"/>
                <c:pt idx="0">
                  <c:v>3.15</c:v>
                </c:pt>
              </c:numCache>
            </c:numRef>
          </c:val>
        </c:ser>
        <c:ser>
          <c:idx val="5"/>
          <c:order val="5"/>
          <c:tx>
            <c:strRef>
              <c:f>Sheet1!$G$1</c:f>
              <c:strCache>
                <c:ptCount val="1"/>
                <c:pt idx="0">
                  <c:v>CNTL</c:v>
                </c:pt>
              </c:strCache>
            </c:strRef>
          </c:tx>
          <c:cat>
            <c:strRef>
              <c:f>Sheet1!$A$2</c:f>
              <c:strCache>
                <c:ptCount val="1"/>
                <c:pt idx="0">
                  <c:v>2008-2009 JJA Global Mean Precipitation (mm/day) </c:v>
                </c:pt>
              </c:strCache>
            </c:strRef>
          </c:cat>
          <c:val>
            <c:numRef>
              <c:f>Sheet1!$G$2</c:f>
              <c:numCache>
                <c:formatCode>General</c:formatCode>
                <c:ptCount val="1"/>
                <c:pt idx="0">
                  <c:v>3.14</c:v>
                </c:pt>
              </c:numCache>
            </c:numRef>
          </c:val>
        </c:ser>
        <c:dLbls>
          <c:showVal val="1"/>
        </c:dLbls>
        <c:overlap val="-25"/>
        <c:axId val="127607936"/>
        <c:axId val="127609472"/>
      </c:barChart>
      <c:catAx>
        <c:axId val="127607936"/>
        <c:scaling>
          <c:orientation val="minMax"/>
        </c:scaling>
        <c:axPos val="b"/>
        <c:majorTickMark val="none"/>
        <c:tickLblPos val="nextTo"/>
        <c:crossAx val="127609472"/>
        <c:crosses val="autoZero"/>
        <c:auto val="1"/>
        <c:lblAlgn val="ctr"/>
        <c:lblOffset val="100"/>
      </c:catAx>
      <c:valAx>
        <c:axId val="127609472"/>
        <c:scaling>
          <c:orientation val="minMax"/>
          <c:max val="3.6"/>
          <c:min val="2"/>
        </c:scaling>
        <c:delete val="1"/>
        <c:axPos val="l"/>
        <c:numFmt formatCode="General" sourceLinked="1"/>
        <c:majorTickMark val="none"/>
        <c:tickLblPos val="none"/>
        <c:crossAx val="127607936"/>
        <c:crosses val="autoZero"/>
        <c:crossBetween val="between"/>
        <c:majorUnit val="0.5"/>
      </c:valAx>
    </c:plotArea>
    <c:legend>
      <c:legendPos val="t"/>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4030057074487892"/>
          <c:y val="0.25175193699218484"/>
          <c:w val="0.44971489703417517"/>
          <c:h val="0.592514030453406"/>
        </c:manualLayout>
      </c:layout>
      <c:barChart>
        <c:barDir val="col"/>
        <c:grouping val="clustered"/>
        <c:ser>
          <c:idx val="0"/>
          <c:order val="0"/>
          <c:tx>
            <c:strRef>
              <c:f>Sheet1!$B$1</c:f>
              <c:strCache>
                <c:ptCount val="1"/>
                <c:pt idx="0">
                  <c:v>OBS</c:v>
                </c:pt>
              </c:strCache>
            </c:strRef>
          </c:tx>
          <c:cat>
            <c:strRef>
              <c:f>Sheet1!$A$2</c:f>
              <c:strCache>
                <c:ptCount val="1"/>
                <c:pt idx="0">
                  <c:v>PRECT (mm/day)</c:v>
                </c:pt>
              </c:strCache>
            </c:strRef>
          </c:cat>
          <c:val>
            <c:numRef>
              <c:f>Sheet1!$B$2</c:f>
              <c:numCache>
                <c:formatCode>General</c:formatCode>
                <c:ptCount val="1"/>
                <c:pt idx="0">
                  <c:v>2.6739999999999999</c:v>
                </c:pt>
              </c:numCache>
            </c:numRef>
          </c:val>
        </c:ser>
        <c:ser>
          <c:idx val="1"/>
          <c:order val="1"/>
          <c:tx>
            <c:strRef>
              <c:f>Sheet1!$C$1</c:f>
              <c:strCache>
                <c:ptCount val="1"/>
                <c:pt idx="0">
                  <c:v>C01-1°</c:v>
                </c:pt>
              </c:strCache>
            </c:strRef>
          </c:tx>
          <c:cat>
            <c:strRef>
              <c:f>Sheet1!$A$2</c:f>
              <c:strCache>
                <c:ptCount val="1"/>
                <c:pt idx="0">
                  <c:v>PRECT (mm/day)</c:v>
                </c:pt>
              </c:strCache>
            </c:strRef>
          </c:cat>
          <c:val>
            <c:numRef>
              <c:f>Sheet1!$C$2</c:f>
              <c:numCache>
                <c:formatCode>General</c:formatCode>
                <c:ptCount val="1"/>
                <c:pt idx="0">
                  <c:v>3.0659999999999998</c:v>
                </c:pt>
              </c:numCache>
            </c:numRef>
          </c:val>
        </c:ser>
        <c:ser>
          <c:idx val="2"/>
          <c:order val="2"/>
          <c:tx>
            <c:strRef>
              <c:f>Sheet1!$D$1</c:f>
              <c:strCache>
                <c:ptCount val="1"/>
                <c:pt idx="0">
                  <c:v>C01-0.25°</c:v>
                </c:pt>
              </c:strCache>
            </c:strRef>
          </c:tx>
          <c:cat>
            <c:strRef>
              <c:f>Sheet1!$A$2</c:f>
              <c:strCache>
                <c:ptCount val="1"/>
                <c:pt idx="0">
                  <c:v>PRECT (mm/day)</c:v>
                </c:pt>
              </c:strCache>
            </c:strRef>
          </c:cat>
          <c:val>
            <c:numRef>
              <c:f>Sheet1!$D$2</c:f>
              <c:numCache>
                <c:formatCode>General</c:formatCode>
                <c:ptCount val="1"/>
                <c:pt idx="0">
                  <c:v>3.18</c:v>
                </c:pt>
              </c:numCache>
            </c:numRef>
          </c:val>
        </c:ser>
        <c:ser>
          <c:idx val="3"/>
          <c:order val="3"/>
          <c:tx>
            <c:strRef>
              <c:f>Sheet1!$E$1</c:f>
              <c:strCache>
                <c:ptCount val="1"/>
                <c:pt idx="0">
                  <c:v>C02-1°</c:v>
                </c:pt>
              </c:strCache>
            </c:strRef>
          </c:tx>
          <c:cat>
            <c:strRef>
              <c:f>Sheet1!$A$2</c:f>
              <c:strCache>
                <c:ptCount val="1"/>
                <c:pt idx="0">
                  <c:v>PRECT (mm/day)</c:v>
                </c:pt>
              </c:strCache>
            </c:strRef>
          </c:cat>
          <c:val>
            <c:numRef>
              <c:f>Sheet1!$E$2</c:f>
              <c:numCache>
                <c:formatCode>General</c:formatCode>
                <c:ptCount val="1"/>
                <c:pt idx="0">
                  <c:v>3.008</c:v>
                </c:pt>
              </c:numCache>
            </c:numRef>
          </c:val>
        </c:ser>
        <c:ser>
          <c:idx val="4"/>
          <c:order val="4"/>
          <c:tx>
            <c:strRef>
              <c:f>Sheet1!$F$1</c:f>
              <c:strCache>
                <c:ptCount val="1"/>
                <c:pt idx="0">
                  <c:v>C02-0.25°</c:v>
                </c:pt>
              </c:strCache>
            </c:strRef>
          </c:tx>
          <c:cat>
            <c:strRef>
              <c:f>Sheet1!$A$2</c:f>
              <c:strCache>
                <c:ptCount val="1"/>
                <c:pt idx="0">
                  <c:v>PRECT (mm/day)</c:v>
                </c:pt>
              </c:strCache>
            </c:strRef>
          </c:cat>
          <c:val>
            <c:numRef>
              <c:f>Sheet1!$F$2</c:f>
              <c:numCache>
                <c:formatCode>General</c:formatCode>
                <c:ptCount val="1"/>
              </c:numCache>
            </c:numRef>
          </c:val>
        </c:ser>
        <c:ser>
          <c:idx val="5"/>
          <c:order val="5"/>
          <c:tx>
            <c:strRef>
              <c:f>Sheet1!$G$1</c:f>
              <c:strCache>
                <c:ptCount val="1"/>
                <c:pt idx="0">
                  <c:v>C03-1°</c:v>
                </c:pt>
              </c:strCache>
            </c:strRef>
          </c:tx>
          <c:cat>
            <c:strRef>
              <c:f>Sheet1!$A$2</c:f>
              <c:strCache>
                <c:ptCount val="1"/>
                <c:pt idx="0">
                  <c:v>PRECT (mm/day)</c:v>
                </c:pt>
              </c:strCache>
            </c:strRef>
          </c:cat>
          <c:val>
            <c:numRef>
              <c:f>Sheet1!$G$2</c:f>
              <c:numCache>
                <c:formatCode>General</c:formatCode>
                <c:ptCount val="1"/>
                <c:pt idx="0">
                  <c:v>3.1</c:v>
                </c:pt>
              </c:numCache>
            </c:numRef>
          </c:val>
        </c:ser>
        <c:ser>
          <c:idx val="6"/>
          <c:order val="6"/>
          <c:tx>
            <c:strRef>
              <c:f>Sheet1!$H$1</c:f>
              <c:strCache>
                <c:ptCount val="1"/>
                <c:pt idx="0">
                  <c:v>C03-0.25°</c:v>
                </c:pt>
              </c:strCache>
            </c:strRef>
          </c:tx>
          <c:cat>
            <c:strRef>
              <c:f>Sheet1!$A$2</c:f>
              <c:strCache>
                <c:ptCount val="1"/>
                <c:pt idx="0">
                  <c:v>PRECT (mm/day)</c:v>
                </c:pt>
              </c:strCache>
            </c:strRef>
          </c:cat>
          <c:val>
            <c:numRef>
              <c:f>Sheet1!$H$2</c:f>
              <c:numCache>
                <c:formatCode>General</c:formatCode>
                <c:ptCount val="1"/>
                <c:pt idx="0">
                  <c:v>3.25</c:v>
                </c:pt>
              </c:numCache>
            </c:numRef>
          </c:val>
        </c:ser>
        <c:ser>
          <c:idx val="7"/>
          <c:order val="7"/>
          <c:tx>
            <c:strRef>
              <c:f>Sheet1!$I$1</c:f>
              <c:strCache>
                <c:ptCount val="1"/>
                <c:pt idx="0">
                  <c:v>C04-1°</c:v>
                </c:pt>
              </c:strCache>
            </c:strRef>
          </c:tx>
          <c:cat>
            <c:strRef>
              <c:f>Sheet1!$A$2</c:f>
              <c:strCache>
                <c:ptCount val="1"/>
                <c:pt idx="0">
                  <c:v>PRECT (mm/day)</c:v>
                </c:pt>
              </c:strCache>
            </c:strRef>
          </c:cat>
          <c:val>
            <c:numRef>
              <c:f>Sheet1!$I$2</c:f>
              <c:numCache>
                <c:formatCode>General</c:formatCode>
                <c:ptCount val="1"/>
                <c:pt idx="0">
                  <c:v>3.05</c:v>
                </c:pt>
              </c:numCache>
            </c:numRef>
          </c:val>
        </c:ser>
        <c:ser>
          <c:idx val="8"/>
          <c:order val="8"/>
          <c:tx>
            <c:strRef>
              <c:f>Sheet1!$J$1</c:f>
              <c:strCache>
                <c:ptCount val="1"/>
                <c:pt idx="0">
                  <c:v>C04-0.25°</c:v>
                </c:pt>
              </c:strCache>
            </c:strRef>
          </c:tx>
          <c:cat>
            <c:strRef>
              <c:f>Sheet1!$A$2</c:f>
              <c:strCache>
                <c:ptCount val="1"/>
                <c:pt idx="0">
                  <c:v>PRECT (mm/day)</c:v>
                </c:pt>
              </c:strCache>
            </c:strRef>
          </c:cat>
          <c:val>
            <c:numRef>
              <c:f>Sheet1!$J$2</c:f>
              <c:numCache>
                <c:formatCode>General</c:formatCode>
                <c:ptCount val="1"/>
                <c:pt idx="0">
                  <c:v>3.15</c:v>
                </c:pt>
              </c:numCache>
            </c:numRef>
          </c:val>
        </c:ser>
        <c:axId val="127656704"/>
        <c:axId val="127658240"/>
      </c:barChart>
      <c:catAx>
        <c:axId val="127656704"/>
        <c:scaling>
          <c:orientation val="minMax"/>
        </c:scaling>
        <c:axPos val="b"/>
        <c:tickLblPos val="nextTo"/>
        <c:crossAx val="127658240"/>
        <c:crosses val="autoZero"/>
        <c:auto val="1"/>
        <c:lblAlgn val="ctr"/>
        <c:lblOffset val="100"/>
      </c:catAx>
      <c:valAx>
        <c:axId val="127658240"/>
        <c:scaling>
          <c:orientation val="minMax"/>
          <c:min val="2.5"/>
        </c:scaling>
        <c:axPos val="l"/>
        <c:majorGridlines/>
        <c:numFmt formatCode="General" sourceLinked="1"/>
        <c:tickLblPos val="nextTo"/>
        <c:crossAx val="127656704"/>
        <c:crosses val="autoZero"/>
        <c:crossBetween val="between"/>
      </c:valAx>
    </c:plotArea>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manualLayout>
          <c:layoutTarget val="inner"/>
          <c:xMode val="edge"/>
          <c:yMode val="edge"/>
          <c:x val="0.14030057074487892"/>
          <c:y val="4.015891927982692E-2"/>
          <c:w val="0.44971489703417517"/>
          <c:h val="0.79572684993323173"/>
        </c:manualLayout>
      </c:layout>
      <c:barChart>
        <c:barDir val="col"/>
        <c:grouping val="clustered"/>
        <c:ser>
          <c:idx val="0"/>
          <c:order val="0"/>
          <c:tx>
            <c:strRef>
              <c:f>Sheet1!$B$1</c:f>
              <c:strCache>
                <c:ptCount val="1"/>
                <c:pt idx="0">
                  <c:v>CERES-EBAF</c:v>
                </c:pt>
              </c:strCache>
            </c:strRef>
          </c:tx>
          <c:cat>
            <c:strRef>
              <c:f>Sheet1!$A$2</c:f>
              <c:strCache>
                <c:ptCount val="1"/>
                <c:pt idx="0">
                  <c:v>LWCF (w/m2)</c:v>
                </c:pt>
              </c:strCache>
            </c:strRef>
          </c:cat>
          <c:val>
            <c:numRef>
              <c:f>Sheet1!$B$2</c:f>
              <c:numCache>
                <c:formatCode>General</c:formatCode>
                <c:ptCount val="1"/>
                <c:pt idx="0">
                  <c:v>26.06</c:v>
                </c:pt>
              </c:numCache>
            </c:numRef>
          </c:val>
        </c:ser>
        <c:ser>
          <c:idx val="1"/>
          <c:order val="1"/>
          <c:tx>
            <c:strRef>
              <c:f>Sheet1!$C$1</c:f>
              <c:strCache>
                <c:ptCount val="1"/>
                <c:pt idx="0">
                  <c:v>C01-1°</c:v>
                </c:pt>
              </c:strCache>
            </c:strRef>
          </c:tx>
          <c:cat>
            <c:strRef>
              <c:f>Sheet1!$A$2</c:f>
              <c:strCache>
                <c:ptCount val="1"/>
                <c:pt idx="0">
                  <c:v>LWCF (w/m2)</c:v>
                </c:pt>
              </c:strCache>
            </c:strRef>
          </c:cat>
          <c:val>
            <c:numRef>
              <c:f>Sheet1!$C$2</c:f>
              <c:numCache>
                <c:formatCode>General</c:formatCode>
                <c:ptCount val="1"/>
                <c:pt idx="0">
                  <c:v>24.939999999999987</c:v>
                </c:pt>
              </c:numCache>
            </c:numRef>
          </c:val>
        </c:ser>
        <c:ser>
          <c:idx val="2"/>
          <c:order val="2"/>
          <c:tx>
            <c:strRef>
              <c:f>Sheet1!$D$1</c:f>
              <c:strCache>
                <c:ptCount val="1"/>
                <c:pt idx="0">
                  <c:v>C01-0.25°</c:v>
                </c:pt>
              </c:strCache>
            </c:strRef>
          </c:tx>
          <c:cat>
            <c:strRef>
              <c:f>Sheet1!$A$2</c:f>
              <c:strCache>
                <c:ptCount val="1"/>
                <c:pt idx="0">
                  <c:v>LWCF (w/m2)</c:v>
                </c:pt>
              </c:strCache>
            </c:strRef>
          </c:cat>
          <c:val>
            <c:numRef>
              <c:f>Sheet1!$D$2</c:f>
              <c:numCache>
                <c:formatCode>General</c:formatCode>
                <c:ptCount val="1"/>
                <c:pt idx="0">
                  <c:v>20.097000000000001</c:v>
                </c:pt>
              </c:numCache>
            </c:numRef>
          </c:val>
        </c:ser>
        <c:ser>
          <c:idx val="3"/>
          <c:order val="3"/>
          <c:tx>
            <c:strRef>
              <c:f>Sheet1!$E$1</c:f>
              <c:strCache>
                <c:ptCount val="1"/>
                <c:pt idx="0">
                  <c:v>C02-1°</c:v>
                </c:pt>
              </c:strCache>
            </c:strRef>
          </c:tx>
          <c:cat>
            <c:strRef>
              <c:f>Sheet1!$A$2</c:f>
              <c:strCache>
                <c:ptCount val="1"/>
                <c:pt idx="0">
                  <c:v>LWCF (w/m2)</c:v>
                </c:pt>
              </c:strCache>
            </c:strRef>
          </c:cat>
          <c:val>
            <c:numRef>
              <c:f>Sheet1!$E$2</c:f>
              <c:numCache>
                <c:formatCode>General</c:formatCode>
                <c:ptCount val="1"/>
                <c:pt idx="0">
                  <c:v>27.067</c:v>
                </c:pt>
              </c:numCache>
            </c:numRef>
          </c:val>
        </c:ser>
        <c:ser>
          <c:idx val="4"/>
          <c:order val="4"/>
          <c:tx>
            <c:strRef>
              <c:f>Sheet1!$F$1</c:f>
              <c:strCache>
                <c:ptCount val="1"/>
                <c:pt idx="0">
                  <c:v>C02-0.25°</c:v>
                </c:pt>
              </c:strCache>
            </c:strRef>
          </c:tx>
          <c:cat>
            <c:strRef>
              <c:f>Sheet1!$A$2</c:f>
              <c:strCache>
                <c:ptCount val="1"/>
                <c:pt idx="0">
                  <c:v>LWCF (w/m2)</c:v>
                </c:pt>
              </c:strCache>
            </c:strRef>
          </c:cat>
          <c:val>
            <c:numRef>
              <c:f>Sheet1!$F$2</c:f>
              <c:numCache>
                <c:formatCode>General</c:formatCode>
                <c:ptCount val="1"/>
              </c:numCache>
            </c:numRef>
          </c:val>
        </c:ser>
        <c:ser>
          <c:idx val="5"/>
          <c:order val="5"/>
          <c:tx>
            <c:strRef>
              <c:f>Sheet1!$G$1</c:f>
              <c:strCache>
                <c:ptCount val="1"/>
                <c:pt idx="0">
                  <c:v>C03-1°</c:v>
                </c:pt>
              </c:strCache>
            </c:strRef>
          </c:tx>
          <c:cat>
            <c:strRef>
              <c:f>Sheet1!$A$2</c:f>
              <c:strCache>
                <c:ptCount val="1"/>
                <c:pt idx="0">
                  <c:v>LWCF (w/m2)</c:v>
                </c:pt>
              </c:strCache>
            </c:strRef>
          </c:cat>
          <c:val>
            <c:numRef>
              <c:f>Sheet1!$G$2</c:f>
              <c:numCache>
                <c:formatCode>General</c:formatCode>
                <c:ptCount val="1"/>
                <c:pt idx="0">
                  <c:v>26.856000000000019</c:v>
                </c:pt>
              </c:numCache>
            </c:numRef>
          </c:val>
        </c:ser>
        <c:ser>
          <c:idx val="6"/>
          <c:order val="6"/>
          <c:tx>
            <c:strRef>
              <c:f>Sheet1!$H$1</c:f>
              <c:strCache>
                <c:ptCount val="1"/>
                <c:pt idx="0">
                  <c:v>C03-0.25°</c:v>
                </c:pt>
              </c:strCache>
            </c:strRef>
          </c:tx>
          <c:cat>
            <c:strRef>
              <c:f>Sheet1!$A$2</c:f>
              <c:strCache>
                <c:ptCount val="1"/>
                <c:pt idx="0">
                  <c:v>LWCF (w/m2)</c:v>
                </c:pt>
              </c:strCache>
            </c:strRef>
          </c:cat>
          <c:val>
            <c:numRef>
              <c:f>Sheet1!$H$2</c:f>
              <c:numCache>
                <c:formatCode>General</c:formatCode>
                <c:ptCount val="1"/>
                <c:pt idx="0">
                  <c:v>20.64</c:v>
                </c:pt>
              </c:numCache>
            </c:numRef>
          </c:val>
        </c:ser>
        <c:ser>
          <c:idx val="7"/>
          <c:order val="7"/>
          <c:tx>
            <c:strRef>
              <c:f>Sheet1!$I$1</c:f>
              <c:strCache>
                <c:ptCount val="1"/>
                <c:pt idx="0">
                  <c:v>C04-1°</c:v>
                </c:pt>
              </c:strCache>
            </c:strRef>
          </c:tx>
          <c:cat>
            <c:strRef>
              <c:f>Sheet1!$A$2</c:f>
              <c:strCache>
                <c:ptCount val="1"/>
                <c:pt idx="0">
                  <c:v>LWCF (w/m2)</c:v>
                </c:pt>
              </c:strCache>
            </c:strRef>
          </c:cat>
          <c:val>
            <c:numRef>
              <c:f>Sheet1!$I$2</c:f>
              <c:numCache>
                <c:formatCode>General</c:formatCode>
                <c:ptCount val="1"/>
                <c:pt idx="0">
                  <c:v>24.939999999999987</c:v>
                </c:pt>
              </c:numCache>
            </c:numRef>
          </c:val>
        </c:ser>
        <c:ser>
          <c:idx val="8"/>
          <c:order val="8"/>
          <c:tx>
            <c:strRef>
              <c:f>Sheet1!$J$1</c:f>
              <c:strCache>
                <c:ptCount val="1"/>
                <c:pt idx="0">
                  <c:v>C04-0.25°</c:v>
                </c:pt>
              </c:strCache>
            </c:strRef>
          </c:tx>
          <c:cat>
            <c:strRef>
              <c:f>Sheet1!$A$2</c:f>
              <c:strCache>
                <c:ptCount val="1"/>
                <c:pt idx="0">
                  <c:v>LWCF (w/m2)</c:v>
                </c:pt>
              </c:strCache>
            </c:strRef>
          </c:cat>
          <c:val>
            <c:numRef>
              <c:f>Sheet1!$J$2</c:f>
              <c:numCache>
                <c:formatCode>General</c:formatCode>
                <c:ptCount val="1"/>
                <c:pt idx="0">
                  <c:v>22.45</c:v>
                </c:pt>
              </c:numCache>
            </c:numRef>
          </c:val>
        </c:ser>
        <c:axId val="127716736"/>
        <c:axId val="127734912"/>
      </c:barChart>
      <c:catAx>
        <c:axId val="127716736"/>
        <c:scaling>
          <c:orientation val="minMax"/>
        </c:scaling>
        <c:axPos val="b"/>
        <c:tickLblPos val="nextTo"/>
        <c:crossAx val="127734912"/>
        <c:crosses val="autoZero"/>
        <c:auto val="1"/>
        <c:lblAlgn val="ctr"/>
        <c:lblOffset val="100"/>
      </c:catAx>
      <c:valAx>
        <c:axId val="127734912"/>
        <c:scaling>
          <c:orientation val="minMax"/>
          <c:min val="18"/>
        </c:scaling>
        <c:axPos val="l"/>
        <c:majorGridlines/>
        <c:numFmt formatCode="General" sourceLinked="1"/>
        <c:tickLblPos val="nextTo"/>
        <c:crossAx val="127716736"/>
        <c:crosses val="autoZero"/>
        <c:crossBetween val="between"/>
        <c:majorUnit val="2"/>
      </c:valAx>
    </c:plotArea>
    <c:plotVisOnly val="1"/>
    <c:dispBlanksAs val="gap"/>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21001395095883307"/>
          <c:y val="0.13356843908025012"/>
          <c:w val="0.44971489703417517"/>
          <c:h val="0.79572684993323173"/>
        </c:manualLayout>
      </c:layout>
      <c:barChart>
        <c:barDir val="col"/>
        <c:grouping val="clustered"/>
        <c:ser>
          <c:idx val="0"/>
          <c:order val="0"/>
          <c:tx>
            <c:strRef>
              <c:f>Sheet1!$B$1</c:f>
              <c:strCache>
                <c:ptCount val="1"/>
                <c:pt idx="0">
                  <c:v>CERES-EBAF</c:v>
                </c:pt>
              </c:strCache>
            </c:strRef>
          </c:tx>
          <c:cat>
            <c:numRef>
              <c:f>Sheet1!$A$2</c:f>
              <c:numCache>
                <c:formatCode>General</c:formatCode>
                <c:ptCount val="1"/>
              </c:numCache>
            </c:numRef>
          </c:cat>
          <c:val>
            <c:numRef>
              <c:f>Sheet1!$B$2</c:f>
              <c:numCache>
                <c:formatCode>General</c:formatCode>
                <c:ptCount val="1"/>
                <c:pt idx="0">
                  <c:v>-47.146000000000001</c:v>
                </c:pt>
              </c:numCache>
            </c:numRef>
          </c:val>
        </c:ser>
        <c:ser>
          <c:idx val="1"/>
          <c:order val="1"/>
          <c:tx>
            <c:strRef>
              <c:f>Sheet1!$C$1</c:f>
              <c:strCache>
                <c:ptCount val="1"/>
                <c:pt idx="0">
                  <c:v>C01-1°</c:v>
                </c:pt>
              </c:strCache>
            </c:strRef>
          </c:tx>
          <c:cat>
            <c:numRef>
              <c:f>Sheet1!$A$2</c:f>
              <c:numCache>
                <c:formatCode>General</c:formatCode>
                <c:ptCount val="1"/>
              </c:numCache>
            </c:numRef>
          </c:cat>
          <c:val>
            <c:numRef>
              <c:f>Sheet1!$C$2</c:f>
              <c:numCache>
                <c:formatCode>General</c:formatCode>
                <c:ptCount val="1"/>
                <c:pt idx="0">
                  <c:v>-49.86</c:v>
                </c:pt>
              </c:numCache>
            </c:numRef>
          </c:val>
        </c:ser>
        <c:ser>
          <c:idx val="2"/>
          <c:order val="2"/>
          <c:tx>
            <c:strRef>
              <c:f>Sheet1!$D$1</c:f>
              <c:strCache>
                <c:ptCount val="1"/>
                <c:pt idx="0">
                  <c:v>C01-0.25°</c:v>
                </c:pt>
              </c:strCache>
            </c:strRef>
          </c:tx>
          <c:cat>
            <c:numRef>
              <c:f>Sheet1!$A$2</c:f>
              <c:numCache>
                <c:formatCode>General</c:formatCode>
                <c:ptCount val="1"/>
              </c:numCache>
            </c:numRef>
          </c:cat>
          <c:val>
            <c:numRef>
              <c:f>Sheet1!$D$2</c:f>
              <c:numCache>
                <c:formatCode>General</c:formatCode>
                <c:ptCount val="1"/>
                <c:pt idx="0">
                  <c:v>-42.2</c:v>
                </c:pt>
              </c:numCache>
            </c:numRef>
          </c:val>
        </c:ser>
        <c:ser>
          <c:idx val="3"/>
          <c:order val="3"/>
          <c:tx>
            <c:strRef>
              <c:f>Sheet1!$E$1</c:f>
              <c:strCache>
                <c:ptCount val="1"/>
                <c:pt idx="0">
                  <c:v>C02-1°</c:v>
                </c:pt>
              </c:strCache>
            </c:strRef>
          </c:tx>
          <c:cat>
            <c:numRef>
              <c:f>Sheet1!$A$2</c:f>
              <c:numCache>
                <c:formatCode>General</c:formatCode>
                <c:ptCount val="1"/>
              </c:numCache>
            </c:numRef>
          </c:cat>
          <c:val>
            <c:numRef>
              <c:f>Sheet1!$E$2</c:f>
              <c:numCache>
                <c:formatCode>General</c:formatCode>
                <c:ptCount val="1"/>
                <c:pt idx="0">
                  <c:v>-52.726000000000013</c:v>
                </c:pt>
              </c:numCache>
            </c:numRef>
          </c:val>
        </c:ser>
        <c:ser>
          <c:idx val="4"/>
          <c:order val="4"/>
          <c:tx>
            <c:strRef>
              <c:f>Sheet1!$F$1</c:f>
              <c:strCache>
                <c:ptCount val="1"/>
                <c:pt idx="0">
                  <c:v>C02-0.25°</c:v>
                </c:pt>
              </c:strCache>
            </c:strRef>
          </c:tx>
          <c:cat>
            <c:numRef>
              <c:f>Sheet1!$A$2</c:f>
              <c:numCache>
                <c:formatCode>General</c:formatCode>
                <c:ptCount val="1"/>
              </c:numCache>
            </c:numRef>
          </c:cat>
          <c:val>
            <c:numRef>
              <c:f>Sheet1!$F$2</c:f>
              <c:numCache>
                <c:formatCode>General</c:formatCode>
                <c:ptCount val="1"/>
              </c:numCache>
            </c:numRef>
          </c:val>
        </c:ser>
        <c:ser>
          <c:idx val="5"/>
          <c:order val="5"/>
          <c:tx>
            <c:strRef>
              <c:f>Sheet1!$G$1</c:f>
              <c:strCache>
                <c:ptCount val="1"/>
                <c:pt idx="0">
                  <c:v>C03-1°</c:v>
                </c:pt>
              </c:strCache>
            </c:strRef>
          </c:tx>
          <c:cat>
            <c:numRef>
              <c:f>Sheet1!$A$2</c:f>
              <c:numCache>
                <c:formatCode>General</c:formatCode>
                <c:ptCount val="1"/>
              </c:numCache>
            </c:numRef>
          </c:cat>
          <c:val>
            <c:numRef>
              <c:f>Sheet1!$G$2</c:f>
              <c:numCache>
                <c:formatCode>General</c:formatCode>
                <c:ptCount val="1"/>
                <c:pt idx="0">
                  <c:v>-53.564</c:v>
                </c:pt>
              </c:numCache>
            </c:numRef>
          </c:val>
        </c:ser>
        <c:ser>
          <c:idx val="6"/>
          <c:order val="6"/>
          <c:tx>
            <c:strRef>
              <c:f>Sheet1!$H$1</c:f>
              <c:strCache>
                <c:ptCount val="1"/>
                <c:pt idx="0">
                  <c:v>C03-0.25°</c:v>
                </c:pt>
              </c:strCache>
            </c:strRef>
          </c:tx>
          <c:cat>
            <c:numRef>
              <c:f>Sheet1!$A$2</c:f>
              <c:numCache>
                <c:formatCode>General</c:formatCode>
                <c:ptCount val="1"/>
              </c:numCache>
            </c:numRef>
          </c:cat>
          <c:val>
            <c:numRef>
              <c:f>Sheet1!$H$2</c:f>
              <c:numCache>
                <c:formatCode>General</c:formatCode>
                <c:ptCount val="1"/>
                <c:pt idx="0">
                  <c:v>-42.243000000000002</c:v>
                </c:pt>
              </c:numCache>
            </c:numRef>
          </c:val>
        </c:ser>
        <c:ser>
          <c:idx val="7"/>
          <c:order val="7"/>
          <c:tx>
            <c:strRef>
              <c:f>Sheet1!$I$1</c:f>
              <c:strCache>
                <c:ptCount val="1"/>
                <c:pt idx="0">
                  <c:v>C04-1°</c:v>
                </c:pt>
              </c:strCache>
            </c:strRef>
          </c:tx>
          <c:cat>
            <c:numRef>
              <c:f>Sheet1!$A$2</c:f>
              <c:numCache>
                <c:formatCode>General</c:formatCode>
                <c:ptCount val="1"/>
              </c:numCache>
            </c:numRef>
          </c:cat>
          <c:val>
            <c:numRef>
              <c:f>Sheet1!$I$2</c:f>
              <c:numCache>
                <c:formatCode>General</c:formatCode>
                <c:ptCount val="1"/>
                <c:pt idx="0">
                  <c:v>-49.74</c:v>
                </c:pt>
              </c:numCache>
            </c:numRef>
          </c:val>
        </c:ser>
        <c:ser>
          <c:idx val="8"/>
          <c:order val="8"/>
          <c:tx>
            <c:strRef>
              <c:f>Sheet1!$J$1</c:f>
              <c:strCache>
                <c:ptCount val="1"/>
                <c:pt idx="0">
                  <c:v>C04-0.25°</c:v>
                </c:pt>
              </c:strCache>
            </c:strRef>
          </c:tx>
          <c:cat>
            <c:numRef>
              <c:f>Sheet1!$A$2</c:f>
              <c:numCache>
                <c:formatCode>General</c:formatCode>
                <c:ptCount val="1"/>
              </c:numCache>
            </c:numRef>
          </c:cat>
          <c:val>
            <c:numRef>
              <c:f>Sheet1!$J$2</c:f>
              <c:numCache>
                <c:formatCode>General</c:formatCode>
                <c:ptCount val="1"/>
                <c:pt idx="0">
                  <c:v>-47.36</c:v>
                </c:pt>
              </c:numCache>
            </c:numRef>
          </c:val>
        </c:ser>
        <c:axId val="128485632"/>
        <c:axId val="128499712"/>
      </c:barChart>
      <c:catAx>
        <c:axId val="128485632"/>
        <c:scaling>
          <c:orientation val="minMax"/>
        </c:scaling>
        <c:axPos val="t"/>
        <c:numFmt formatCode="General" sourceLinked="1"/>
        <c:tickLblPos val="nextTo"/>
        <c:crossAx val="128499712"/>
        <c:crosses val="autoZero"/>
        <c:auto val="1"/>
        <c:lblAlgn val="ctr"/>
        <c:lblOffset val="100"/>
      </c:catAx>
      <c:valAx>
        <c:axId val="128499712"/>
        <c:scaling>
          <c:orientation val="maxMin"/>
          <c:max val="-40"/>
          <c:min val="-55"/>
        </c:scaling>
        <c:axPos val="l"/>
        <c:majorGridlines/>
        <c:numFmt formatCode="General" sourceLinked="1"/>
        <c:tickLblPos val="nextTo"/>
        <c:crossAx val="128485632"/>
        <c:crosses val="autoZero"/>
        <c:crossBetween val="between"/>
      </c:valAx>
    </c:plotArea>
    <c:plotVisOnly val="1"/>
    <c:dispBlanksAs val="gap"/>
  </c:chart>
  <c:txPr>
    <a:bodyPr/>
    <a:lstStyle/>
    <a:p>
      <a:pPr>
        <a:defRPr sz="1800"/>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4030057074487892"/>
          <c:y val="4.015891927982692E-2"/>
          <c:w val="0.44971489703417517"/>
          <c:h val="0.79572684993323173"/>
        </c:manualLayout>
      </c:layout>
      <c:barChart>
        <c:barDir val="col"/>
        <c:grouping val="clustered"/>
        <c:ser>
          <c:idx val="0"/>
          <c:order val="0"/>
          <c:tx>
            <c:strRef>
              <c:f>Sheet1!$B$1</c:f>
              <c:strCache>
                <c:ptCount val="1"/>
                <c:pt idx="0">
                  <c:v>CLDSAT</c:v>
                </c:pt>
              </c:strCache>
            </c:strRef>
          </c:tx>
          <c:cat>
            <c:strRef>
              <c:f>Sheet1!$A$2</c:f>
              <c:strCache>
                <c:ptCount val="1"/>
                <c:pt idx="0">
                  <c:v>CLDTOT (%)</c:v>
                </c:pt>
              </c:strCache>
            </c:strRef>
          </c:cat>
          <c:val>
            <c:numRef>
              <c:f>Sheet1!$B$2</c:f>
              <c:numCache>
                <c:formatCode>General</c:formatCode>
                <c:ptCount val="1"/>
                <c:pt idx="0">
                  <c:v>66.819999999999993</c:v>
                </c:pt>
              </c:numCache>
            </c:numRef>
          </c:val>
        </c:ser>
        <c:ser>
          <c:idx val="1"/>
          <c:order val="1"/>
          <c:tx>
            <c:strRef>
              <c:f>Sheet1!$C$1</c:f>
              <c:strCache>
                <c:ptCount val="1"/>
                <c:pt idx="0">
                  <c:v>C01-1°</c:v>
                </c:pt>
              </c:strCache>
            </c:strRef>
          </c:tx>
          <c:cat>
            <c:strRef>
              <c:f>Sheet1!$A$2</c:f>
              <c:strCache>
                <c:ptCount val="1"/>
                <c:pt idx="0">
                  <c:v>CLDTOT (%)</c:v>
                </c:pt>
              </c:strCache>
            </c:strRef>
          </c:cat>
          <c:val>
            <c:numRef>
              <c:f>Sheet1!$C$2</c:f>
              <c:numCache>
                <c:formatCode>General</c:formatCode>
                <c:ptCount val="1"/>
                <c:pt idx="0">
                  <c:v>66.760000000000005</c:v>
                </c:pt>
              </c:numCache>
            </c:numRef>
          </c:val>
        </c:ser>
        <c:ser>
          <c:idx val="2"/>
          <c:order val="2"/>
          <c:tx>
            <c:strRef>
              <c:f>Sheet1!$D$1</c:f>
              <c:strCache>
                <c:ptCount val="1"/>
                <c:pt idx="0">
                  <c:v>C01-0.25°</c:v>
                </c:pt>
              </c:strCache>
            </c:strRef>
          </c:tx>
          <c:cat>
            <c:strRef>
              <c:f>Sheet1!$A$2</c:f>
              <c:strCache>
                <c:ptCount val="1"/>
                <c:pt idx="0">
                  <c:v>CLDTOT (%)</c:v>
                </c:pt>
              </c:strCache>
            </c:strRef>
          </c:cat>
          <c:val>
            <c:numRef>
              <c:f>Sheet1!$D$2</c:f>
              <c:numCache>
                <c:formatCode>General</c:formatCode>
                <c:ptCount val="1"/>
                <c:pt idx="0">
                  <c:v>61.720000000000013</c:v>
                </c:pt>
              </c:numCache>
            </c:numRef>
          </c:val>
        </c:ser>
        <c:ser>
          <c:idx val="3"/>
          <c:order val="3"/>
          <c:tx>
            <c:strRef>
              <c:f>Sheet1!$E$1</c:f>
              <c:strCache>
                <c:ptCount val="1"/>
                <c:pt idx="0">
                  <c:v>C02-1°</c:v>
                </c:pt>
              </c:strCache>
            </c:strRef>
          </c:tx>
          <c:cat>
            <c:strRef>
              <c:f>Sheet1!$A$2</c:f>
              <c:strCache>
                <c:ptCount val="1"/>
                <c:pt idx="0">
                  <c:v>CLDTOT (%)</c:v>
                </c:pt>
              </c:strCache>
            </c:strRef>
          </c:cat>
          <c:val>
            <c:numRef>
              <c:f>Sheet1!$E$2</c:f>
              <c:numCache>
                <c:formatCode>General</c:formatCode>
                <c:ptCount val="1"/>
                <c:pt idx="0">
                  <c:v>68.737000000000023</c:v>
                </c:pt>
              </c:numCache>
            </c:numRef>
          </c:val>
        </c:ser>
        <c:ser>
          <c:idx val="4"/>
          <c:order val="4"/>
          <c:tx>
            <c:strRef>
              <c:f>Sheet1!$F$1</c:f>
              <c:strCache>
                <c:ptCount val="1"/>
                <c:pt idx="0">
                  <c:v>C02-0.25°</c:v>
                </c:pt>
              </c:strCache>
            </c:strRef>
          </c:tx>
          <c:cat>
            <c:strRef>
              <c:f>Sheet1!$A$2</c:f>
              <c:strCache>
                <c:ptCount val="1"/>
                <c:pt idx="0">
                  <c:v>CLDTOT (%)</c:v>
                </c:pt>
              </c:strCache>
            </c:strRef>
          </c:cat>
          <c:val>
            <c:numRef>
              <c:f>Sheet1!$F$2</c:f>
              <c:numCache>
                <c:formatCode>General</c:formatCode>
                <c:ptCount val="1"/>
              </c:numCache>
            </c:numRef>
          </c:val>
        </c:ser>
        <c:ser>
          <c:idx val="5"/>
          <c:order val="5"/>
          <c:tx>
            <c:strRef>
              <c:f>Sheet1!$G$1</c:f>
              <c:strCache>
                <c:ptCount val="1"/>
                <c:pt idx="0">
                  <c:v>C03-1°</c:v>
                </c:pt>
              </c:strCache>
            </c:strRef>
          </c:tx>
          <c:cat>
            <c:strRef>
              <c:f>Sheet1!$A$2</c:f>
              <c:strCache>
                <c:ptCount val="1"/>
                <c:pt idx="0">
                  <c:v>CLDTOT (%)</c:v>
                </c:pt>
              </c:strCache>
            </c:strRef>
          </c:cat>
          <c:val>
            <c:numRef>
              <c:f>Sheet1!$G$2</c:f>
              <c:numCache>
                <c:formatCode>General</c:formatCode>
                <c:ptCount val="1"/>
                <c:pt idx="0">
                  <c:v>72.56</c:v>
                </c:pt>
              </c:numCache>
            </c:numRef>
          </c:val>
        </c:ser>
        <c:ser>
          <c:idx val="6"/>
          <c:order val="6"/>
          <c:tx>
            <c:strRef>
              <c:f>Sheet1!$H$1</c:f>
              <c:strCache>
                <c:ptCount val="1"/>
                <c:pt idx="0">
                  <c:v>C03-0.25°</c:v>
                </c:pt>
              </c:strCache>
            </c:strRef>
          </c:tx>
          <c:cat>
            <c:strRef>
              <c:f>Sheet1!$A$2</c:f>
              <c:strCache>
                <c:ptCount val="1"/>
                <c:pt idx="0">
                  <c:v>CLDTOT (%)</c:v>
                </c:pt>
              </c:strCache>
            </c:strRef>
          </c:cat>
          <c:val>
            <c:numRef>
              <c:f>Sheet1!$H$2</c:f>
              <c:numCache>
                <c:formatCode>General</c:formatCode>
                <c:ptCount val="1"/>
                <c:pt idx="0">
                  <c:v>66.381999999999991</c:v>
                </c:pt>
              </c:numCache>
            </c:numRef>
          </c:val>
        </c:ser>
        <c:ser>
          <c:idx val="7"/>
          <c:order val="7"/>
          <c:tx>
            <c:strRef>
              <c:f>Sheet1!$I$1</c:f>
              <c:strCache>
                <c:ptCount val="1"/>
                <c:pt idx="0">
                  <c:v>C04-1°</c:v>
                </c:pt>
              </c:strCache>
            </c:strRef>
          </c:tx>
          <c:cat>
            <c:strRef>
              <c:f>Sheet1!$A$2</c:f>
              <c:strCache>
                <c:ptCount val="1"/>
                <c:pt idx="0">
                  <c:v>CLDTOT (%)</c:v>
                </c:pt>
              </c:strCache>
            </c:strRef>
          </c:cat>
          <c:val>
            <c:numRef>
              <c:f>Sheet1!$I$2</c:f>
              <c:numCache>
                <c:formatCode>General</c:formatCode>
                <c:ptCount val="1"/>
                <c:pt idx="0">
                  <c:v>68.349999999999994</c:v>
                </c:pt>
              </c:numCache>
            </c:numRef>
          </c:val>
        </c:ser>
        <c:ser>
          <c:idx val="8"/>
          <c:order val="8"/>
          <c:tx>
            <c:strRef>
              <c:f>Sheet1!$J$1</c:f>
              <c:strCache>
                <c:ptCount val="1"/>
                <c:pt idx="0">
                  <c:v>C04-0.25°</c:v>
                </c:pt>
              </c:strCache>
            </c:strRef>
          </c:tx>
          <c:cat>
            <c:strRef>
              <c:f>Sheet1!$A$2</c:f>
              <c:strCache>
                <c:ptCount val="1"/>
                <c:pt idx="0">
                  <c:v>CLDTOT (%)</c:v>
                </c:pt>
              </c:strCache>
            </c:strRef>
          </c:cat>
          <c:val>
            <c:numRef>
              <c:f>Sheet1!$J$2</c:f>
              <c:numCache>
                <c:formatCode>General</c:formatCode>
                <c:ptCount val="1"/>
                <c:pt idx="0">
                  <c:v>66.42</c:v>
                </c:pt>
              </c:numCache>
            </c:numRef>
          </c:val>
        </c:ser>
        <c:axId val="128533632"/>
        <c:axId val="128535168"/>
      </c:barChart>
      <c:catAx>
        <c:axId val="128533632"/>
        <c:scaling>
          <c:orientation val="minMax"/>
        </c:scaling>
        <c:axPos val="b"/>
        <c:tickLblPos val="nextTo"/>
        <c:crossAx val="128535168"/>
        <c:crosses val="autoZero"/>
        <c:auto val="1"/>
        <c:lblAlgn val="ctr"/>
        <c:lblOffset val="100"/>
      </c:catAx>
      <c:valAx>
        <c:axId val="128535168"/>
        <c:scaling>
          <c:orientation val="minMax"/>
          <c:min val="55"/>
        </c:scaling>
        <c:axPos val="l"/>
        <c:majorGridlines/>
        <c:numFmt formatCode="General" sourceLinked="1"/>
        <c:tickLblPos val="nextTo"/>
        <c:crossAx val="128533632"/>
        <c:crosses val="autoZero"/>
        <c:crossBetween val="between"/>
      </c:valAx>
    </c:plotArea>
    <c:plotVisOnly val="1"/>
    <c:dispBlanksAs val="gap"/>
  </c:chart>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barChart>
        <c:barDir val="col"/>
        <c:grouping val="clustered"/>
        <c:ser>
          <c:idx val="0"/>
          <c:order val="0"/>
          <c:tx>
            <c:strRef>
              <c:f>Sheet1!$B$1</c:f>
              <c:strCache>
                <c:ptCount val="1"/>
                <c:pt idx="0">
                  <c:v>GPCP</c:v>
                </c:pt>
              </c:strCache>
            </c:strRef>
          </c:tx>
          <c:cat>
            <c:strRef>
              <c:f>Sheet1!$A$2</c:f>
              <c:strCache>
                <c:ptCount val="1"/>
                <c:pt idx="0">
                  <c:v>2008-2009 JJA Global Mean Precipitation (mm/day) </c:v>
                </c:pt>
              </c:strCache>
            </c:strRef>
          </c:cat>
          <c:val>
            <c:numRef>
              <c:f>Sheet1!$B$2</c:f>
              <c:numCache>
                <c:formatCode>General</c:formatCode>
                <c:ptCount val="1"/>
                <c:pt idx="0">
                  <c:v>2.69</c:v>
                </c:pt>
              </c:numCache>
            </c:numRef>
          </c:val>
        </c:ser>
        <c:ser>
          <c:idx val="1"/>
          <c:order val="1"/>
          <c:tx>
            <c:strRef>
              <c:f>Sheet1!$C$1</c:f>
              <c:strCache>
                <c:ptCount val="1"/>
                <c:pt idx="0">
                  <c:v>CLUBB</c:v>
                </c:pt>
              </c:strCache>
            </c:strRef>
          </c:tx>
          <c:cat>
            <c:strRef>
              <c:f>Sheet1!$A$2</c:f>
              <c:strCache>
                <c:ptCount val="1"/>
                <c:pt idx="0">
                  <c:v>2008-2009 JJA Global Mean Precipitation (mm/day) </c:v>
                </c:pt>
              </c:strCache>
            </c:strRef>
          </c:cat>
          <c:val>
            <c:numRef>
              <c:f>Sheet1!$C$2</c:f>
              <c:numCache>
                <c:formatCode>General</c:formatCode>
                <c:ptCount val="1"/>
                <c:pt idx="0">
                  <c:v>2.98</c:v>
                </c:pt>
              </c:numCache>
            </c:numRef>
          </c:val>
        </c:ser>
        <c:ser>
          <c:idx val="2"/>
          <c:order val="2"/>
          <c:tx>
            <c:strRef>
              <c:f>Sheet1!$D$1</c:f>
              <c:strCache>
                <c:ptCount val="1"/>
                <c:pt idx="0">
                  <c:v>UNICON</c:v>
                </c:pt>
              </c:strCache>
            </c:strRef>
          </c:tx>
          <c:cat>
            <c:strRef>
              <c:f>Sheet1!$A$2</c:f>
              <c:strCache>
                <c:ptCount val="1"/>
                <c:pt idx="0">
                  <c:v>2008-2009 JJA Global Mean Precipitation (mm/day) </c:v>
                </c:pt>
              </c:strCache>
            </c:strRef>
          </c:cat>
          <c:val>
            <c:numRef>
              <c:f>Sheet1!$D$2</c:f>
              <c:numCache>
                <c:formatCode>General</c:formatCode>
                <c:ptCount val="1"/>
                <c:pt idx="0">
                  <c:v>3.27</c:v>
                </c:pt>
              </c:numCache>
            </c:numRef>
          </c:val>
        </c:ser>
        <c:ser>
          <c:idx val="3"/>
          <c:order val="3"/>
          <c:tx>
            <c:strRef>
              <c:f>Sheet1!$E$1</c:f>
              <c:strCache>
                <c:ptCount val="1"/>
                <c:pt idx="0">
                  <c:v>ZMTM</c:v>
                </c:pt>
              </c:strCache>
            </c:strRef>
          </c:tx>
          <c:cat>
            <c:strRef>
              <c:f>Sheet1!$A$2</c:f>
              <c:strCache>
                <c:ptCount val="1"/>
                <c:pt idx="0">
                  <c:v>2008-2009 JJA Global Mean Precipitation (mm/day) </c:v>
                </c:pt>
              </c:strCache>
            </c:strRef>
          </c:cat>
          <c:val>
            <c:numRef>
              <c:f>Sheet1!$E$2</c:f>
              <c:numCache>
                <c:formatCode>General</c:formatCode>
                <c:ptCount val="1"/>
                <c:pt idx="0">
                  <c:v>3.19</c:v>
                </c:pt>
              </c:numCache>
            </c:numRef>
          </c:val>
        </c:ser>
        <c:ser>
          <c:idx val="4"/>
          <c:order val="4"/>
          <c:tx>
            <c:strRef>
              <c:f>Sheet1!$F$1</c:f>
              <c:strCache>
                <c:ptCount val="1"/>
                <c:pt idx="0">
                  <c:v>MG2</c:v>
                </c:pt>
              </c:strCache>
            </c:strRef>
          </c:tx>
          <c:cat>
            <c:strRef>
              <c:f>Sheet1!$A$2</c:f>
              <c:strCache>
                <c:ptCount val="1"/>
                <c:pt idx="0">
                  <c:v>2008-2009 JJA Global Mean Precipitation (mm/day) </c:v>
                </c:pt>
              </c:strCache>
            </c:strRef>
          </c:cat>
          <c:val>
            <c:numRef>
              <c:f>Sheet1!$F$2</c:f>
              <c:numCache>
                <c:formatCode>General</c:formatCode>
                <c:ptCount val="1"/>
                <c:pt idx="0">
                  <c:v>3.15</c:v>
                </c:pt>
              </c:numCache>
            </c:numRef>
          </c:val>
        </c:ser>
        <c:ser>
          <c:idx val="5"/>
          <c:order val="5"/>
          <c:tx>
            <c:strRef>
              <c:f>Sheet1!$G$1</c:f>
              <c:strCache>
                <c:ptCount val="1"/>
                <c:pt idx="0">
                  <c:v>CNTL</c:v>
                </c:pt>
              </c:strCache>
            </c:strRef>
          </c:tx>
          <c:cat>
            <c:strRef>
              <c:f>Sheet1!$A$2</c:f>
              <c:strCache>
                <c:ptCount val="1"/>
                <c:pt idx="0">
                  <c:v>2008-2009 JJA Global Mean Precipitation (mm/day) </c:v>
                </c:pt>
              </c:strCache>
            </c:strRef>
          </c:cat>
          <c:val>
            <c:numRef>
              <c:f>Sheet1!$G$2</c:f>
              <c:numCache>
                <c:formatCode>General</c:formatCode>
                <c:ptCount val="1"/>
                <c:pt idx="0">
                  <c:v>3.14</c:v>
                </c:pt>
              </c:numCache>
            </c:numRef>
          </c:val>
        </c:ser>
        <c:dLbls>
          <c:showVal val="1"/>
        </c:dLbls>
        <c:overlap val="-25"/>
        <c:axId val="133062016"/>
        <c:axId val="133084288"/>
      </c:barChart>
      <c:catAx>
        <c:axId val="133062016"/>
        <c:scaling>
          <c:orientation val="minMax"/>
        </c:scaling>
        <c:axPos val="b"/>
        <c:majorTickMark val="none"/>
        <c:tickLblPos val="nextTo"/>
        <c:crossAx val="133084288"/>
        <c:crosses val="autoZero"/>
        <c:auto val="1"/>
        <c:lblAlgn val="ctr"/>
        <c:lblOffset val="100"/>
      </c:catAx>
      <c:valAx>
        <c:axId val="133084288"/>
        <c:scaling>
          <c:orientation val="minMax"/>
          <c:max val="3.6"/>
          <c:min val="2"/>
        </c:scaling>
        <c:delete val="1"/>
        <c:axPos val="l"/>
        <c:numFmt formatCode="General" sourceLinked="1"/>
        <c:majorTickMark val="none"/>
        <c:tickLblPos val="none"/>
        <c:crossAx val="133062016"/>
        <c:crosses val="autoZero"/>
        <c:crossBetween val="between"/>
        <c:majorUnit val="0.5"/>
      </c:valAx>
    </c:plotArea>
    <c:legend>
      <c:legendPos val="t"/>
      <c:layout/>
    </c:legend>
    <c:plotVisOnly val="1"/>
    <c:dispBlanksAs val="gap"/>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GPCP</c:v>
                </c:pt>
              </c:strCache>
            </c:strRef>
          </c:tx>
          <c:cat>
            <c:strRef>
              <c:f>Sheet1!$A$2</c:f>
              <c:strCache>
                <c:ptCount val="1"/>
                <c:pt idx="0">
                  <c:v>2008-2009 JJA Global Mean Precipitation (mm/day) </c:v>
                </c:pt>
              </c:strCache>
            </c:strRef>
          </c:cat>
          <c:val>
            <c:numRef>
              <c:f>Sheet1!$B$2</c:f>
              <c:numCache>
                <c:formatCode>General</c:formatCode>
                <c:ptCount val="1"/>
                <c:pt idx="0">
                  <c:v>2.69</c:v>
                </c:pt>
              </c:numCache>
            </c:numRef>
          </c:val>
        </c:ser>
        <c:ser>
          <c:idx val="1"/>
          <c:order val="1"/>
          <c:tx>
            <c:strRef>
              <c:f>Sheet1!$C$1</c:f>
              <c:strCache>
                <c:ptCount val="1"/>
                <c:pt idx="0">
                  <c:v>CLUBB</c:v>
                </c:pt>
              </c:strCache>
            </c:strRef>
          </c:tx>
          <c:cat>
            <c:strRef>
              <c:f>Sheet1!$A$2</c:f>
              <c:strCache>
                <c:ptCount val="1"/>
                <c:pt idx="0">
                  <c:v>2008-2009 JJA Global Mean Precipitation (mm/day) </c:v>
                </c:pt>
              </c:strCache>
            </c:strRef>
          </c:cat>
          <c:val>
            <c:numRef>
              <c:f>Sheet1!$C$2</c:f>
              <c:numCache>
                <c:formatCode>General</c:formatCode>
                <c:ptCount val="1"/>
                <c:pt idx="0">
                  <c:v>2.98</c:v>
                </c:pt>
              </c:numCache>
            </c:numRef>
          </c:val>
        </c:ser>
        <c:ser>
          <c:idx val="2"/>
          <c:order val="2"/>
          <c:tx>
            <c:strRef>
              <c:f>Sheet1!$D$1</c:f>
              <c:strCache>
                <c:ptCount val="1"/>
                <c:pt idx="0">
                  <c:v>UNICON</c:v>
                </c:pt>
              </c:strCache>
            </c:strRef>
          </c:tx>
          <c:cat>
            <c:strRef>
              <c:f>Sheet1!$A$2</c:f>
              <c:strCache>
                <c:ptCount val="1"/>
                <c:pt idx="0">
                  <c:v>2008-2009 JJA Global Mean Precipitation (mm/day) </c:v>
                </c:pt>
              </c:strCache>
            </c:strRef>
          </c:cat>
          <c:val>
            <c:numRef>
              <c:f>Sheet1!$D$2</c:f>
              <c:numCache>
                <c:formatCode>General</c:formatCode>
                <c:ptCount val="1"/>
                <c:pt idx="0">
                  <c:v>3.27</c:v>
                </c:pt>
              </c:numCache>
            </c:numRef>
          </c:val>
        </c:ser>
        <c:ser>
          <c:idx val="3"/>
          <c:order val="3"/>
          <c:tx>
            <c:strRef>
              <c:f>Sheet1!$E$1</c:f>
              <c:strCache>
                <c:ptCount val="1"/>
                <c:pt idx="0">
                  <c:v>ZMTM</c:v>
                </c:pt>
              </c:strCache>
            </c:strRef>
          </c:tx>
          <c:cat>
            <c:strRef>
              <c:f>Sheet1!$A$2</c:f>
              <c:strCache>
                <c:ptCount val="1"/>
                <c:pt idx="0">
                  <c:v>2008-2009 JJA Global Mean Precipitation (mm/day) </c:v>
                </c:pt>
              </c:strCache>
            </c:strRef>
          </c:cat>
          <c:val>
            <c:numRef>
              <c:f>Sheet1!$E$2</c:f>
              <c:numCache>
                <c:formatCode>General</c:formatCode>
                <c:ptCount val="1"/>
                <c:pt idx="0">
                  <c:v>3.19</c:v>
                </c:pt>
              </c:numCache>
            </c:numRef>
          </c:val>
        </c:ser>
        <c:ser>
          <c:idx val="4"/>
          <c:order val="4"/>
          <c:tx>
            <c:strRef>
              <c:f>Sheet1!$F$1</c:f>
              <c:strCache>
                <c:ptCount val="1"/>
                <c:pt idx="0">
                  <c:v>MG2</c:v>
                </c:pt>
              </c:strCache>
            </c:strRef>
          </c:tx>
          <c:cat>
            <c:strRef>
              <c:f>Sheet1!$A$2</c:f>
              <c:strCache>
                <c:ptCount val="1"/>
                <c:pt idx="0">
                  <c:v>2008-2009 JJA Global Mean Precipitation (mm/day) </c:v>
                </c:pt>
              </c:strCache>
            </c:strRef>
          </c:cat>
          <c:val>
            <c:numRef>
              <c:f>Sheet1!$F$2</c:f>
              <c:numCache>
                <c:formatCode>General</c:formatCode>
                <c:ptCount val="1"/>
                <c:pt idx="0">
                  <c:v>3.15</c:v>
                </c:pt>
              </c:numCache>
            </c:numRef>
          </c:val>
        </c:ser>
        <c:ser>
          <c:idx val="5"/>
          <c:order val="5"/>
          <c:tx>
            <c:strRef>
              <c:f>Sheet1!$G$1</c:f>
              <c:strCache>
                <c:ptCount val="1"/>
                <c:pt idx="0">
                  <c:v>CNTL</c:v>
                </c:pt>
              </c:strCache>
            </c:strRef>
          </c:tx>
          <c:cat>
            <c:strRef>
              <c:f>Sheet1!$A$2</c:f>
              <c:strCache>
                <c:ptCount val="1"/>
                <c:pt idx="0">
                  <c:v>2008-2009 JJA Global Mean Precipitation (mm/day) </c:v>
                </c:pt>
              </c:strCache>
            </c:strRef>
          </c:cat>
          <c:val>
            <c:numRef>
              <c:f>Sheet1!$G$2</c:f>
              <c:numCache>
                <c:formatCode>General</c:formatCode>
                <c:ptCount val="1"/>
                <c:pt idx="0">
                  <c:v>3.14</c:v>
                </c:pt>
              </c:numCache>
            </c:numRef>
          </c:val>
        </c:ser>
        <c:dLbls>
          <c:showVal val="1"/>
        </c:dLbls>
        <c:overlap val="-25"/>
        <c:axId val="144195584"/>
        <c:axId val="144197120"/>
      </c:barChart>
      <c:catAx>
        <c:axId val="144195584"/>
        <c:scaling>
          <c:orientation val="minMax"/>
        </c:scaling>
        <c:axPos val="b"/>
        <c:majorTickMark val="none"/>
        <c:tickLblPos val="nextTo"/>
        <c:crossAx val="144197120"/>
        <c:crosses val="autoZero"/>
        <c:auto val="1"/>
        <c:lblAlgn val="ctr"/>
        <c:lblOffset val="100"/>
      </c:catAx>
      <c:valAx>
        <c:axId val="144197120"/>
        <c:scaling>
          <c:orientation val="minMax"/>
          <c:max val="3.6"/>
          <c:min val="2"/>
        </c:scaling>
        <c:delete val="1"/>
        <c:axPos val="l"/>
        <c:numFmt formatCode="General" sourceLinked="1"/>
        <c:majorTickMark val="none"/>
        <c:tickLblPos val="none"/>
        <c:crossAx val="144195584"/>
        <c:crosses val="autoZero"/>
        <c:crossBetween val="between"/>
        <c:majorUnit val="0.5"/>
      </c:valAx>
    </c:plotArea>
    <c:legend>
      <c:legendPos val="t"/>
    </c:legend>
    <c:plotVisOnly val="1"/>
    <c:dispBlanksAs val="gap"/>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Sheet1!$B$1</c:f>
              <c:strCache>
                <c:ptCount val="1"/>
                <c:pt idx="0">
                  <c:v>GPCP</c:v>
                </c:pt>
              </c:strCache>
            </c:strRef>
          </c:tx>
          <c:cat>
            <c:strRef>
              <c:f>Sheet1!$A$2</c:f>
              <c:strCache>
                <c:ptCount val="1"/>
                <c:pt idx="0">
                  <c:v>2008-2009 JJA Global Mean Precipitation (mm/day) </c:v>
                </c:pt>
              </c:strCache>
            </c:strRef>
          </c:cat>
          <c:val>
            <c:numRef>
              <c:f>Sheet1!$B$2</c:f>
              <c:numCache>
                <c:formatCode>General</c:formatCode>
                <c:ptCount val="1"/>
                <c:pt idx="0">
                  <c:v>2.69</c:v>
                </c:pt>
              </c:numCache>
            </c:numRef>
          </c:val>
        </c:ser>
        <c:ser>
          <c:idx val="1"/>
          <c:order val="1"/>
          <c:tx>
            <c:strRef>
              <c:f>Sheet1!$C$1</c:f>
              <c:strCache>
                <c:ptCount val="1"/>
                <c:pt idx="0">
                  <c:v>CLUBB</c:v>
                </c:pt>
              </c:strCache>
            </c:strRef>
          </c:tx>
          <c:cat>
            <c:strRef>
              <c:f>Sheet1!$A$2</c:f>
              <c:strCache>
                <c:ptCount val="1"/>
                <c:pt idx="0">
                  <c:v>2008-2009 JJA Global Mean Precipitation (mm/day) </c:v>
                </c:pt>
              </c:strCache>
            </c:strRef>
          </c:cat>
          <c:val>
            <c:numRef>
              <c:f>Sheet1!$C$2</c:f>
              <c:numCache>
                <c:formatCode>General</c:formatCode>
                <c:ptCount val="1"/>
                <c:pt idx="0">
                  <c:v>2.98</c:v>
                </c:pt>
              </c:numCache>
            </c:numRef>
          </c:val>
        </c:ser>
        <c:ser>
          <c:idx val="2"/>
          <c:order val="2"/>
          <c:tx>
            <c:strRef>
              <c:f>Sheet1!$D$1</c:f>
              <c:strCache>
                <c:ptCount val="1"/>
                <c:pt idx="0">
                  <c:v>UNICON</c:v>
                </c:pt>
              </c:strCache>
            </c:strRef>
          </c:tx>
          <c:cat>
            <c:strRef>
              <c:f>Sheet1!$A$2</c:f>
              <c:strCache>
                <c:ptCount val="1"/>
                <c:pt idx="0">
                  <c:v>2008-2009 JJA Global Mean Precipitation (mm/day) </c:v>
                </c:pt>
              </c:strCache>
            </c:strRef>
          </c:cat>
          <c:val>
            <c:numRef>
              <c:f>Sheet1!$D$2</c:f>
              <c:numCache>
                <c:formatCode>General</c:formatCode>
                <c:ptCount val="1"/>
                <c:pt idx="0">
                  <c:v>3.27</c:v>
                </c:pt>
              </c:numCache>
            </c:numRef>
          </c:val>
        </c:ser>
        <c:ser>
          <c:idx val="3"/>
          <c:order val="3"/>
          <c:tx>
            <c:strRef>
              <c:f>Sheet1!$E$1</c:f>
              <c:strCache>
                <c:ptCount val="1"/>
                <c:pt idx="0">
                  <c:v>ZMTM</c:v>
                </c:pt>
              </c:strCache>
            </c:strRef>
          </c:tx>
          <c:cat>
            <c:strRef>
              <c:f>Sheet1!$A$2</c:f>
              <c:strCache>
                <c:ptCount val="1"/>
                <c:pt idx="0">
                  <c:v>2008-2009 JJA Global Mean Precipitation (mm/day) </c:v>
                </c:pt>
              </c:strCache>
            </c:strRef>
          </c:cat>
          <c:val>
            <c:numRef>
              <c:f>Sheet1!$E$2</c:f>
              <c:numCache>
                <c:formatCode>General</c:formatCode>
                <c:ptCount val="1"/>
                <c:pt idx="0">
                  <c:v>3.19</c:v>
                </c:pt>
              </c:numCache>
            </c:numRef>
          </c:val>
        </c:ser>
        <c:ser>
          <c:idx val="4"/>
          <c:order val="4"/>
          <c:tx>
            <c:strRef>
              <c:f>Sheet1!$F$1</c:f>
              <c:strCache>
                <c:ptCount val="1"/>
                <c:pt idx="0">
                  <c:v>MG2</c:v>
                </c:pt>
              </c:strCache>
            </c:strRef>
          </c:tx>
          <c:cat>
            <c:strRef>
              <c:f>Sheet1!$A$2</c:f>
              <c:strCache>
                <c:ptCount val="1"/>
                <c:pt idx="0">
                  <c:v>2008-2009 JJA Global Mean Precipitation (mm/day) </c:v>
                </c:pt>
              </c:strCache>
            </c:strRef>
          </c:cat>
          <c:val>
            <c:numRef>
              <c:f>Sheet1!$F$2</c:f>
              <c:numCache>
                <c:formatCode>General</c:formatCode>
                <c:ptCount val="1"/>
                <c:pt idx="0">
                  <c:v>3.15</c:v>
                </c:pt>
              </c:numCache>
            </c:numRef>
          </c:val>
        </c:ser>
        <c:ser>
          <c:idx val="5"/>
          <c:order val="5"/>
          <c:tx>
            <c:strRef>
              <c:f>Sheet1!$G$1</c:f>
              <c:strCache>
                <c:ptCount val="1"/>
                <c:pt idx="0">
                  <c:v>CNTL</c:v>
                </c:pt>
              </c:strCache>
            </c:strRef>
          </c:tx>
          <c:cat>
            <c:strRef>
              <c:f>Sheet1!$A$2</c:f>
              <c:strCache>
                <c:ptCount val="1"/>
                <c:pt idx="0">
                  <c:v>2008-2009 JJA Global Mean Precipitation (mm/day) </c:v>
                </c:pt>
              </c:strCache>
            </c:strRef>
          </c:cat>
          <c:val>
            <c:numRef>
              <c:f>Sheet1!$G$2</c:f>
              <c:numCache>
                <c:formatCode>General</c:formatCode>
                <c:ptCount val="1"/>
                <c:pt idx="0">
                  <c:v>3.14</c:v>
                </c:pt>
              </c:numCache>
            </c:numRef>
          </c:val>
        </c:ser>
        <c:dLbls>
          <c:showVal val="1"/>
        </c:dLbls>
        <c:overlap val="-25"/>
        <c:axId val="143800576"/>
        <c:axId val="143806464"/>
      </c:barChart>
      <c:catAx>
        <c:axId val="143800576"/>
        <c:scaling>
          <c:orientation val="minMax"/>
        </c:scaling>
        <c:axPos val="b"/>
        <c:majorTickMark val="none"/>
        <c:tickLblPos val="nextTo"/>
        <c:crossAx val="143806464"/>
        <c:crosses val="autoZero"/>
        <c:auto val="1"/>
        <c:lblAlgn val="ctr"/>
        <c:lblOffset val="100"/>
      </c:catAx>
      <c:valAx>
        <c:axId val="143806464"/>
        <c:scaling>
          <c:orientation val="minMax"/>
          <c:max val="3.6"/>
          <c:min val="2"/>
        </c:scaling>
        <c:delete val="1"/>
        <c:axPos val="l"/>
        <c:numFmt formatCode="General" sourceLinked="1"/>
        <c:majorTickMark val="none"/>
        <c:tickLblPos val="none"/>
        <c:crossAx val="143800576"/>
        <c:crosses val="autoZero"/>
        <c:crossBetween val="between"/>
        <c:majorUnit val="0.5"/>
      </c:valAx>
    </c:plotArea>
    <c:legend>
      <c:legendPos val="t"/>
    </c:legend>
    <c:plotVisOnly val="1"/>
    <c:dispBlanksAs val="gap"/>
  </c:chart>
  <c:txPr>
    <a:bodyPr/>
    <a:lstStyle/>
    <a:p>
      <a:pPr>
        <a:defRPr sz="1800"/>
      </a:pPr>
      <a:endParaRPr lang="en-U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1A0D9B-D5C8-4AC7-9BC7-CC14CF7043CC}" type="datetimeFigureOut">
              <a:rPr lang="en-US" smtClean="0"/>
              <a:pPr/>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24E8CB-72CC-4962-880C-2F1DE374E6F1}" type="slidenum">
              <a:rPr lang="en-US" smtClean="0"/>
              <a:pPr/>
              <a:t>‹#›</a:t>
            </a:fld>
            <a:endParaRPr lang="en-US"/>
          </a:p>
        </p:txBody>
      </p:sp>
    </p:spTree>
    <p:extLst>
      <p:ext uri="{BB962C8B-B14F-4D97-AF65-F5344CB8AC3E}">
        <p14:creationId xmlns:p14="http://schemas.microsoft.com/office/powerpoint/2010/main" xmlns="" val="3776910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4466B826-A0C1-E84A-9AE7-DF3B4CA31F7D}"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xmlns="" val="79573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Mean PRECT particularly resistant to tuning</a:t>
            </a:r>
            <a:endParaRPr lang="en-US" dirty="0"/>
          </a:p>
        </p:txBody>
      </p:sp>
      <p:sp>
        <p:nvSpPr>
          <p:cNvPr id="4" name="Slide Number Placeholder 3"/>
          <p:cNvSpPr>
            <a:spLocks noGrp="1"/>
          </p:cNvSpPr>
          <p:nvPr>
            <p:ph type="sldNum" sz="quarter" idx="10"/>
          </p:nvPr>
        </p:nvSpPr>
        <p:spPr/>
        <p:txBody>
          <a:bodyPr/>
          <a:lstStyle/>
          <a:p>
            <a:fld id="{F0A1EC4C-8239-417E-8C8A-CD5EE950EDB5}" type="slidenum">
              <a:rPr lang="en-US" smtClean="0">
                <a:solidFill>
                  <a:prstClr val="black"/>
                </a:solidFill>
                <a:latin typeface="Calibri"/>
              </a:rPr>
              <a:pPr/>
              <a:t>5</a:t>
            </a:fld>
            <a:endParaRPr lang="en-US">
              <a:solidFill>
                <a:prstClr val="black"/>
              </a:solidFill>
              <a:latin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A1EC4C-8239-417E-8C8A-CD5EE950EDB5}" type="slidenum">
              <a:rPr lang="en-US" smtClean="0">
                <a:solidFill>
                  <a:prstClr val="black"/>
                </a:solidFill>
                <a:latin typeface="Calibri"/>
              </a:rPr>
              <a:pPr/>
              <a:t>6</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4466B826-A0C1-E84A-9AE7-DF3B4CA31F7D}" type="slidenum">
              <a:rPr lang="en-US" smtClean="0">
                <a:solidFill>
                  <a:prstClr val="black"/>
                </a:solidFill>
                <a:latin typeface="Calibri"/>
              </a:rPr>
              <a:pPr/>
              <a:t>7</a:t>
            </a:fld>
            <a:endParaRPr lang="en-US">
              <a:solidFill>
                <a:prstClr val="black"/>
              </a:solidFill>
              <a:latin typeface="Calibri"/>
            </a:endParaRPr>
          </a:p>
        </p:txBody>
      </p:sp>
    </p:spTree>
    <p:extLst>
      <p:ext uri="{BB962C8B-B14F-4D97-AF65-F5344CB8AC3E}">
        <p14:creationId xmlns:p14="http://schemas.microsoft.com/office/powerpoint/2010/main" xmlns="" val="79573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strategy for tuning using</a:t>
            </a:r>
            <a:r>
              <a:rPr lang="en-US" baseline="0" dirty="0" smtClean="0"/>
              <a:t> CAPT with two major benefits: at a fraction of cost compared to conventional tuning approaches, and capable of capturing the response mostly due to model physics, not only on cloud and precipitation, but also on the feedback on the large scale environment.</a:t>
            </a:r>
            <a:endParaRPr lang="en-US" dirty="0"/>
          </a:p>
        </p:txBody>
      </p:sp>
      <p:sp>
        <p:nvSpPr>
          <p:cNvPr id="4" name="Slide Number Placeholder 3"/>
          <p:cNvSpPr>
            <a:spLocks noGrp="1"/>
          </p:cNvSpPr>
          <p:nvPr>
            <p:ph type="sldNum" sz="quarter" idx="10"/>
          </p:nvPr>
        </p:nvSpPr>
        <p:spPr/>
        <p:txBody>
          <a:bodyPr/>
          <a:lstStyle/>
          <a:p>
            <a:fld id="{F0A1EC4C-8239-417E-8C8A-CD5EE950EDB5}" type="slidenum">
              <a:rPr lang="en-US" smtClean="0">
                <a:solidFill>
                  <a:prstClr val="black"/>
                </a:solidFill>
                <a:latin typeface="Calibri"/>
              </a:rPr>
              <a:pPr/>
              <a:t>8</a:t>
            </a:fld>
            <a:endParaRPr lang="en-US">
              <a:solidFill>
                <a:prstClr val="black"/>
              </a:solidFill>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4466B826-A0C1-E84A-9AE7-DF3B4CA31F7D}"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xmlns="" val="7957358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4466B826-A0C1-E84A-9AE7-DF3B4CA31F7D}"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xmlns="" val="795735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Evolve</a:t>
            </a:r>
            <a:r>
              <a:rPr lang="en-US" baseline="0" dirty="0" smtClean="0"/>
              <a:t> with ne30 tuning, guidance from PPE for initial parameter choices; c</a:t>
            </a:r>
            <a:r>
              <a:rPr lang="en-US" dirty="0" smtClean="0"/>
              <a:t>ost saving, opposing season early on as safe guard before completing full long simulations, more</a:t>
            </a:r>
            <a:r>
              <a:rPr lang="en-US" baseline="0" dirty="0" smtClean="0"/>
              <a:t> manageable turnaround time.</a:t>
            </a:r>
            <a:endParaRPr lang="en-US" dirty="0"/>
          </a:p>
        </p:txBody>
      </p:sp>
      <p:sp>
        <p:nvSpPr>
          <p:cNvPr id="4" name="Slide Number Placeholder 3"/>
          <p:cNvSpPr>
            <a:spLocks noGrp="1"/>
          </p:cNvSpPr>
          <p:nvPr>
            <p:ph type="sldNum" sz="quarter" idx="10"/>
          </p:nvPr>
        </p:nvSpPr>
        <p:spPr/>
        <p:txBody>
          <a:bodyPr/>
          <a:lstStyle/>
          <a:p>
            <a:fld id="{5224E8CB-72CC-4962-880C-2F1DE374E6F1}"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743200"/>
            <a:ext cx="7772400" cy="1371600"/>
          </a:xfrm>
        </p:spPr>
        <p:txBody>
          <a:bodyPr anchor="b" anchorCtr="0"/>
          <a:lstStyle/>
          <a:p>
            <a:r>
              <a:rPr lang="en-US" dirty="0" smtClean="0"/>
              <a:t>Click to edit Master title style</a:t>
            </a:r>
            <a:endParaRPr lang="en-US" dirty="0"/>
          </a:p>
        </p:txBody>
      </p:sp>
      <p:sp>
        <p:nvSpPr>
          <p:cNvPr id="3" name="Subtitle 2"/>
          <p:cNvSpPr>
            <a:spLocks noGrp="1"/>
          </p:cNvSpPr>
          <p:nvPr>
            <p:ph type="subTitle" idx="1"/>
          </p:nvPr>
        </p:nvSpPr>
        <p:spPr>
          <a:xfrm>
            <a:off x="685800" y="4343400"/>
            <a:ext cx="7772400" cy="1752600"/>
          </a:xfrm>
        </p:spPr>
        <p:txBody>
          <a:bodyPr/>
          <a:lstStyle>
            <a:lvl1pPr marL="0" indent="0" algn="l">
              <a:buNone/>
              <a:defRPr sz="2000">
                <a:solidFill>
                  <a:schemeClr val="tx1">
                    <a:tint val="75000"/>
                  </a:schemeClr>
                </a:solidFill>
              </a:defRPr>
            </a:lvl1pPr>
            <a:lvl2pPr marL="456507" indent="0" algn="ctr">
              <a:buNone/>
              <a:defRPr>
                <a:solidFill>
                  <a:schemeClr val="tx1">
                    <a:tint val="75000"/>
                  </a:schemeClr>
                </a:solidFill>
              </a:defRPr>
            </a:lvl2pPr>
            <a:lvl3pPr marL="913014" indent="0" algn="ctr">
              <a:buNone/>
              <a:defRPr>
                <a:solidFill>
                  <a:schemeClr val="tx1">
                    <a:tint val="75000"/>
                  </a:schemeClr>
                </a:solidFill>
              </a:defRPr>
            </a:lvl3pPr>
            <a:lvl4pPr marL="1369521" indent="0" algn="ctr">
              <a:buNone/>
              <a:defRPr>
                <a:solidFill>
                  <a:schemeClr val="tx1">
                    <a:tint val="75000"/>
                  </a:schemeClr>
                </a:solidFill>
              </a:defRPr>
            </a:lvl4pPr>
            <a:lvl5pPr marL="1826029" indent="0" algn="ctr">
              <a:buNone/>
              <a:defRPr>
                <a:solidFill>
                  <a:schemeClr val="tx1">
                    <a:tint val="75000"/>
                  </a:schemeClr>
                </a:solidFill>
              </a:defRPr>
            </a:lvl5pPr>
            <a:lvl6pPr marL="2282535" indent="0" algn="ctr">
              <a:buNone/>
              <a:defRPr>
                <a:solidFill>
                  <a:schemeClr val="tx1">
                    <a:tint val="75000"/>
                  </a:schemeClr>
                </a:solidFill>
              </a:defRPr>
            </a:lvl6pPr>
            <a:lvl7pPr marL="2739042" indent="0" algn="ctr">
              <a:buNone/>
              <a:defRPr>
                <a:solidFill>
                  <a:schemeClr val="tx1">
                    <a:tint val="75000"/>
                  </a:schemeClr>
                </a:solidFill>
              </a:defRPr>
            </a:lvl7pPr>
            <a:lvl8pPr marL="3195549" indent="0" algn="ctr">
              <a:buNone/>
              <a:defRPr>
                <a:solidFill>
                  <a:schemeClr val="tx1">
                    <a:tint val="75000"/>
                  </a:schemeClr>
                </a:solidFill>
              </a:defRPr>
            </a:lvl8pPr>
            <a:lvl9pPr marL="3652056"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pPr/>
              <a:t>11/9/2016</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pPr/>
              <a:t>‹#›</a:t>
            </a:fld>
            <a:endParaRPr lang="en-US"/>
          </a:p>
        </p:txBody>
      </p:sp>
    </p:spTree>
    <p:extLst>
      <p:ext uri="{BB962C8B-B14F-4D97-AF65-F5344CB8AC3E}">
        <p14:creationId xmlns:p14="http://schemas.microsoft.com/office/powerpoint/2010/main" xmlns="" val="23430496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709174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3215316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898375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566185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6715862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625114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12839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1800110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3432218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168934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pPr/>
              <a:t>11/9/2016</a:t>
            </a:fld>
            <a:endParaRPr lang="en-US"/>
          </a:p>
        </p:txBody>
      </p:sp>
      <p:sp>
        <p:nvSpPr>
          <p:cNvPr id="6" name="Slide Number Placeholder 5"/>
          <p:cNvSpPr>
            <a:spLocks noGrp="1"/>
          </p:cNvSpPr>
          <p:nvPr>
            <p:ph type="sldNum" sz="quarter" idx="12"/>
          </p:nvPr>
        </p:nvSpPr>
        <p:spPr/>
        <p:txBody>
          <a:bodyPr/>
          <a:lstStyle/>
          <a:p>
            <a:fld id="{06896CD2-FB3A-5340-99F8-A4C5A2774A87}" type="slidenum">
              <a:rPr lang="en-US" smtClean="0"/>
              <a:pPr/>
              <a:t>‹#›</a:t>
            </a:fld>
            <a:endParaRPr lang="en-US"/>
          </a:p>
        </p:txBody>
      </p:sp>
    </p:spTree>
    <p:extLst>
      <p:ext uri="{BB962C8B-B14F-4D97-AF65-F5344CB8AC3E}">
        <p14:creationId xmlns:p14="http://schemas.microsoft.com/office/powerpoint/2010/main" xmlns="" val="335029021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2182884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4005942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xmlns="" val="23717400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743200"/>
            <a:ext cx="7772400" cy="1371600"/>
          </a:xfrm>
        </p:spPr>
        <p:txBody>
          <a:bodyPr anchor="b" anchorCtr="0"/>
          <a:lstStyle/>
          <a:p>
            <a:r>
              <a:rPr lang="en-US" dirty="0" smtClean="0"/>
              <a:t>Click to edit Master title style</a:t>
            </a:r>
            <a:endParaRPr lang="en-US" dirty="0"/>
          </a:p>
        </p:txBody>
      </p:sp>
      <p:sp>
        <p:nvSpPr>
          <p:cNvPr id="3" name="Subtitle 2"/>
          <p:cNvSpPr>
            <a:spLocks noGrp="1"/>
          </p:cNvSpPr>
          <p:nvPr>
            <p:ph type="subTitle" idx="1"/>
          </p:nvPr>
        </p:nvSpPr>
        <p:spPr>
          <a:xfrm>
            <a:off x="685800" y="4343400"/>
            <a:ext cx="7772400" cy="1752600"/>
          </a:xfrm>
        </p:spPr>
        <p:txBody>
          <a:bodyPr/>
          <a:lstStyle>
            <a:lvl1pPr marL="0" indent="0" algn="l">
              <a:buNone/>
              <a:defRPr sz="2000">
                <a:solidFill>
                  <a:schemeClr val="tx1">
                    <a:tint val="75000"/>
                  </a:schemeClr>
                </a:solidFill>
              </a:defRPr>
            </a:lvl1pPr>
            <a:lvl2pPr marL="456507" indent="0" algn="ctr">
              <a:buNone/>
              <a:defRPr>
                <a:solidFill>
                  <a:schemeClr val="tx1">
                    <a:tint val="75000"/>
                  </a:schemeClr>
                </a:solidFill>
              </a:defRPr>
            </a:lvl2pPr>
            <a:lvl3pPr marL="913014" indent="0" algn="ctr">
              <a:buNone/>
              <a:defRPr>
                <a:solidFill>
                  <a:schemeClr val="tx1">
                    <a:tint val="75000"/>
                  </a:schemeClr>
                </a:solidFill>
              </a:defRPr>
            </a:lvl3pPr>
            <a:lvl4pPr marL="1369521" indent="0" algn="ctr">
              <a:buNone/>
              <a:defRPr>
                <a:solidFill>
                  <a:schemeClr val="tx1">
                    <a:tint val="75000"/>
                  </a:schemeClr>
                </a:solidFill>
              </a:defRPr>
            </a:lvl4pPr>
            <a:lvl5pPr marL="1826029" indent="0" algn="ctr">
              <a:buNone/>
              <a:defRPr>
                <a:solidFill>
                  <a:schemeClr val="tx1">
                    <a:tint val="75000"/>
                  </a:schemeClr>
                </a:solidFill>
              </a:defRPr>
            </a:lvl5pPr>
            <a:lvl6pPr marL="2282535" indent="0" algn="ctr">
              <a:buNone/>
              <a:defRPr>
                <a:solidFill>
                  <a:schemeClr val="tx1">
                    <a:tint val="75000"/>
                  </a:schemeClr>
                </a:solidFill>
              </a:defRPr>
            </a:lvl6pPr>
            <a:lvl7pPr marL="2739042" indent="0" algn="ctr">
              <a:buNone/>
              <a:defRPr>
                <a:solidFill>
                  <a:schemeClr val="tx1">
                    <a:tint val="75000"/>
                  </a:schemeClr>
                </a:solidFill>
              </a:defRPr>
            </a:lvl7pPr>
            <a:lvl8pPr marL="3195549" indent="0" algn="ctr">
              <a:buNone/>
              <a:defRPr>
                <a:solidFill>
                  <a:schemeClr val="tx1">
                    <a:tint val="75000"/>
                  </a:schemeClr>
                </a:solidFill>
              </a:defRPr>
            </a:lvl8pPr>
            <a:lvl9pPr marL="3652056"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solidFill>
                  <a:prstClr val="black">
                    <a:tint val="75000"/>
                  </a:prstClr>
                </a:solidFill>
              </a:rPr>
              <a:pPr/>
              <a:t>11/9/2016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454072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FFE9975-C960-C441-A95D-E879884DDE4A}" type="datetimeFigureOut">
              <a:rPr lang="en-US" smtClean="0">
                <a:solidFill>
                  <a:prstClr val="black">
                    <a:tint val="75000"/>
                  </a:prstClr>
                </a:solidFill>
              </a:rPr>
              <a:pPr/>
              <a:t>11/9/2016</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1667617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FFE9975-C960-C441-A95D-E879884DDE4A}" type="datetimeFigureOut">
              <a:rPr lang="en-US" smtClean="0">
                <a:solidFill>
                  <a:prstClr val="black">
                    <a:tint val="75000"/>
                  </a:prstClr>
                </a:solidFill>
              </a:rPr>
              <a:pPr/>
              <a:t>11/9/2016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468549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3886200" cy="457200"/>
          </a:xfrm>
        </p:spPr>
        <p:txBody>
          <a:bodyPr anchor="b"/>
          <a:lstStyle>
            <a:lvl1pPr marL="0" indent="0">
              <a:buNone/>
              <a:defRPr sz="2000" b="1"/>
            </a:lvl1pPr>
            <a:lvl2pPr marL="456507" indent="0">
              <a:buNone/>
              <a:defRPr sz="2000" b="1"/>
            </a:lvl2pPr>
            <a:lvl3pPr marL="913014" indent="0">
              <a:buNone/>
              <a:defRPr sz="1800" b="1"/>
            </a:lvl3pPr>
            <a:lvl4pPr marL="1369521" indent="0">
              <a:buNone/>
              <a:defRPr sz="1600" b="1"/>
            </a:lvl4pPr>
            <a:lvl5pPr marL="1826029" indent="0">
              <a:buNone/>
              <a:defRPr sz="1600" b="1"/>
            </a:lvl5pPr>
            <a:lvl6pPr marL="2282535" indent="0">
              <a:buNone/>
              <a:defRPr sz="1600" b="1"/>
            </a:lvl6pPr>
            <a:lvl7pPr marL="2739042" indent="0">
              <a:buNone/>
              <a:defRPr sz="1600" b="1"/>
            </a:lvl7pPr>
            <a:lvl8pPr marL="3195549" indent="0">
              <a:buNone/>
              <a:defRPr sz="1600" b="1"/>
            </a:lvl8pPr>
            <a:lvl9pPr marL="365205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645920"/>
            <a:ext cx="3886200" cy="457200"/>
          </a:xfrm>
        </p:spPr>
        <p:txBody>
          <a:bodyPr anchor="b"/>
          <a:lstStyle>
            <a:lvl1pPr marL="0" indent="0">
              <a:buNone/>
              <a:defRPr sz="2000" b="1"/>
            </a:lvl1pPr>
            <a:lvl2pPr marL="456507" indent="0">
              <a:buNone/>
              <a:defRPr sz="2000" b="1"/>
            </a:lvl2pPr>
            <a:lvl3pPr marL="913014" indent="0">
              <a:buNone/>
              <a:defRPr sz="1800" b="1"/>
            </a:lvl3pPr>
            <a:lvl4pPr marL="1369521" indent="0">
              <a:buNone/>
              <a:defRPr sz="1600" b="1"/>
            </a:lvl4pPr>
            <a:lvl5pPr marL="1826029" indent="0">
              <a:buNone/>
              <a:defRPr sz="1600" b="1"/>
            </a:lvl5pPr>
            <a:lvl6pPr marL="2282535" indent="0">
              <a:buNone/>
              <a:defRPr sz="1600" b="1"/>
            </a:lvl6pPr>
            <a:lvl7pPr marL="2739042" indent="0">
              <a:buNone/>
              <a:defRPr sz="1600" b="1"/>
            </a:lvl7pPr>
            <a:lvl8pPr marL="3195549" indent="0">
              <a:buNone/>
              <a:defRPr sz="1600" b="1"/>
            </a:lvl8pPr>
            <a:lvl9pPr marL="365205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FFE9975-C960-C441-A95D-E879884DDE4A}" type="datetimeFigureOut">
              <a:rPr lang="en-US" smtClean="0">
                <a:solidFill>
                  <a:prstClr val="black">
                    <a:tint val="75000"/>
                  </a:prstClr>
                </a:solidFill>
              </a:rPr>
              <a:pPr/>
              <a:t>11/9/2016</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370695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FFE9975-C960-C441-A95D-E879884DDE4A}" type="datetimeFigureOut">
              <a:rPr lang="en-US" smtClean="0">
                <a:solidFill>
                  <a:prstClr val="black">
                    <a:tint val="75000"/>
                  </a:prstClr>
                </a:solidFill>
              </a:rPr>
              <a:pPr/>
              <a:t>11/9/2016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2054083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solidFill>
                  <a:prstClr val="black">
                    <a:tint val="75000"/>
                  </a:prstClr>
                </a:solidFill>
              </a:rPr>
              <a:pPr/>
              <a:t>11/9/2016</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380352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3200400" cy="1828800"/>
          </a:xfrm>
        </p:spPr>
        <p:txBody>
          <a:bodyPr anchor="t" anchorCtr="0"/>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886200" y="822960"/>
            <a:ext cx="4800600" cy="493776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834640"/>
            <a:ext cx="3200400" cy="2926080"/>
          </a:xfrm>
        </p:spPr>
        <p:txBody>
          <a:bodyPr/>
          <a:lstStyle>
            <a:lvl1pPr marL="0" indent="0">
              <a:buNone/>
              <a:defRPr sz="1400"/>
            </a:lvl1pPr>
            <a:lvl2pPr marL="456507" indent="0">
              <a:buNone/>
              <a:defRPr sz="1200"/>
            </a:lvl2pPr>
            <a:lvl3pPr marL="913014" indent="0">
              <a:buNone/>
              <a:defRPr sz="1000"/>
            </a:lvl3pPr>
            <a:lvl4pPr marL="1369521" indent="0">
              <a:buNone/>
              <a:defRPr sz="900"/>
            </a:lvl4pPr>
            <a:lvl5pPr marL="1826029" indent="0">
              <a:buNone/>
              <a:defRPr sz="900"/>
            </a:lvl5pPr>
            <a:lvl6pPr marL="2282535" indent="0">
              <a:buNone/>
              <a:defRPr sz="900"/>
            </a:lvl6pPr>
            <a:lvl7pPr marL="2739042" indent="0">
              <a:buNone/>
              <a:defRPr sz="900"/>
            </a:lvl7pPr>
            <a:lvl8pPr marL="3195549" indent="0">
              <a:buNone/>
              <a:defRPr sz="900"/>
            </a:lvl8pPr>
            <a:lvl9pPr marL="3652056"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solidFill>
                  <a:prstClr val="black">
                    <a:tint val="75000"/>
                  </a:prstClr>
                </a:solidFill>
              </a:rPr>
              <a:pPr/>
              <a:t>11/9/2016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41094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645920"/>
            <a:ext cx="3886200" cy="4114800"/>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FFE9975-C960-C441-A95D-E879884DDE4A}" type="datetimeFigureOut">
              <a:rPr lang="en-US" smtClean="0"/>
              <a:pPr/>
              <a:t>11/9/2016</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pPr/>
              <a:t>‹#›</a:t>
            </a:fld>
            <a:endParaRPr lang="en-US"/>
          </a:p>
        </p:txBody>
      </p:sp>
    </p:spTree>
    <p:extLst>
      <p:ext uri="{BB962C8B-B14F-4D97-AF65-F5344CB8AC3E}">
        <p14:creationId xmlns:p14="http://schemas.microsoft.com/office/powerpoint/2010/main" xmlns="" val="33125155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59436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685800"/>
            <a:ext cx="8229600" cy="3657600"/>
          </a:xfrm>
        </p:spPr>
        <p:txBody>
          <a:bodyPr/>
          <a:lstStyle>
            <a:lvl1pPr marL="0" indent="0">
              <a:buNone/>
              <a:defRPr sz="3200"/>
            </a:lvl1pPr>
            <a:lvl2pPr marL="456507" indent="0">
              <a:buNone/>
              <a:defRPr sz="2800"/>
            </a:lvl2pPr>
            <a:lvl3pPr marL="913014" indent="0">
              <a:buNone/>
              <a:defRPr sz="2400"/>
            </a:lvl3pPr>
            <a:lvl4pPr marL="1369521" indent="0">
              <a:buNone/>
              <a:defRPr sz="2000"/>
            </a:lvl4pPr>
            <a:lvl5pPr marL="1826029" indent="0">
              <a:buNone/>
              <a:defRPr sz="2000"/>
            </a:lvl5pPr>
            <a:lvl6pPr marL="2282535" indent="0">
              <a:buNone/>
              <a:defRPr sz="2000"/>
            </a:lvl6pPr>
            <a:lvl7pPr marL="2739042" indent="0">
              <a:buNone/>
              <a:defRPr sz="2000"/>
            </a:lvl7pPr>
            <a:lvl8pPr marL="3195549" indent="0">
              <a:buNone/>
              <a:defRPr sz="2000"/>
            </a:lvl8pPr>
            <a:lvl9pPr marL="3652056" indent="0">
              <a:buNone/>
              <a:defRPr sz="2000"/>
            </a:lvl9pPr>
          </a:lstStyle>
          <a:p>
            <a:endParaRPr lang="en-US" dirty="0"/>
          </a:p>
        </p:txBody>
      </p:sp>
      <p:sp>
        <p:nvSpPr>
          <p:cNvPr id="4" name="Text Placeholder 3"/>
          <p:cNvSpPr>
            <a:spLocks noGrp="1"/>
          </p:cNvSpPr>
          <p:nvPr>
            <p:ph type="body" sz="half" idx="2"/>
          </p:nvPr>
        </p:nvSpPr>
        <p:spPr>
          <a:xfrm>
            <a:off x="457200" y="5212080"/>
            <a:ext cx="8229600" cy="685800"/>
          </a:xfrm>
        </p:spPr>
        <p:txBody>
          <a:bodyPr/>
          <a:lstStyle>
            <a:lvl1pPr marL="0" indent="0">
              <a:buNone/>
              <a:defRPr sz="1400"/>
            </a:lvl1pPr>
            <a:lvl2pPr marL="456507" indent="0">
              <a:buNone/>
              <a:defRPr sz="1200"/>
            </a:lvl2pPr>
            <a:lvl3pPr marL="913014" indent="0">
              <a:buNone/>
              <a:defRPr sz="1000"/>
            </a:lvl3pPr>
            <a:lvl4pPr marL="1369521" indent="0">
              <a:buNone/>
              <a:defRPr sz="900"/>
            </a:lvl4pPr>
            <a:lvl5pPr marL="1826029" indent="0">
              <a:buNone/>
              <a:defRPr sz="900"/>
            </a:lvl5pPr>
            <a:lvl6pPr marL="2282535" indent="0">
              <a:buNone/>
              <a:defRPr sz="900"/>
            </a:lvl6pPr>
            <a:lvl7pPr marL="2739042" indent="0">
              <a:buNone/>
              <a:defRPr sz="900"/>
            </a:lvl7pPr>
            <a:lvl8pPr marL="3195549" indent="0">
              <a:buNone/>
              <a:defRPr sz="900"/>
            </a:lvl8pPr>
            <a:lvl9pPr marL="3652056"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solidFill>
                  <a:prstClr val="black">
                    <a:tint val="75000"/>
                  </a:prstClr>
                </a:solidFill>
              </a:rPr>
              <a:pPr/>
              <a:t>11/9/2016</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6896CD2-FB3A-5340-99F8-A4C5A2774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7206879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3886200" cy="457200"/>
          </a:xfrm>
        </p:spPr>
        <p:txBody>
          <a:bodyPr anchor="b"/>
          <a:lstStyle>
            <a:lvl1pPr marL="0" indent="0">
              <a:buNone/>
              <a:defRPr sz="2000" b="1"/>
            </a:lvl1pPr>
            <a:lvl2pPr marL="456507" indent="0">
              <a:buNone/>
              <a:defRPr sz="2000" b="1"/>
            </a:lvl2pPr>
            <a:lvl3pPr marL="913014" indent="0">
              <a:buNone/>
              <a:defRPr sz="1800" b="1"/>
            </a:lvl3pPr>
            <a:lvl4pPr marL="1369521" indent="0">
              <a:buNone/>
              <a:defRPr sz="1600" b="1"/>
            </a:lvl4pPr>
            <a:lvl5pPr marL="1826029" indent="0">
              <a:buNone/>
              <a:defRPr sz="1600" b="1"/>
            </a:lvl5pPr>
            <a:lvl6pPr marL="2282535" indent="0">
              <a:buNone/>
              <a:defRPr sz="1600" b="1"/>
            </a:lvl6pPr>
            <a:lvl7pPr marL="2739042" indent="0">
              <a:buNone/>
              <a:defRPr sz="1600" b="1"/>
            </a:lvl7pPr>
            <a:lvl8pPr marL="3195549" indent="0">
              <a:buNone/>
              <a:defRPr sz="1600" b="1"/>
            </a:lvl8pPr>
            <a:lvl9pPr marL="3652056"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800600" y="1645920"/>
            <a:ext cx="3886200" cy="457200"/>
          </a:xfrm>
        </p:spPr>
        <p:txBody>
          <a:bodyPr anchor="b"/>
          <a:lstStyle>
            <a:lvl1pPr marL="0" indent="0">
              <a:buNone/>
              <a:defRPr sz="2000" b="1"/>
            </a:lvl1pPr>
            <a:lvl2pPr marL="456507" indent="0">
              <a:buNone/>
              <a:defRPr sz="2000" b="1"/>
            </a:lvl2pPr>
            <a:lvl3pPr marL="913014" indent="0">
              <a:buNone/>
              <a:defRPr sz="1800" b="1"/>
            </a:lvl3pPr>
            <a:lvl4pPr marL="1369521" indent="0">
              <a:buNone/>
              <a:defRPr sz="1600" b="1"/>
            </a:lvl4pPr>
            <a:lvl5pPr marL="1826029" indent="0">
              <a:buNone/>
              <a:defRPr sz="1600" b="1"/>
            </a:lvl5pPr>
            <a:lvl6pPr marL="2282535" indent="0">
              <a:buNone/>
              <a:defRPr sz="1600" b="1"/>
            </a:lvl6pPr>
            <a:lvl7pPr marL="2739042" indent="0">
              <a:buNone/>
              <a:defRPr sz="1600" b="1"/>
            </a:lvl7pPr>
            <a:lvl8pPr marL="3195549" indent="0">
              <a:buNone/>
              <a:defRPr sz="1600" b="1"/>
            </a:lvl8pPr>
            <a:lvl9pPr marL="3652056"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800600" y="2331720"/>
            <a:ext cx="3886200" cy="3429000"/>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9FFE9975-C960-C441-A95D-E879884DDE4A}" type="datetimeFigureOut">
              <a:rPr lang="en-US" smtClean="0"/>
              <a:pPr/>
              <a:t>11/9/2016</a:t>
            </a:fld>
            <a:endParaRPr lang="en-US"/>
          </a:p>
        </p:txBody>
      </p:sp>
      <p:sp>
        <p:nvSpPr>
          <p:cNvPr id="9" name="Slide Number Placeholder 8"/>
          <p:cNvSpPr>
            <a:spLocks noGrp="1"/>
          </p:cNvSpPr>
          <p:nvPr>
            <p:ph type="sldNum" sz="quarter" idx="12"/>
          </p:nvPr>
        </p:nvSpPr>
        <p:spPr/>
        <p:txBody>
          <a:bodyPr/>
          <a:lstStyle/>
          <a:p>
            <a:fld id="{06896CD2-FB3A-5340-99F8-A4C5A2774A87}" type="slidenum">
              <a:rPr lang="en-US" smtClean="0"/>
              <a:pPr/>
              <a:t>‹#›</a:t>
            </a:fld>
            <a:endParaRPr lang="en-US"/>
          </a:p>
        </p:txBody>
      </p:sp>
    </p:spTree>
    <p:extLst>
      <p:ext uri="{BB962C8B-B14F-4D97-AF65-F5344CB8AC3E}">
        <p14:creationId xmlns:p14="http://schemas.microsoft.com/office/powerpoint/2010/main" xmlns="" val="18996198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9FFE9975-C960-C441-A95D-E879884DDE4A}" type="datetimeFigureOut">
              <a:rPr lang="en-US" smtClean="0"/>
              <a:pPr/>
              <a:t>11/9/2016</a:t>
            </a:fld>
            <a:endParaRPr lang="en-US"/>
          </a:p>
        </p:txBody>
      </p:sp>
      <p:sp>
        <p:nvSpPr>
          <p:cNvPr id="5" name="Slide Number Placeholder 4"/>
          <p:cNvSpPr>
            <a:spLocks noGrp="1"/>
          </p:cNvSpPr>
          <p:nvPr>
            <p:ph type="sldNum" sz="quarter" idx="12"/>
          </p:nvPr>
        </p:nvSpPr>
        <p:spPr/>
        <p:txBody>
          <a:bodyPr/>
          <a:lstStyle/>
          <a:p>
            <a:fld id="{06896CD2-FB3A-5340-99F8-A4C5A2774A87}" type="slidenum">
              <a:rPr lang="en-US" smtClean="0"/>
              <a:pPr/>
              <a:t>‹#›</a:t>
            </a:fld>
            <a:endParaRPr lang="en-US"/>
          </a:p>
        </p:txBody>
      </p:sp>
    </p:spTree>
    <p:extLst>
      <p:ext uri="{BB962C8B-B14F-4D97-AF65-F5344CB8AC3E}">
        <p14:creationId xmlns:p14="http://schemas.microsoft.com/office/powerpoint/2010/main" xmlns="" val="12702103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E9975-C960-C441-A95D-E879884DDE4A}" type="datetimeFigureOut">
              <a:rPr lang="en-US" smtClean="0"/>
              <a:pPr/>
              <a:t>11/9/2016</a:t>
            </a:fld>
            <a:endParaRPr lang="en-US"/>
          </a:p>
        </p:txBody>
      </p:sp>
      <p:sp>
        <p:nvSpPr>
          <p:cNvPr id="4" name="Slide Number Placeholder 3"/>
          <p:cNvSpPr>
            <a:spLocks noGrp="1"/>
          </p:cNvSpPr>
          <p:nvPr>
            <p:ph type="sldNum" sz="quarter" idx="12"/>
          </p:nvPr>
        </p:nvSpPr>
        <p:spPr/>
        <p:txBody>
          <a:bodyPr/>
          <a:lstStyle/>
          <a:p>
            <a:fld id="{06896CD2-FB3A-5340-99F8-A4C5A2774A87}" type="slidenum">
              <a:rPr lang="en-US" smtClean="0"/>
              <a:pPr/>
              <a:t>‹#›</a:t>
            </a:fld>
            <a:endParaRPr lang="en-US"/>
          </a:p>
        </p:txBody>
      </p:sp>
    </p:spTree>
    <p:extLst>
      <p:ext uri="{BB962C8B-B14F-4D97-AF65-F5344CB8AC3E}">
        <p14:creationId xmlns:p14="http://schemas.microsoft.com/office/powerpoint/2010/main" xmlns="" val="3938739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22960"/>
            <a:ext cx="3200400" cy="1828800"/>
          </a:xfrm>
        </p:spPr>
        <p:txBody>
          <a:bodyPr anchor="t" anchorCtr="0"/>
          <a:lstStyle>
            <a:lvl1pPr algn="l">
              <a:defRPr sz="3600" b="1"/>
            </a:lvl1pPr>
          </a:lstStyle>
          <a:p>
            <a:r>
              <a:rPr lang="en-US" dirty="0" smtClean="0"/>
              <a:t>Click to edit Master title style</a:t>
            </a:r>
            <a:endParaRPr lang="en-US" dirty="0"/>
          </a:p>
        </p:txBody>
      </p:sp>
      <p:sp>
        <p:nvSpPr>
          <p:cNvPr id="3" name="Content Placeholder 2"/>
          <p:cNvSpPr>
            <a:spLocks noGrp="1"/>
          </p:cNvSpPr>
          <p:nvPr>
            <p:ph idx="1"/>
          </p:nvPr>
        </p:nvSpPr>
        <p:spPr>
          <a:xfrm>
            <a:off x="3886200" y="822960"/>
            <a:ext cx="4800600" cy="4937760"/>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834640"/>
            <a:ext cx="3200400" cy="2926080"/>
          </a:xfrm>
        </p:spPr>
        <p:txBody>
          <a:bodyPr/>
          <a:lstStyle>
            <a:lvl1pPr marL="0" indent="0">
              <a:buNone/>
              <a:defRPr sz="1400"/>
            </a:lvl1pPr>
            <a:lvl2pPr marL="456507" indent="0">
              <a:buNone/>
              <a:defRPr sz="1200"/>
            </a:lvl2pPr>
            <a:lvl3pPr marL="913014" indent="0">
              <a:buNone/>
              <a:defRPr sz="1000"/>
            </a:lvl3pPr>
            <a:lvl4pPr marL="1369521" indent="0">
              <a:buNone/>
              <a:defRPr sz="900"/>
            </a:lvl4pPr>
            <a:lvl5pPr marL="1826029" indent="0">
              <a:buNone/>
              <a:defRPr sz="900"/>
            </a:lvl5pPr>
            <a:lvl6pPr marL="2282535" indent="0">
              <a:buNone/>
              <a:defRPr sz="900"/>
            </a:lvl6pPr>
            <a:lvl7pPr marL="2739042" indent="0">
              <a:buNone/>
              <a:defRPr sz="900"/>
            </a:lvl7pPr>
            <a:lvl8pPr marL="3195549" indent="0">
              <a:buNone/>
              <a:defRPr sz="900"/>
            </a:lvl8pPr>
            <a:lvl9pPr marL="3652056"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pPr/>
              <a:t>11/9/2016</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pPr/>
              <a:t>‹#›</a:t>
            </a:fld>
            <a:endParaRPr lang="en-US"/>
          </a:p>
        </p:txBody>
      </p:sp>
    </p:spTree>
    <p:extLst>
      <p:ext uri="{BB962C8B-B14F-4D97-AF65-F5344CB8AC3E}">
        <p14:creationId xmlns:p14="http://schemas.microsoft.com/office/powerpoint/2010/main" xmlns="" val="20590786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0"/>
            <a:ext cx="8229600" cy="594360"/>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685800"/>
            <a:ext cx="8229600" cy="3657600"/>
          </a:xfrm>
        </p:spPr>
        <p:txBody>
          <a:bodyPr/>
          <a:lstStyle>
            <a:lvl1pPr marL="0" indent="0">
              <a:buNone/>
              <a:defRPr sz="3200"/>
            </a:lvl1pPr>
            <a:lvl2pPr marL="456507" indent="0">
              <a:buNone/>
              <a:defRPr sz="2800"/>
            </a:lvl2pPr>
            <a:lvl3pPr marL="913014" indent="0">
              <a:buNone/>
              <a:defRPr sz="2400"/>
            </a:lvl3pPr>
            <a:lvl4pPr marL="1369521" indent="0">
              <a:buNone/>
              <a:defRPr sz="2000"/>
            </a:lvl4pPr>
            <a:lvl5pPr marL="1826029" indent="0">
              <a:buNone/>
              <a:defRPr sz="2000"/>
            </a:lvl5pPr>
            <a:lvl6pPr marL="2282535" indent="0">
              <a:buNone/>
              <a:defRPr sz="2000"/>
            </a:lvl6pPr>
            <a:lvl7pPr marL="2739042" indent="0">
              <a:buNone/>
              <a:defRPr sz="2000"/>
            </a:lvl7pPr>
            <a:lvl8pPr marL="3195549" indent="0">
              <a:buNone/>
              <a:defRPr sz="2000"/>
            </a:lvl8pPr>
            <a:lvl9pPr marL="3652056" indent="0">
              <a:buNone/>
              <a:defRPr sz="2000"/>
            </a:lvl9pPr>
          </a:lstStyle>
          <a:p>
            <a:endParaRPr lang="en-US" dirty="0"/>
          </a:p>
        </p:txBody>
      </p:sp>
      <p:sp>
        <p:nvSpPr>
          <p:cNvPr id="4" name="Text Placeholder 3"/>
          <p:cNvSpPr>
            <a:spLocks noGrp="1"/>
          </p:cNvSpPr>
          <p:nvPr>
            <p:ph type="body" sz="half" idx="2"/>
          </p:nvPr>
        </p:nvSpPr>
        <p:spPr>
          <a:xfrm>
            <a:off x="457200" y="5212080"/>
            <a:ext cx="8229600" cy="685800"/>
          </a:xfrm>
        </p:spPr>
        <p:txBody>
          <a:bodyPr/>
          <a:lstStyle>
            <a:lvl1pPr marL="0" indent="0">
              <a:buNone/>
              <a:defRPr sz="1400"/>
            </a:lvl1pPr>
            <a:lvl2pPr marL="456507" indent="0">
              <a:buNone/>
              <a:defRPr sz="1200"/>
            </a:lvl2pPr>
            <a:lvl3pPr marL="913014" indent="0">
              <a:buNone/>
              <a:defRPr sz="1000"/>
            </a:lvl3pPr>
            <a:lvl4pPr marL="1369521" indent="0">
              <a:buNone/>
              <a:defRPr sz="900"/>
            </a:lvl4pPr>
            <a:lvl5pPr marL="1826029" indent="0">
              <a:buNone/>
              <a:defRPr sz="900"/>
            </a:lvl5pPr>
            <a:lvl6pPr marL="2282535" indent="0">
              <a:buNone/>
              <a:defRPr sz="900"/>
            </a:lvl6pPr>
            <a:lvl7pPr marL="2739042" indent="0">
              <a:buNone/>
              <a:defRPr sz="900"/>
            </a:lvl7pPr>
            <a:lvl8pPr marL="3195549" indent="0">
              <a:buNone/>
              <a:defRPr sz="900"/>
            </a:lvl8pPr>
            <a:lvl9pPr marL="3652056"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FFE9975-C960-C441-A95D-E879884DDE4A}" type="datetimeFigureOut">
              <a:rPr lang="en-US" smtClean="0"/>
              <a:pPr/>
              <a:t>11/9/2016</a:t>
            </a:fld>
            <a:endParaRPr lang="en-US"/>
          </a:p>
        </p:txBody>
      </p:sp>
      <p:sp>
        <p:nvSpPr>
          <p:cNvPr id="7" name="Slide Number Placeholder 6"/>
          <p:cNvSpPr>
            <a:spLocks noGrp="1"/>
          </p:cNvSpPr>
          <p:nvPr>
            <p:ph type="sldNum" sz="quarter" idx="12"/>
          </p:nvPr>
        </p:nvSpPr>
        <p:spPr/>
        <p:txBody>
          <a:bodyPr/>
          <a:lstStyle/>
          <a:p>
            <a:fld id="{06896CD2-FB3A-5340-99F8-A4C5A2774A87}" type="slidenum">
              <a:rPr lang="en-US" smtClean="0"/>
              <a:pPr/>
              <a:t>‹#›</a:t>
            </a:fld>
            <a:endParaRPr lang="en-US"/>
          </a:p>
        </p:txBody>
      </p:sp>
    </p:spTree>
    <p:extLst>
      <p:ext uri="{BB962C8B-B14F-4D97-AF65-F5344CB8AC3E}">
        <p14:creationId xmlns:p14="http://schemas.microsoft.com/office/powerpoint/2010/main" xmlns="" val="35432837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6FE439-E6F2-4C81-8470-EE41DA809B8C}" type="datetimeFigureOut">
              <a:rPr lang="en-US" smtClean="0">
                <a:solidFill>
                  <a:prstClr val="black">
                    <a:tint val="75000"/>
                  </a:prstClr>
                </a:solidFill>
                <a:latin typeface="Calibri"/>
              </a:rPr>
              <a:pPr/>
              <a:t>11/9/2016</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67A0AC-41EC-4DC9-A4BB-B842AD2B73D5}"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285641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3.jpe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2.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1.jpeg"/><Relationship Id="rId4" Type="http://schemas.openxmlformats.org/officeDocument/2006/relationships/slideLayout" Target="../slideLayouts/slideLayout2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320"/>
            <a:ext cx="8229600" cy="10972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8229600" cy="41148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0" y="6357008"/>
            <a:ext cx="1371600" cy="137160"/>
          </a:xfrm>
          <a:prstGeom prst="rect">
            <a:avLst/>
          </a:prstGeom>
        </p:spPr>
        <p:txBody>
          <a:bodyPr vert="horz" lIns="0" tIns="0" rIns="0" bIns="0" rtlCol="0" anchor="t" anchorCtr="0"/>
          <a:lstStyle>
            <a:lvl1pPr algn="ctr">
              <a:defRPr sz="700">
                <a:solidFill>
                  <a:schemeClr val="tx1">
                    <a:tint val="75000"/>
                  </a:schemeClr>
                </a:solidFill>
                <a:latin typeface="Arial"/>
                <a:cs typeface="Arial"/>
              </a:defRPr>
            </a:lvl1pPr>
          </a:lstStyle>
          <a:p>
            <a:fld id="{9FFE9975-C960-C441-A95D-E879884DDE4A}" type="datetimeFigureOut">
              <a:rPr lang="en-US" smtClean="0"/>
              <a:pPr/>
              <a:t>11/9/2016</a:t>
            </a:fld>
            <a:endParaRPr lang="en-US" dirty="0"/>
          </a:p>
        </p:txBody>
      </p:sp>
      <p:sp>
        <p:nvSpPr>
          <p:cNvPr id="6" name="Slide Number Placeholder 5"/>
          <p:cNvSpPr>
            <a:spLocks noGrp="1"/>
          </p:cNvSpPr>
          <p:nvPr>
            <p:ph type="sldNum" sz="quarter" idx="4"/>
          </p:nvPr>
        </p:nvSpPr>
        <p:spPr>
          <a:xfrm>
            <a:off x="3886200" y="6504908"/>
            <a:ext cx="1371600" cy="137160"/>
          </a:xfrm>
          <a:prstGeom prst="rect">
            <a:avLst/>
          </a:prstGeom>
        </p:spPr>
        <p:txBody>
          <a:bodyPr vert="horz" lIns="0" tIns="0" rIns="0" bIns="0" rtlCol="0" anchor="b" anchorCtr="0"/>
          <a:lstStyle>
            <a:lvl1pPr algn="ctr">
              <a:defRPr sz="800">
                <a:solidFill>
                  <a:schemeClr val="tx1">
                    <a:tint val="75000"/>
                  </a:schemeClr>
                </a:solidFill>
                <a:latin typeface="Arial"/>
                <a:cs typeface="Arial"/>
              </a:defRPr>
            </a:lvl1pPr>
          </a:lstStyle>
          <a:p>
            <a:fld id="{06896CD2-FB3A-5340-99F8-A4C5A2774A87}" type="slidenum">
              <a:rPr lang="en-US" smtClean="0"/>
              <a:pPr/>
              <a:t>‹#›</a:t>
            </a:fld>
            <a:endParaRPr lang="en-US" dirty="0"/>
          </a:p>
        </p:txBody>
      </p:sp>
    </p:spTree>
    <p:extLst>
      <p:ext uri="{BB962C8B-B14F-4D97-AF65-F5344CB8AC3E}">
        <p14:creationId xmlns:p14="http://schemas.microsoft.com/office/powerpoint/2010/main" xmlns="" val="3101648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iming>
    <p:tnLst>
      <p:par>
        <p:cTn id="1" dur="indefinite" restart="never" nodeType="tmRoot"/>
      </p:par>
    </p:tnLst>
  </p:timing>
  <p:txStyles>
    <p:titleStyle>
      <a:lvl1pPr algn="l" defTabSz="456507" rtl="0" eaLnBrk="1" latinLnBrk="0" hangingPunct="1">
        <a:spcBef>
          <a:spcPct val="0"/>
        </a:spcBef>
        <a:buNone/>
        <a:defRPr sz="3600" b="1" kern="1200">
          <a:solidFill>
            <a:schemeClr val="accent1">
              <a:lumMod val="75000"/>
            </a:schemeClr>
          </a:solidFill>
          <a:latin typeface="Arial"/>
          <a:ea typeface="+mj-ea"/>
          <a:cs typeface="Arial"/>
        </a:defRPr>
      </a:lvl1pPr>
    </p:titleStyle>
    <p:bodyStyle>
      <a:lvl1pPr marL="342381" indent="-342381" algn="l" defTabSz="456507"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1825" indent="-285318" algn="l" defTabSz="456507"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1267" indent="-228254" algn="l" defTabSz="456507"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597775" indent="-228254" algn="l" defTabSz="456507"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4282" indent="-228254" algn="l" defTabSz="456507"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0789" indent="-228254" algn="l" defTabSz="456507" rtl="0" eaLnBrk="1" latinLnBrk="0" hangingPunct="1">
        <a:spcBef>
          <a:spcPct val="20000"/>
        </a:spcBef>
        <a:buFont typeface="Arial"/>
        <a:buChar char="•"/>
        <a:defRPr sz="2000" kern="1200">
          <a:solidFill>
            <a:schemeClr val="tx1"/>
          </a:solidFill>
          <a:latin typeface="+mn-lt"/>
          <a:ea typeface="+mn-ea"/>
          <a:cs typeface="+mn-cs"/>
        </a:defRPr>
      </a:lvl6pPr>
      <a:lvl7pPr marL="2967296" indent="-228254" algn="l" defTabSz="456507" rtl="0" eaLnBrk="1" latinLnBrk="0" hangingPunct="1">
        <a:spcBef>
          <a:spcPct val="20000"/>
        </a:spcBef>
        <a:buFont typeface="Arial"/>
        <a:buChar char="•"/>
        <a:defRPr sz="2000" kern="1200">
          <a:solidFill>
            <a:schemeClr val="tx1"/>
          </a:solidFill>
          <a:latin typeface="+mn-lt"/>
          <a:ea typeface="+mn-ea"/>
          <a:cs typeface="+mn-cs"/>
        </a:defRPr>
      </a:lvl7pPr>
      <a:lvl8pPr marL="3423803" indent="-228254" algn="l" defTabSz="456507" rtl="0" eaLnBrk="1" latinLnBrk="0" hangingPunct="1">
        <a:spcBef>
          <a:spcPct val="20000"/>
        </a:spcBef>
        <a:buFont typeface="Arial"/>
        <a:buChar char="•"/>
        <a:defRPr sz="2000" kern="1200">
          <a:solidFill>
            <a:schemeClr val="tx1"/>
          </a:solidFill>
          <a:latin typeface="+mn-lt"/>
          <a:ea typeface="+mn-ea"/>
          <a:cs typeface="+mn-cs"/>
        </a:defRPr>
      </a:lvl8pPr>
      <a:lvl9pPr marL="3880311" indent="-228254" algn="l" defTabSz="45650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07" rtl="0" eaLnBrk="1" latinLnBrk="0" hangingPunct="1">
        <a:defRPr sz="1800" kern="1200">
          <a:solidFill>
            <a:schemeClr val="tx1"/>
          </a:solidFill>
          <a:latin typeface="+mn-lt"/>
          <a:ea typeface="+mn-ea"/>
          <a:cs typeface="+mn-cs"/>
        </a:defRPr>
      </a:lvl1pPr>
      <a:lvl2pPr marL="456507" algn="l" defTabSz="456507" rtl="0" eaLnBrk="1" latinLnBrk="0" hangingPunct="1">
        <a:defRPr sz="1800" kern="1200">
          <a:solidFill>
            <a:schemeClr val="tx1"/>
          </a:solidFill>
          <a:latin typeface="+mn-lt"/>
          <a:ea typeface="+mn-ea"/>
          <a:cs typeface="+mn-cs"/>
        </a:defRPr>
      </a:lvl2pPr>
      <a:lvl3pPr marL="913014" algn="l" defTabSz="456507" rtl="0" eaLnBrk="1" latinLnBrk="0" hangingPunct="1">
        <a:defRPr sz="1800" kern="1200">
          <a:solidFill>
            <a:schemeClr val="tx1"/>
          </a:solidFill>
          <a:latin typeface="+mn-lt"/>
          <a:ea typeface="+mn-ea"/>
          <a:cs typeface="+mn-cs"/>
        </a:defRPr>
      </a:lvl3pPr>
      <a:lvl4pPr marL="1369521" algn="l" defTabSz="456507" rtl="0" eaLnBrk="1" latinLnBrk="0" hangingPunct="1">
        <a:defRPr sz="1800" kern="1200">
          <a:solidFill>
            <a:schemeClr val="tx1"/>
          </a:solidFill>
          <a:latin typeface="+mn-lt"/>
          <a:ea typeface="+mn-ea"/>
          <a:cs typeface="+mn-cs"/>
        </a:defRPr>
      </a:lvl4pPr>
      <a:lvl5pPr marL="1826029" algn="l" defTabSz="456507" rtl="0" eaLnBrk="1" latinLnBrk="0" hangingPunct="1">
        <a:defRPr sz="1800" kern="1200">
          <a:solidFill>
            <a:schemeClr val="tx1"/>
          </a:solidFill>
          <a:latin typeface="+mn-lt"/>
          <a:ea typeface="+mn-ea"/>
          <a:cs typeface="+mn-cs"/>
        </a:defRPr>
      </a:lvl5pPr>
      <a:lvl6pPr marL="2282535" algn="l" defTabSz="456507" rtl="0" eaLnBrk="1" latinLnBrk="0" hangingPunct="1">
        <a:defRPr sz="1800" kern="1200">
          <a:solidFill>
            <a:schemeClr val="tx1"/>
          </a:solidFill>
          <a:latin typeface="+mn-lt"/>
          <a:ea typeface="+mn-ea"/>
          <a:cs typeface="+mn-cs"/>
        </a:defRPr>
      </a:lvl6pPr>
      <a:lvl7pPr marL="2739042" algn="l" defTabSz="456507" rtl="0" eaLnBrk="1" latinLnBrk="0" hangingPunct="1">
        <a:defRPr sz="1800" kern="1200">
          <a:solidFill>
            <a:schemeClr val="tx1"/>
          </a:solidFill>
          <a:latin typeface="+mn-lt"/>
          <a:ea typeface="+mn-ea"/>
          <a:cs typeface="+mn-cs"/>
        </a:defRPr>
      </a:lvl7pPr>
      <a:lvl8pPr marL="3195549" algn="l" defTabSz="456507" rtl="0" eaLnBrk="1" latinLnBrk="0" hangingPunct="1">
        <a:defRPr sz="1800" kern="1200">
          <a:solidFill>
            <a:schemeClr val="tx1"/>
          </a:solidFill>
          <a:latin typeface="+mn-lt"/>
          <a:ea typeface="+mn-ea"/>
          <a:cs typeface="+mn-cs"/>
        </a:defRPr>
      </a:lvl8pPr>
      <a:lvl9pPr marL="3652056" algn="l" defTabSz="45650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B6FE439-E6F2-4C81-8470-EE41DA809B8C}" type="datetimeFigureOut">
              <a:rPr lang="en-US" smtClean="0">
                <a:solidFill>
                  <a:prstClr val="black">
                    <a:tint val="75000"/>
                  </a:prstClr>
                </a:solidFill>
                <a:latin typeface="Calibri"/>
              </a:rPr>
              <a:pPr defTabSz="914400"/>
              <a:t>11/9/2016</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E67A0AC-41EC-4DC9-A4BB-B842AD2B73D5}" type="slidenum">
              <a:rPr lang="en-US" smtClean="0">
                <a:solidFill>
                  <a:prstClr val="black">
                    <a:tint val="75000"/>
                  </a:prstClr>
                </a:solidFill>
                <a:latin typeface="Calibri"/>
              </a:rPr>
              <a:pPr defTabSz="914400"/>
              <a:t>‹#›</a:t>
            </a:fld>
            <a:endParaRPr lang="en-US" dirty="0">
              <a:solidFill>
                <a:prstClr val="black">
                  <a:tint val="75000"/>
                </a:prstClr>
              </a:solidFill>
              <a:latin typeface="Calibri"/>
            </a:endParaRPr>
          </a:p>
        </p:txBody>
      </p:sp>
      <p:pic>
        <p:nvPicPr>
          <p:cNvPr id="8" name="Picture 7"/>
          <p:cNvPicPr>
            <a:picLocks noChangeAspect="1"/>
          </p:cNvPicPr>
          <p:nvPr userDrawn="1"/>
        </p:nvPicPr>
        <p:blipFill>
          <a:blip r:embed="rId16">
            <a:extLst>
              <a:ext uri="{28A0092B-C50C-407E-A947-70E740481C1C}">
                <a14:useLocalDpi xmlns:a14="http://schemas.microsoft.com/office/drawing/2010/main" xmlns="" val="0"/>
              </a:ext>
            </a:extLst>
          </a:blip>
          <a:stretch>
            <a:fillRect/>
          </a:stretch>
        </p:blipFill>
        <p:spPr>
          <a:xfrm>
            <a:off x="0" y="-12357"/>
            <a:ext cx="9144000" cy="6858000"/>
          </a:xfrm>
          <a:prstGeom prst="rect">
            <a:avLst/>
          </a:prstGeom>
        </p:spPr>
      </p:pic>
    </p:spTree>
    <p:extLst>
      <p:ext uri="{BB962C8B-B14F-4D97-AF65-F5344CB8AC3E}">
        <p14:creationId xmlns:p14="http://schemas.microsoft.com/office/powerpoint/2010/main" xmlns="" val="221063731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10">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320"/>
            <a:ext cx="8229600" cy="109728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45920"/>
            <a:ext cx="8229600" cy="41148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886200" y="6357008"/>
            <a:ext cx="1371600" cy="137160"/>
          </a:xfrm>
          <a:prstGeom prst="rect">
            <a:avLst/>
          </a:prstGeom>
        </p:spPr>
        <p:txBody>
          <a:bodyPr vert="horz" lIns="0" tIns="0" rIns="0" bIns="0" rtlCol="0" anchor="t" anchorCtr="0"/>
          <a:lstStyle>
            <a:lvl1pPr algn="ctr">
              <a:defRPr sz="700">
                <a:solidFill>
                  <a:schemeClr val="tx1">
                    <a:tint val="75000"/>
                  </a:schemeClr>
                </a:solidFill>
                <a:latin typeface="Arial"/>
                <a:cs typeface="Arial"/>
              </a:defRPr>
            </a:lvl1pPr>
          </a:lstStyle>
          <a:p>
            <a:fld id="{9FFE9975-C960-C441-A95D-E879884DDE4A}" type="datetimeFigureOut">
              <a:rPr lang="en-US" smtClean="0">
                <a:solidFill>
                  <a:prstClr val="black">
                    <a:tint val="75000"/>
                  </a:prstClr>
                </a:solidFill>
              </a:rPr>
              <a:pPr/>
              <a:t>11/9/2016</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3886200" y="6504908"/>
            <a:ext cx="1371600" cy="137160"/>
          </a:xfrm>
          <a:prstGeom prst="rect">
            <a:avLst/>
          </a:prstGeom>
        </p:spPr>
        <p:txBody>
          <a:bodyPr vert="horz" lIns="0" tIns="0" rIns="0" bIns="0" rtlCol="0" anchor="b" anchorCtr="0"/>
          <a:lstStyle>
            <a:lvl1pPr algn="ctr">
              <a:defRPr sz="800">
                <a:solidFill>
                  <a:schemeClr val="tx1">
                    <a:tint val="75000"/>
                  </a:schemeClr>
                </a:solidFill>
                <a:latin typeface="Arial"/>
                <a:cs typeface="Arial"/>
              </a:defRPr>
            </a:lvl1pPr>
          </a:lstStyle>
          <a:p>
            <a:fld id="{06896CD2-FB3A-5340-99F8-A4C5A2774A8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2558919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Lst>
  <p:timing>
    <p:tnLst>
      <p:par>
        <p:cTn id="1" dur="indefinite" restart="never" nodeType="tmRoot"/>
      </p:par>
    </p:tnLst>
  </p:timing>
  <p:txStyles>
    <p:titleStyle>
      <a:lvl1pPr algn="l" defTabSz="456507" rtl="0" eaLnBrk="1" latinLnBrk="0" hangingPunct="1">
        <a:spcBef>
          <a:spcPct val="0"/>
        </a:spcBef>
        <a:buNone/>
        <a:defRPr sz="3600" b="1" kern="1200">
          <a:solidFill>
            <a:schemeClr val="accent1">
              <a:lumMod val="75000"/>
            </a:schemeClr>
          </a:solidFill>
          <a:latin typeface="Arial"/>
          <a:ea typeface="+mj-ea"/>
          <a:cs typeface="Arial"/>
        </a:defRPr>
      </a:lvl1pPr>
    </p:titleStyle>
    <p:bodyStyle>
      <a:lvl1pPr marL="342381" indent="-342381" algn="l" defTabSz="456507" rtl="0" eaLnBrk="1" latinLnBrk="0" hangingPunct="1">
        <a:spcBef>
          <a:spcPct val="20000"/>
        </a:spcBef>
        <a:buClr>
          <a:schemeClr val="accent1">
            <a:lumMod val="75000"/>
          </a:schemeClr>
        </a:buClr>
        <a:buFont typeface="Arial"/>
        <a:buChar char="•"/>
        <a:defRPr sz="2400" kern="1200">
          <a:solidFill>
            <a:schemeClr val="tx1"/>
          </a:solidFill>
          <a:latin typeface="Arial"/>
          <a:ea typeface="+mn-ea"/>
          <a:cs typeface="Arial"/>
        </a:defRPr>
      </a:lvl1pPr>
      <a:lvl2pPr marL="741825" indent="-285318" algn="l" defTabSz="456507" rtl="0" eaLnBrk="1" latinLnBrk="0" hangingPunct="1">
        <a:spcBef>
          <a:spcPct val="20000"/>
        </a:spcBef>
        <a:buClr>
          <a:schemeClr val="accent1">
            <a:lumMod val="75000"/>
          </a:schemeClr>
        </a:buClr>
        <a:buFont typeface="Arial"/>
        <a:buChar char="–"/>
        <a:defRPr sz="2000" kern="1200">
          <a:solidFill>
            <a:schemeClr val="tx1"/>
          </a:solidFill>
          <a:latin typeface="Arial"/>
          <a:ea typeface="+mn-ea"/>
          <a:cs typeface="Arial"/>
        </a:defRPr>
      </a:lvl2pPr>
      <a:lvl3pPr marL="1141267" indent="-228254" algn="l" defTabSz="456507" rtl="0" eaLnBrk="1" latinLnBrk="0" hangingPunct="1">
        <a:spcBef>
          <a:spcPct val="20000"/>
        </a:spcBef>
        <a:buClr>
          <a:schemeClr val="accent1">
            <a:lumMod val="75000"/>
          </a:schemeClr>
        </a:buClr>
        <a:buFont typeface="Arial"/>
        <a:buChar char="•"/>
        <a:defRPr sz="1800" kern="1200">
          <a:solidFill>
            <a:schemeClr val="tx1"/>
          </a:solidFill>
          <a:latin typeface="Arial"/>
          <a:ea typeface="+mn-ea"/>
          <a:cs typeface="Arial"/>
        </a:defRPr>
      </a:lvl3pPr>
      <a:lvl4pPr marL="1597775" indent="-228254" algn="l" defTabSz="456507"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4pPr>
      <a:lvl5pPr marL="2054282" indent="-228254" algn="l" defTabSz="456507" rtl="0" eaLnBrk="1" latinLnBrk="0" hangingPunct="1">
        <a:spcBef>
          <a:spcPct val="20000"/>
        </a:spcBef>
        <a:buClr>
          <a:schemeClr val="accent1">
            <a:lumMod val="75000"/>
          </a:schemeClr>
        </a:buClr>
        <a:buFont typeface="Arial"/>
        <a:buChar char="»"/>
        <a:defRPr sz="1600" kern="1200">
          <a:solidFill>
            <a:schemeClr val="tx1"/>
          </a:solidFill>
          <a:latin typeface="Arial"/>
          <a:ea typeface="+mn-ea"/>
          <a:cs typeface="Arial"/>
        </a:defRPr>
      </a:lvl5pPr>
      <a:lvl6pPr marL="2510789" indent="-228254" algn="l" defTabSz="456507" rtl="0" eaLnBrk="1" latinLnBrk="0" hangingPunct="1">
        <a:spcBef>
          <a:spcPct val="20000"/>
        </a:spcBef>
        <a:buFont typeface="Arial"/>
        <a:buChar char="•"/>
        <a:defRPr sz="2000" kern="1200">
          <a:solidFill>
            <a:schemeClr val="tx1"/>
          </a:solidFill>
          <a:latin typeface="+mn-lt"/>
          <a:ea typeface="+mn-ea"/>
          <a:cs typeface="+mn-cs"/>
        </a:defRPr>
      </a:lvl6pPr>
      <a:lvl7pPr marL="2967296" indent="-228254" algn="l" defTabSz="456507" rtl="0" eaLnBrk="1" latinLnBrk="0" hangingPunct="1">
        <a:spcBef>
          <a:spcPct val="20000"/>
        </a:spcBef>
        <a:buFont typeface="Arial"/>
        <a:buChar char="•"/>
        <a:defRPr sz="2000" kern="1200">
          <a:solidFill>
            <a:schemeClr val="tx1"/>
          </a:solidFill>
          <a:latin typeface="+mn-lt"/>
          <a:ea typeface="+mn-ea"/>
          <a:cs typeface="+mn-cs"/>
        </a:defRPr>
      </a:lvl7pPr>
      <a:lvl8pPr marL="3423803" indent="-228254" algn="l" defTabSz="456507" rtl="0" eaLnBrk="1" latinLnBrk="0" hangingPunct="1">
        <a:spcBef>
          <a:spcPct val="20000"/>
        </a:spcBef>
        <a:buFont typeface="Arial"/>
        <a:buChar char="•"/>
        <a:defRPr sz="2000" kern="1200">
          <a:solidFill>
            <a:schemeClr val="tx1"/>
          </a:solidFill>
          <a:latin typeface="+mn-lt"/>
          <a:ea typeface="+mn-ea"/>
          <a:cs typeface="+mn-cs"/>
        </a:defRPr>
      </a:lvl8pPr>
      <a:lvl9pPr marL="3880311" indent="-228254" algn="l" defTabSz="45650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07" rtl="0" eaLnBrk="1" latinLnBrk="0" hangingPunct="1">
        <a:defRPr sz="1800" kern="1200">
          <a:solidFill>
            <a:schemeClr val="tx1"/>
          </a:solidFill>
          <a:latin typeface="+mn-lt"/>
          <a:ea typeface="+mn-ea"/>
          <a:cs typeface="+mn-cs"/>
        </a:defRPr>
      </a:lvl1pPr>
      <a:lvl2pPr marL="456507" algn="l" defTabSz="456507" rtl="0" eaLnBrk="1" latinLnBrk="0" hangingPunct="1">
        <a:defRPr sz="1800" kern="1200">
          <a:solidFill>
            <a:schemeClr val="tx1"/>
          </a:solidFill>
          <a:latin typeface="+mn-lt"/>
          <a:ea typeface="+mn-ea"/>
          <a:cs typeface="+mn-cs"/>
        </a:defRPr>
      </a:lvl2pPr>
      <a:lvl3pPr marL="913014" algn="l" defTabSz="456507" rtl="0" eaLnBrk="1" latinLnBrk="0" hangingPunct="1">
        <a:defRPr sz="1800" kern="1200">
          <a:solidFill>
            <a:schemeClr val="tx1"/>
          </a:solidFill>
          <a:latin typeface="+mn-lt"/>
          <a:ea typeface="+mn-ea"/>
          <a:cs typeface="+mn-cs"/>
        </a:defRPr>
      </a:lvl3pPr>
      <a:lvl4pPr marL="1369521" algn="l" defTabSz="456507" rtl="0" eaLnBrk="1" latinLnBrk="0" hangingPunct="1">
        <a:defRPr sz="1800" kern="1200">
          <a:solidFill>
            <a:schemeClr val="tx1"/>
          </a:solidFill>
          <a:latin typeface="+mn-lt"/>
          <a:ea typeface="+mn-ea"/>
          <a:cs typeface="+mn-cs"/>
        </a:defRPr>
      </a:lvl4pPr>
      <a:lvl5pPr marL="1826029" algn="l" defTabSz="456507" rtl="0" eaLnBrk="1" latinLnBrk="0" hangingPunct="1">
        <a:defRPr sz="1800" kern="1200">
          <a:solidFill>
            <a:schemeClr val="tx1"/>
          </a:solidFill>
          <a:latin typeface="+mn-lt"/>
          <a:ea typeface="+mn-ea"/>
          <a:cs typeface="+mn-cs"/>
        </a:defRPr>
      </a:lvl5pPr>
      <a:lvl6pPr marL="2282535" algn="l" defTabSz="456507" rtl="0" eaLnBrk="1" latinLnBrk="0" hangingPunct="1">
        <a:defRPr sz="1800" kern="1200">
          <a:solidFill>
            <a:schemeClr val="tx1"/>
          </a:solidFill>
          <a:latin typeface="+mn-lt"/>
          <a:ea typeface="+mn-ea"/>
          <a:cs typeface="+mn-cs"/>
        </a:defRPr>
      </a:lvl6pPr>
      <a:lvl7pPr marL="2739042" algn="l" defTabSz="456507" rtl="0" eaLnBrk="1" latinLnBrk="0" hangingPunct="1">
        <a:defRPr sz="1800" kern="1200">
          <a:solidFill>
            <a:schemeClr val="tx1"/>
          </a:solidFill>
          <a:latin typeface="+mn-lt"/>
          <a:ea typeface="+mn-ea"/>
          <a:cs typeface="+mn-cs"/>
        </a:defRPr>
      </a:lvl7pPr>
      <a:lvl8pPr marL="3195549" algn="l" defTabSz="456507" rtl="0" eaLnBrk="1" latinLnBrk="0" hangingPunct="1">
        <a:defRPr sz="1800" kern="1200">
          <a:solidFill>
            <a:schemeClr val="tx1"/>
          </a:solidFill>
          <a:latin typeface="+mn-lt"/>
          <a:ea typeface="+mn-ea"/>
          <a:cs typeface="+mn-cs"/>
        </a:defRPr>
      </a:lvl8pPr>
      <a:lvl9pPr marL="3652056" algn="l" defTabSz="4565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6752" y="781050"/>
            <a:ext cx="8355773" cy="1438275"/>
          </a:xfrm>
          <a:prstGeom prst="rect">
            <a:avLst/>
          </a:prstGeom>
          <a:noFill/>
        </p:spPr>
        <p:txBody>
          <a:bodyPr wrap="none" lIns="0" tIns="0" rIns="0" bIns="0" rtlCol="0" anchor="ctr" anchorCtr="0">
            <a:noAutofit/>
          </a:bodyPr>
          <a:lstStyle/>
          <a:p>
            <a:r>
              <a:rPr lang="en-US" sz="2800" b="1" dirty="0" smtClean="0">
                <a:solidFill>
                  <a:srgbClr val="000000"/>
                </a:solidFill>
                <a:latin typeface="Arial"/>
                <a:cs typeface="Arial"/>
              </a:rPr>
              <a:t>Status of High-Resolution ACME V1 Atmosphere</a:t>
            </a:r>
          </a:p>
        </p:txBody>
      </p:sp>
      <p:sp>
        <p:nvSpPr>
          <p:cNvPr id="3" name="TextBox 2"/>
          <p:cNvSpPr txBox="1"/>
          <p:nvPr/>
        </p:nvSpPr>
        <p:spPr>
          <a:xfrm>
            <a:off x="793751" y="2057400"/>
            <a:ext cx="7429500" cy="707886"/>
          </a:xfrm>
          <a:prstGeom prst="rect">
            <a:avLst/>
          </a:prstGeom>
          <a:noFill/>
        </p:spPr>
        <p:txBody>
          <a:bodyPr wrap="square" rtlCol="0">
            <a:spAutoFit/>
          </a:bodyPr>
          <a:lstStyle/>
          <a:p>
            <a:pPr algn="ctr"/>
            <a:r>
              <a:rPr lang="en-US" sz="2000" b="1" i="1" dirty="0" err="1" smtClean="0">
                <a:solidFill>
                  <a:srgbClr val="000000"/>
                </a:solidFill>
                <a:latin typeface="Arial"/>
                <a:cs typeface="Arial"/>
              </a:rPr>
              <a:t>Wuyin</a:t>
            </a:r>
            <a:r>
              <a:rPr lang="en-US" sz="2000" b="1" i="1" dirty="0" smtClean="0">
                <a:solidFill>
                  <a:srgbClr val="000000"/>
                </a:solidFill>
                <a:latin typeface="Arial"/>
                <a:cs typeface="Arial"/>
              </a:rPr>
              <a:t>  Lin, Shaocheng Xie, Phil </a:t>
            </a:r>
            <a:r>
              <a:rPr lang="en-US" sz="2000" b="1" i="1" dirty="0" err="1" smtClean="0">
                <a:solidFill>
                  <a:srgbClr val="000000"/>
                </a:solidFill>
                <a:latin typeface="Arial"/>
                <a:cs typeface="Arial"/>
              </a:rPr>
              <a:t>Rasch</a:t>
            </a:r>
            <a:r>
              <a:rPr lang="en-US" sz="2000" b="1" i="1" dirty="0" smtClean="0">
                <a:solidFill>
                  <a:srgbClr val="000000"/>
                </a:solidFill>
                <a:latin typeface="Arial"/>
                <a:cs typeface="Arial"/>
              </a:rPr>
              <a:t>, Po-</a:t>
            </a:r>
            <a:r>
              <a:rPr lang="en-US" sz="2000" b="1" i="1" dirty="0" err="1" smtClean="0">
                <a:solidFill>
                  <a:srgbClr val="000000"/>
                </a:solidFill>
                <a:latin typeface="Arial"/>
                <a:cs typeface="Arial"/>
              </a:rPr>
              <a:t>Lun</a:t>
            </a:r>
            <a:r>
              <a:rPr lang="en-US" sz="2000" b="1" i="1" dirty="0" smtClean="0">
                <a:solidFill>
                  <a:srgbClr val="000000"/>
                </a:solidFill>
                <a:latin typeface="Arial"/>
                <a:cs typeface="Arial"/>
              </a:rPr>
              <a:t> Ma</a:t>
            </a:r>
          </a:p>
          <a:p>
            <a:pPr algn="ctr"/>
            <a:endParaRPr lang="en-US" sz="2000" i="1" dirty="0">
              <a:solidFill>
                <a:srgbClr val="000000"/>
              </a:solidFill>
              <a:latin typeface="Arial"/>
              <a:cs typeface="Arial"/>
            </a:endParaRPr>
          </a:p>
        </p:txBody>
      </p:sp>
      <p:sp>
        <p:nvSpPr>
          <p:cNvPr id="4" name="TextBox 3"/>
          <p:cNvSpPr txBox="1"/>
          <p:nvPr/>
        </p:nvSpPr>
        <p:spPr>
          <a:xfrm>
            <a:off x="416752" y="3186162"/>
            <a:ext cx="8355773" cy="2031325"/>
          </a:xfrm>
          <a:prstGeom prst="rect">
            <a:avLst/>
          </a:prstGeom>
          <a:noFill/>
        </p:spPr>
        <p:txBody>
          <a:bodyPr wrap="square" rtlCol="0">
            <a:spAutoFit/>
          </a:bodyPr>
          <a:lstStyle/>
          <a:p>
            <a:endParaRPr lang="en-US" sz="1600" i="1" dirty="0">
              <a:solidFill>
                <a:srgbClr val="000000"/>
              </a:solidFill>
              <a:latin typeface="Arial"/>
              <a:cs typeface="Arial"/>
            </a:endParaRPr>
          </a:p>
          <a:p>
            <a:r>
              <a:rPr lang="en-US" sz="1600" i="1" dirty="0" smtClean="0">
                <a:solidFill>
                  <a:srgbClr val="000000"/>
                </a:solidFill>
                <a:latin typeface="Arial"/>
                <a:cs typeface="Arial"/>
              </a:rPr>
              <a:t>With contribution from Y. </a:t>
            </a:r>
            <a:r>
              <a:rPr lang="en-US" sz="1600" i="1" dirty="0" err="1" smtClean="0">
                <a:solidFill>
                  <a:srgbClr val="000000"/>
                </a:solidFill>
                <a:latin typeface="Arial"/>
                <a:cs typeface="Arial"/>
              </a:rPr>
              <a:t>Qian</a:t>
            </a:r>
            <a:r>
              <a:rPr lang="en-US" sz="1600" i="1" dirty="0" smtClean="0">
                <a:solidFill>
                  <a:srgbClr val="000000"/>
                </a:solidFill>
                <a:latin typeface="Arial"/>
                <a:cs typeface="Arial"/>
              </a:rPr>
              <a:t>, H. Wan, S. Klein,  C. </a:t>
            </a:r>
            <a:r>
              <a:rPr lang="en-US" sz="1600" i="1" dirty="0" err="1" smtClean="0">
                <a:solidFill>
                  <a:srgbClr val="000000"/>
                </a:solidFill>
                <a:latin typeface="Arial"/>
                <a:cs typeface="Arial"/>
              </a:rPr>
              <a:t>Golaz</a:t>
            </a:r>
            <a:r>
              <a:rPr lang="en-US" sz="1600" i="1" dirty="0" smtClean="0">
                <a:solidFill>
                  <a:srgbClr val="000000"/>
                </a:solidFill>
                <a:latin typeface="Arial"/>
                <a:cs typeface="Arial"/>
              </a:rPr>
              <a:t>, P. Cameron-Smith, Q. Tang, P. </a:t>
            </a:r>
            <a:r>
              <a:rPr lang="en-US" sz="1600" i="1" smtClean="0">
                <a:solidFill>
                  <a:srgbClr val="000000"/>
                </a:solidFill>
                <a:latin typeface="Arial"/>
                <a:cs typeface="Arial"/>
              </a:rPr>
              <a:t>Caldwell</a:t>
            </a:r>
            <a:r>
              <a:rPr lang="en-US" sz="1600" i="1" dirty="0" smtClean="0">
                <a:solidFill>
                  <a:srgbClr val="000000"/>
                </a:solidFill>
                <a:latin typeface="Arial"/>
                <a:cs typeface="Arial"/>
              </a:rPr>
              <a:t>, Y. Zhang,  H. Wang, K. Zhang, S. Burrows, B. Singh, J. </a:t>
            </a:r>
            <a:r>
              <a:rPr lang="en-US" sz="1600" i="1" dirty="0" err="1" smtClean="0">
                <a:solidFill>
                  <a:srgbClr val="000000"/>
                </a:solidFill>
                <a:latin typeface="Arial"/>
                <a:cs typeface="Arial"/>
              </a:rPr>
              <a:t>Bacmeister</a:t>
            </a:r>
            <a:r>
              <a:rPr lang="en-US" sz="1600" i="1" dirty="0" smtClean="0">
                <a:solidFill>
                  <a:srgbClr val="000000"/>
                </a:solidFill>
                <a:latin typeface="Arial"/>
                <a:cs typeface="Arial"/>
              </a:rPr>
              <a:t>,  R. Neal, C. </a:t>
            </a:r>
            <a:r>
              <a:rPr lang="en-US" sz="1600" i="1" dirty="0" err="1" smtClean="0">
                <a:solidFill>
                  <a:srgbClr val="000000"/>
                </a:solidFill>
                <a:latin typeface="Arial"/>
                <a:cs typeface="Arial"/>
              </a:rPr>
              <a:t>Hannay</a:t>
            </a:r>
            <a:r>
              <a:rPr lang="en-US" sz="1600" i="1" dirty="0" smtClean="0">
                <a:solidFill>
                  <a:srgbClr val="000000"/>
                </a:solidFill>
                <a:latin typeface="Arial"/>
                <a:cs typeface="Arial"/>
              </a:rPr>
              <a:t>, V. Larson, A. </a:t>
            </a:r>
            <a:r>
              <a:rPr lang="en-US" sz="1600" i="1" dirty="0" err="1" smtClean="0">
                <a:solidFill>
                  <a:srgbClr val="000000"/>
                </a:solidFill>
                <a:latin typeface="Arial"/>
                <a:cs typeface="Arial"/>
              </a:rPr>
              <a:t>Gettelman</a:t>
            </a:r>
            <a:r>
              <a:rPr lang="en-US" sz="1600" i="1" dirty="0" smtClean="0">
                <a:solidFill>
                  <a:srgbClr val="000000"/>
                </a:solidFill>
                <a:latin typeface="Arial"/>
                <a:cs typeface="Arial"/>
              </a:rPr>
              <a:t>, M. Taylor</a:t>
            </a:r>
            <a:endParaRPr lang="en-US" sz="1600" i="1" baseline="30000" dirty="0" smtClean="0">
              <a:solidFill>
                <a:srgbClr val="000000"/>
              </a:solidFill>
              <a:latin typeface="Arial"/>
              <a:cs typeface="Arial"/>
            </a:endParaRPr>
          </a:p>
          <a:p>
            <a:endParaRPr lang="en-US" sz="1600" i="1" dirty="0" smtClean="0">
              <a:solidFill>
                <a:srgbClr val="000000"/>
              </a:solidFill>
              <a:latin typeface="Arial"/>
              <a:cs typeface="Arial"/>
            </a:endParaRPr>
          </a:p>
          <a:p>
            <a:r>
              <a:rPr lang="en-US" sz="1600" dirty="0" smtClean="0">
                <a:solidFill>
                  <a:srgbClr val="000000"/>
                </a:solidFill>
                <a:latin typeface="Arial"/>
                <a:cs typeface="Arial"/>
              </a:rPr>
              <a:t>Acknowledge: </a:t>
            </a:r>
            <a:r>
              <a:rPr lang="en-US" sz="1600" dirty="0">
                <a:solidFill>
                  <a:srgbClr val="000000"/>
                </a:solidFill>
                <a:latin typeface="Arial"/>
                <a:cs typeface="Arial"/>
              </a:rPr>
              <a:t>M</a:t>
            </a:r>
            <a:r>
              <a:rPr lang="en-US" sz="1600" dirty="0" smtClean="0">
                <a:solidFill>
                  <a:srgbClr val="000000"/>
                </a:solidFill>
                <a:latin typeface="Arial"/>
                <a:cs typeface="Arial"/>
              </a:rPr>
              <a:t>any helps from performance team, particularly </a:t>
            </a:r>
            <a:r>
              <a:rPr lang="en-US" sz="1600" dirty="0" err="1" smtClean="0">
                <a:solidFill>
                  <a:srgbClr val="000000"/>
                </a:solidFill>
                <a:latin typeface="Arial"/>
                <a:cs typeface="Arial"/>
              </a:rPr>
              <a:t>Azamat</a:t>
            </a:r>
            <a:r>
              <a:rPr lang="en-US" sz="1600" dirty="0" smtClean="0">
                <a:solidFill>
                  <a:srgbClr val="000000"/>
                </a:solidFill>
                <a:latin typeface="Arial"/>
                <a:cs typeface="Arial"/>
              </a:rPr>
              <a:t> </a:t>
            </a:r>
            <a:r>
              <a:rPr lang="en-US" sz="1600" dirty="0" err="1" smtClean="0">
                <a:solidFill>
                  <a:srgbClr val="000000"/>
                </a:solidFill>
                <a:latin typeface="Arial"/>
                <a:cs typeface="Arial"/>
              </a:rPr>
              <a:t>Mametjanov</a:t>
            </a:r>
            <a:r>
              <a:rPr lang="en-US" sz="1600" dirty="0" smtClean="0">
                <a:solidFill>
                  <a:srgbClr val="000000"/>
                </a:solidFill>
                <a:latin typeface="Arial"/>
                <a:cs typeface="Arial"/>
              </a:rPr>
              <a:t> and Patrick Worley.</a:t>
            </a:r>
          </a:p>
          <a:p>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68600"/>
            <a:ext cx="8521700" cy="635000"/>
          </a:xfrm>
        </p:spPr>
        <p:txBody>
          <a:bodyPr/>
          <a:lstStyle/>
          <a:p>
            <a:pPr algn="ctr"/>
            <a:r>
              <a:rPr lang="en-US" sz="3200" dirty="0" smtClean="0"/>
              <a:t>Current Status</a:t>
            </a:r>
            <a:endParaRPr lang="en-US" sz="3200" dirty="0"/>
          </a:p>
        </p:txBody>
      </p:sp>
    </p:spTree>
    <p:extLst>
      <p:ext uri="{BB962C8B-B14F-4D97-AF65-F5344CB8AC3E}">
        <p14:creationId xmlns:p14="http://schemas.microsoft.com/office/powerpoint/2010/main" xmlns="" val="31765125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 y="274638"/>
            <a:ext cx="8559800" cy="1143000"/>
          </a:xfrm>
        </p:spPr>
        <p:txBody>
          <a:bodyPr/>
          <a:lstStyle/>
          <a:p>
            <a:r>
              <a:rPr lang="en-US" dirty="0" smtClean="0"/>
              <a:t>Can the high-res. model run stably?</a:t>
            </a:r>
            <a:endParaRPr lang="en-US" dirty="0"/>
          </a:p>
        </p:txBody>
      </p:sp>
      <p:sp>
        <p:nvSpPr>
          <p:cNvPr id="3" name="Content Placeholder 2"/>
          <p:cNvSpPr>
            <a:spLocks noGrp="1"/>
          </p:cNvSpPr>
          <p:nvPr>
            <p:ph idx="1"/>
          </p:nvPr>
        </p:nvSpPr>
        <p:spPr>
          <a:xfrm>
            <a:off x="457199" y="2032000"/>
            <a:ext cx="8372475" cy="3124200"/>
          </a:xfrm>
        </p:spPr>
        <p:txBody>
          <a:bodyPr>
            <a:noAutofit/>
          </a:bodyPr>
          <a:lstStyle/>
          <a:p>
            <a:pPr>
              <a:buNone/>
            </a:pPr>
            <a:r>
              <a:rPr lang="en-US" sz="2400" dirty="0" smtClean="0"/>
              <a:t>The answer is YES!</a:t>
            </a:r>
          </a:p>
          <a:p>
            <a:r>
              <a:rPr lang="en-US" sz="2400" dirty="0" smtClean="0"/>
              <a:t>It was an issue and instability could occur long into the simulations, a big uncertainty in tuning process.</a:t>
            </a:r>
          </a:p>
          <a:p>
            <a:r>
              <a:rPr lang="en-US" sz="2400" dirty="0" smtClean="0"/>
              <a:t>Now all known issues resolved. Not a single failure that was revisited does not pass.</a:t>
            </a:r>
          </a:p>
          <a:p>
            <a:r>
              <a:rPr lang="en-US" sz="2400" dirty="0" smtClean="0"/>
              <a:t>Achieved thru bug fix, adjustment in time stepping for dynamics </a:t>
            </a:r>
            <a:r>
              <a:rPr lang="en-US" sz="2400" dirty="0" err="1" smtClean="0"/>
              <a:t>subcycle</a:t>
            </a:r>
            <a:r>
              <a:rPr lang="en-US" sz="2400" dirty="0" smtClean="0"/>
              <a:t>, and machine specific treatments. </a:t>
            </a:r>
            <a:endParaRPr lang="en-US" sz="2400" dirty="0"/>
          </a:p>
        </p:txBody>
      </p:sp>
    </p:spTree>
    <p:extLst>
      <p:ext uri="{BB962C8B-B14F-4D97-AF65-F5344CB8AC3E}">
        <p14:creationId xmlns:p14="http://schemas.microsoft.com/office/powerpoint/2010/main" xmlns="" val="1418376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49"/>
            <a:ext cx="8229600" cy="695325"/>
          </a:xfrm>
        </p:spPr>
        <p:txBody>
          <a:bodyPr/>
          <a:lstStyle/>
          <a:p>
            <a:r>
              <a:rPr lang="en-US" dirty="0" smtClean="0"/>
              <a:t>How well is the model tuned?</a:t>
            </a:r>
            <a:endParaRPr lang="en-US" dirty="0"/>
          </a:p>
        </p:txBody>
      </p:sp>
      <p:sp>
        <p:nvSpPr>
          <p:cNvPr id="3" name="Content Placeholder 2"/>
          <p:cNvSpPr>
            <a:spLocks noGrp="1"/>
          </p:cNvSpPr>
          <p:nvPr>
            <p:ph idx="1"/>
          </p:nvPr>
        </p:nvSpPr>
        <p:spPr>
          <a:xfrm>
            <a:off x="457200" y="1276350"/>
            <a:ext cx="8477250" cy="609600"/>
          </a:xfrm>
        </p:spPr>
        <p:txBody>
          <a:bodyPr/>
          <a:lstStyle/>
          <a:p>
            <a:pPr>
              <a:lnSpc>
                <a:spcPct val="150000"/>
              </a:lnSpc>
              <a:buNone/>
            </a:pPr>
            <a:r>
              <a:rPr lang="en-US" dirty="0" smtClean="0"/>
              <a:t>A robust path has been established, more tunings underway.</a:t>
            </a:r>
          </a:p>
        </p:txBody>
      </p:sp>
      <p:pic>
        <p:nvPicPr>
          <p:cNvPr id="1026" name="Picture 2"/>
          <p:cNvPicPr>
            <a:picLocks noChangeAspect="1" noChangeArrowheads="1"/>
          </p:cNvPicPr>
          <p:nvPr/>
        </p:nvPicPr>
        <p:blipFill>
          <a:blip r:embed="rId2"/>
          <a:srcRect/>
          <a:stretch>
            <a:fillRect/>
          </a:stretch>
        </p:blipFill>
        <p:spPr bwMode="auto">
          <a:xfrm>
            <a:off x="457200" y="2113815"/>
            <a:ext cx="5391150" cy="3715485"/>
          </a:xfrm>
          <a:prstGeom prst="rect">
            <a:avLst/>
          </a:prstGeom>
          <a:noFill/>
          <a:ln w="9525">
            <a:noFill/>
            <a:miter lim="800000"/>
            <a:headEnd/>
            <a:tailEnd/>
          </a:ln>
        </p:spPr>
      </p:pic>
      <p:grpSp>
        <p:nvGrpSpPr>
          <p:cNvPr id="16" name="Group 15"/>
          <p:cNvGrpSpPr/>
          <p:nvPr/>
        </p:nvGrpSpPr>
        <p:grpSpPr>
          <a:xfrm>
            <a:off x="5972175" y="2018565"/>
            <a:ext cx="3067051" cy="3672905"/>
            <a:chOff x="5972175" y="2018565"/>
            <a:chExt cx="3067051" cy="3672905"/>
          </a:xfrm>
        </p:grpSpPr>
        <p:pic>
          <p:nvPicPr>
            <p:cNvPr id="10" name="Picture 10"/>
            <p:cNvPicPr>
              <a:picLocks noChangeAspect="1" noChangeArrowheads="1"/>
            </p:cNvPicPr>
            <p:nvPr/>
          </p:nvPicPr>
          <p:blipFill>
            <a:blip r:embed="rId3"/>
            <a:srcRect/>
            <a:stretch>
              <a:fillRect/>
            </a:stretch>
          </p:blipFill>
          <p:spPr bwMode="auto">
            <a:xfrm>
              <a:off x="5972175" y="2113815"/>
              <a:ext cx="1733550" cy="1786955"/>
            </a:xfrm>
            <a:prstGeom prst="rect">
              <a:avLst/>
            </a:prstGeom>
            <a:noFill/>
            <a:ln w="9525">
              <a:noFill/>
              <a:miter lim="800000"/>
              <a:headEnd/>
              <a:tailEnd/>
            </a:ln>
          </p:spPr>
        </p:pic>
        <p:pic>
          <p:nvPicPr>
            <p:cNvPr id="11" name="Picture 11"/>
            <p:cNvPicPr>
              <a:picLocks noChangeAspect="1" noChangeArrowheads="1"/>
            </p:cNvPicPr>
            <p:nvPr/>
          </p:nvPicPr>
          <p:blipFill>
            <a:blip r:embed="rId4"/>
            <a:srcRect/>
            <a:stretch>
              <a:fillRect/>
            </a:stretch>
          </p:blipFill>
          <p:spPr bwMode="auto">
            <a:xfrm>
              <a:off x="5977195" y="3900770"/>
              <a:ext cx="1728530" cy="1790700"/>
            </a:xfrm>
            <a:prstGeom prst="rect">
              <a:avLst/>
            </a:prstGeom>
            <a:noFill/>
            <a:ln w="9525">
              <a:noFill/>
              <a:miter lim="800000"/>
              <a:headEnd/>
              <a:tailEnd/>
            </a:ln>
          </p:spPr>
        </p:pic>
        <p:sp>
          <p:nvSpPr>
            <p:cNvPr id="13" name="TextBox 12"/>
            <p:cNvSpPr txBox="1"/>
            <p:nvPr/>
          </p:nvSpPr>
          <p:spPr>
            <a:xfrm>
              <a:off x="7781925" y="2600325"/>
              <a:ext cx="921919" cy="646331"/>
            </a:xfrm>
            <a:prstGeom prst="rect">
              <a:avLst/>
            </a:prstGeom>
            <a:noFill/>
          </p:spPr>
          <p:txBody>
            <a:bodyPr wrap="none" rtlCol="0">
              <a:spAutoFit/>
            </a:bodyPr>
            <a:lstStyle/>
            <a:p>
              <a:r>
                <a:rPr lang="en-US" dirty="0" smtClean="0"/>
                <a:t>Default </a:t>
              </a:r>
            </a:p>
            <a:p>
              <a:r>
                <a:rPr lang="en-US" dirty="0" smtClean="0"/>
                <a:t>vs. </a:t>
              </a:r>
              <a:r>
                <a:rPr lang="en-US" dirty="0" err="1" smtClean="0"/>
                <a:t>obs</a:t>
              </a:r>
              <a:endParaRPr lang="en-US" dirty="0"/>
            </a:p>
          </p:txBody>
        </p:sp>
        <p:sp>
          <p:nvSpPr>
            <p:cNvPr id="14" name="TextBox 13"/>
            <p:cNvSpPr txBox="1"/>
            <p:nvPr/>
          </p:nvSpPr>
          <p:spPr>
            <a:xfrm>
              <a:off x="7781925" y="4295775"/>
              <a:ext cx="1257301" cy="923330"/>
            </a:xfrm>
            <a:prstGeom prst="rect">
              <a:avLst/>
            </a:prstGeom>
            <a:noFill/>
          </p:spPr>
          <p:txBody>
            <a:bodyPr wrap="square" rtlCol="0">
              <a:spAutoFit/>
            </a:bodyPr>
            <a:lstStyle/>
            <a:p>
              <a:r>
                <a:rPr lang="en-US" dirty="0" smtClean="0"/>
                <a:t>Preliminary tuned vs. </a:t>
              </a:r>
            </a:p>
            <a:p>
              <a:r>
                <a:rPr lang="en-US" dirty="0" smtClean="0"/>
                <a:t>default</a:t>
              </a:r>
              <a:endParaRPr lang="en-US" dirty="0"/>
            </a:p>
          </p:txBody>
        </p:sp>
        <p:sp>
          <p:nvSpPr>
            <p:cNvPr id="15" name="TextBox 14"/>
            <p:cNvSpPr txBox="1"/>
            <p:nvPr/>
          </p:nvSpPr>
          <p:spPr>
            <a:xfrm>
              <a:off x="6115050" y="2018565"/>
              <a:ext cx="701089" cy="369332"/>
            </a:xfrm>
            <a:prstGeom prst="rect">
              <a:avLst/>
            </a:prstGeom>
            <a:noFill/>
          </p:spPr>
          <p:txBody>
            <a:bodyPr wrap="none" rtlCol="0">
              <a:spAutoFit/>
            </a:bodyPr>
            <a:lstStyle/>
            <a:p>
              <a:r>
                <a:rPr lang="en-US" dirty="0" smtClean="0"/>
                <a:t>LWCF</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33374"/>
            <a:ext cx="8765325" cy="485775"/>
          </a:xfrm>
        </p:spPr>
        <p:txBody>
          <a:bodyPr>
            <a:normAutofit/>
          </a:bodyPr>
          <a:lstStyle/>
          <a:p>
            <a:pPr algn="l"/>
            <a:r>
              <a:rPr lang="en-US" sz="2800" b="1" dirty="0" smtClean="0">
                <a:solidFill>
                  <a:srgbClr val="1F497D"/>
                </a:solidFill>
                <a:latin typeface="Arial"/>
                <a:cs typeface="Arial"/>
              </a:rPr>
              <a:t>Tuning has reduced large model biases - </a:t>
            </a:r>
            <a:r>
              <a:rPr lang="en-US" sz="2800" b="1" dirty="0" err="1" smtClean="0">
                <a:solidFill>
                  <a:srgbClr val="1F497D"/>
                </a:solidFill>
                <a:latin typeface="Arial"/>
                <a:cs typeface="Arial"/>
              </a:rPr>
              <a:t>Precip</a:t>
            </a:r>
            <a:endParaRPr lang="en-US" sz="2800" b="1" dirty="0">
              <a:solidFill>
                <a:srgbClr val="1F497D"/>
              </a:solidFill>
              <a:latin typeface="Arial"/>
              <a:cs typeface="Arial"/>
            </a:endParaRPr>
          </a:p>
        </p:txBody>
      </p:sp>
      <p:graphicFrame>
        <p:nvGraphicFramePr>
          <p:cNvPr id="20" name="Chart 19"/>
          <p:cNvGraphicFramePr/>
          <p:nvPr>
            <p:extLst>
              <p:ext uri="{D42A27DB-BD31-4B8C-83A1-F6EECF244321}">
                <p14:modId xmlns:p14="http://schemas.microsoft.com/office/powerpoint/2010/main" xmlns="" val="2851298594"/>
              </p:ext>
            </p:extLst>
          </p:nvPr>
        </p:nvGraphicFramePr>
        <p:xfrm>
          <a:off x="22906683" y="16135325"/>
          <a:ext cx="6005814" cy="2286710"/>
        </p:xfrm>
        <a:graphic>
          <a:graphicData uri="http://schemas.openxmlformats.org/drawingml/2006/chart">
            <c:chart xmlns:c="http://schemas.openxmlformats.org/drawingml/2006/chart" xmlns:r="http://schemas.openxmlformats.org/officeDocument/2006/relationships" r:id="rId3"/>
          </a:graphicData>
        </a:graphic>
      </p:graphicFrame>
      <p:sp>
        <p:nvSpPr>
          <p:cNvPr id="141" name="TextBox 140"/>
          <p:cNvSpPr txBox="1"/>
          <p:nvPr/>
        </p:nvSpPr>
        <p:spPr>
          <a:xfrm>
            <a:off x="498475" y="5400020"/>
            <a:ext cx="7696200" cy="369332"/>
          </a:xfrm>
          <a:prstGeom prst="rect">
            <a:avLst/>
          </a:prstGeom>
          <a:noFill/>
        </p:spPr>
        <p:txBody>
          <a:bodyPr wrap="square" rtlCol="0">
            <a:spAutoFit/>
          </a:bodyPr>
          <a:lstStyle/>
          <a:p>
            <a:pPr marL="285750" indent="-285750" defTabSz="914400">
              <a:buFont typeface="Arial"/>
              <a:buChar char="•"/>
            </a:pPr>
            <a:r>
              <a:rPr lang="en-US" dirty="0" smtClean="0">
                <a:solidFill>
                  <a:prstClr val="black"/>
                </a:solidFill>
                <a:latin typeface="Calibri"/>
              </a:rPr>
              <a:t>Model bias has been largely reduced</a:t>
            </a:r>
            <a:endParaRPr lang="en-US" dirty="0">
              <a:solidFill>
                <a:prstClr val="black"/>
              </a:solidFill>
              <a:latin typeface="Arial"/>
              <a:cs typeface="Arial"/>
            </a:endParaRPr>
          </a:p>
        </p:txBody>
      </p:sp>
      <p:grpSp>
        <p:nvGrpSpPr>
          <p:cNvPr id="15" name="Group 14"/>
          <p:cNvGrpSpPr/>
          <p:nvPr/>
        </p:nvGrpSpPr>
        <p:grpSpPr>
          <a:xfrm>
            <a:off x="1625600" y="990600"/>
            <a:ext cx="5327650" cy="4238625"/>
            <a:chOff x="4800600" y="838200"/>
            <a:chExt cx="3846892" cy="3930855"/>
          </a:xfrm>
        </p:grpSpPr>
        <p:pic>
          <p:nvPicPr>
            <p:cNvPr id="12" name="Picture 11"/>
            <p:cNvPicPr>
              <a:picLocks noChangeAspect="1"/>
            </p:cNvPicPr>
            <p:nvPr/>
          </p:nvPicPr>
          <p:blipFill rotWithShape="1">
            <a:blip r:embed="rId4"/>
            <a:srcRect l="4108" t="67127" r="31227"/>
            <a:stretch/>
          </p:blipFill>
          <p:spPr>
            <a:xfrm>
              <a:off x="4800600" y="2895600"/>
              <a:ext cx="3846892" cy="1873455"/>
            </a:xfrm>
            <a:prstGeom prst="rect">
              <a:avLst/>
            </a:prstGeom>
          </p:spPr>
        </p:pic>
        <p:pic>
          <p:nvPicPr>
            <p:cNvPr id="13" name="Picture 12"/>
            <p:cNvPicPr>
              <a:picLocks noChangeAspect="1"/>
            </p:cNvPicPr>
            <p:nvPr/>
          </p:nvPicPr>
          <p:blipFill rotWithShape="1">
            <a:blip r:embed="rId5"/>
            <a:srcRect l="4125" t="66058" r="30675"/>
            <a:stretch/>
          </p:blipFill>
          <p:spPr>
            <a:xfrm>
              <a:off x="4800600" y="838200"/>
              <a:ext cx="3846891" cy="1981200"/>
            </a:xfrm>
            <a:prstGeom prst="rect">
              <a:avLst/>
            </a:prstGeom>
          </p:spPr>
        </p:pic>
        <p:sp>
          <p:nvSpPr>
            <p:cNvPr id="165" name="TextBox 164"/>
            <p:cNvSpPr txBox="1"/>
            <p:nvPr/>
          </p:nvSpPr>
          <p:spPr>
            <a:xfrm>
              <a:off x="6172200" y="838200"/>
              <a:ext cx="1133644" cy="369332"/>
            </a:xfrm>
            <a:prstGeom prst="rect">
              <a:avLst/>
            </a:prstGeom>
            <a:solidFill>
              <a:srgbClr val="FFFFFF"/>
            </a:solidFill>
          </p:spPr>
          <p:txBody>
            <a:bodyPr wrap="none" rtlCol="0">
              <a:spAutoFit/>
            </a:bodyPr>
            <a:lstStyle/>
            <a:p>
              <a:pPr defTabSz="914400"/>
              <a:r>
                <a:rPr lang="en-US" b="1" dirty="0" smtClean="0">
                  <a:solidFill>
                    <a:prstClr val="black"/>
                  </a:solidFill>
                  <a:latin typeface="Calibri"/>
                </a:rPr>
                <a:t>NE120L72</a:t>
              </a:r>
              <a:endParaRPr lang="en-US" b="1" dirty="0">
                <a:solidFill>
                  <a:prstClr val="black"/>
                </a:solidFill>
                <a:latin typeface="Calibri"/>
              </a:endParaRPr>
            </a:p>
          </p:txBody>
        </p:sp>
        <p:sp>
          <p:nvSpPr>
            <p:cNvPr id="166" name="TextBox 165"/>
            <p:cNvSpPr txBox="1"/>
            <p:nvPr/>
          </p:nvSpPr>
          <p:spPr>
            <a:xfrm>
              <a:off x="4800600" y="914400"/>
              <a:ext cx="1099442" cy="307777"/>
            </a:xfrm>
            <a:prstGeom prst="rect">
              <a:avLst/>
            </a:prstGeom>
            <a:solidFill>
              <a:srgbClr val="FFFFFF"/>
            </a:solidFill>
          </p:spPr>
          <p:txBody>
            <a:bodyPr wrap="none" rtlCol="0">
              <a:spAutoFit/>
            </a:bodyPr>
            <a:lstStyle/>
            <a:p>
              <a:pPr defTabSz="914400"/>
              <a:r>
                <a:rPr lang="en-US" sz="1400" b="1" dirty="0" smtClean="0">
                  <a:solidFill>
                    <a:prstClr val="black"/>
                  </a:solidFill>
                  <a:latin typeface="Calibri"/>
                </a:rPr>
                <a:t>CNTL - GPCP</a:t>
              </a:r>
              <a:endParaRPr lang="en-US" sz="1400" b="1" dirty="0">
                <a:solidFill>
                  <a:prstClr val="black"/>
                </a:solidFill>
                <a:latin typeface="Calibri"/>
              </a:endParaRPr>
            </a:p>
          </p:txBody>
        </p:sp>
        <p:sp>
          <p:nvSpPr>
            <p:cNvPr id="167" name="TextBox 166"/>
            <p:cNvSpPr txBox="1"/>
            <p:nvPr/>
          </p:nvSpPr>
          <p:spPr>
            <a:xfrm>
              <a:off x="4800600" y="2895600"/>
              <a:ext cx="1224013" cy="307777"/>
            </a:xfrm>
            <a:prstGeom prst="rect">
              <a:avLst/>
            </a:prstGeom>
            <a:solidFill>
              <a:srgbClr val="FFFFFF"/>
            </a:solidFill>
          </p:spPr>
          <p:txBody>
            <a:bodyPr wrap="none" rtlCol="0">
              <a:spAutoFit/>
            </a:bodyPr>
            <a:lstStyle/>
            <a:p>
              <a:pPr defTabSz="914400"/>
              <a:r>
                <a:rPr lang="en-US" sz="1400" b="1" dirty="0" smtClean="0">
                  <a:solidFill>
                    <a:prstClr val="black"/>
                  </a:solidFill>
                  <a:latin typeface="Calibri"/>
                </a:rPr>
                <a:t>TUNED - CNTL</a:t>
              </a:r>
              <a:endParaRPr lang="en-US" sz="1400" b="1" dirty="0">
                <a:solidFill>
                  <a:prstClr val="black"/>
                </a:solidFill>
                <a:latin typeface="Calibri"/>
              </a:endParaRPr>
            </a:p>
          </p:txBody>
        </p:sp>
      </p:grpSp>
    </p:spTree>
    <p:extLst>
      <p:ext uri="{BB962C8B-B14F-4D97-AF65-F5344CB8AC3E}">
        <p14:creationId xmlns:p14="http://schemas.microsoft.com/office/powerpoint/2010/main" xmlns="" val="24370748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521700" cy="635000"/>
          </a:xfrm>
        </p:spPr>
        <p:txBody>
          <a:bodyPr/>
          <a:lstStyle/>
          <a:p>
            <a:r>
              <a:rPr lang="en-US" sz="3200" dirty="0" smtClean="0"/>
              <a:t>Summary and Future Work</a:t>
            </a:r>
            <a:endParaRPr lang="en-US" sz="3200" dirty="0"/>
          </a:p>
        </p:txBody>
      </p:sp>
      <p:sp>
        <p:nvSpPr>
          <p:cNvPr id="3" name="Content Placeholder 2"/>
          <p:cNvSpPr>
            <a:spLocks noGrp="1"/>
          </p:cNvSpPr>
          <p:nvPr>
            <p:ph idx="1"/>
          </p:nvPr>
        </p:nvSpPr>
        <p:spPr>
          <a:xfrm>
            <a:off x="457200" y="1549400"/>
            <a:ext cx="8229600" cy="3665220"/>
          </a:xfrm>
        </p:spPr>
        <p:txBody>
          <a:bodyPr/>
          <a:lstStyle/>
          <a:p>
            <a:pPr>
              <a:lnSpc>
                <a:spcPct val="150000"/>
              </a:lnSpc>
            </a:pPr>
            <a:r>
              <a:rPr lang="en-US" dirty="0" smtClean="0"/>
              <a:t>CAPT centric tuning is efficient and effective for high-resolution ACME model.</a:t>
            </a:r>
          </a:p>
          <a:p>
            <a:pPr>
              <a:lnSpc>
                <a:spcPct val="150000"/>
              </a:lnSpc>
            </a:pPr>
            <a:r>
              <a:rPr lang="en-US" dirty="0" smtClean="0"/>
              <a:t>Tuning has improved energy budget and hydrologic cycle.</a:t>
            </a:r>
          </a:p>
          <a:p>
            <a:pPr>
              <a:lnSpc>
                <a:spcPct val="150000"/>
              </a:lnSpc>
            </a:pPr>
            <a:r>
              <a:rPr lang="en-US" dirty="0" smtClean="0"/>
              <a:t>Continue the tuning of V1AC-04P using global and regional metrics.</a:t>
            </a:r>
            <a:endParaRPr lang="en-US" dirty="0"/>
          </a:p>
        </p:txBody>
      </p:sp>
    </p:spTree>
    <p:extLst>
      <p:ext uri="{BB962C8B-B14F-4D97-AF65-F5344CB8AC3E}">
        <p14:creationId xmlns:p14="http://schemas.microsoft.com/office/powerpoint/2010/main" xmlns="" val="1309556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1" y="2673770"/>
            <a:ext cx="8877299" cy="678180"/>
          </a:xfrm>
        </p:spPr>
        <p:txBody>
          <a:bodyPr/>
          <a:lstStyle/>
          <a:p>
            <a:pPr algn="ctr"/>
            <a:r>
              <a:rPr lang="en-US" dirty="0" smtClean="0"/>
              <a:t>Thank You!</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6600"/>
            <a:ext cx="8521700" cy="635000"/>
          </a:xfrm>
        </p:spPr>
        <p:txBody>
          <a:bodyPr/>
          <a:lstStyle/>
          <a:p>
            <a:r>
              <a:rPr lang="en-US" sz="3200" dirty="0" smtClean="0"/>
              <a:t>  Outline</a:t>
            </a:r>
            <a:endParaRPr lang="en-US" sz="3200" dirty="0"/>
          </a:p>
        </p:txBody>
      </p:sp>
      <p:sp>
        <p:nvSpPr>
          <p:cNvPr id="3" name="Content Placeholder 2"/>
          <p:cNvSpPr>
            <a:spLocks noGrp="1"/>
          </p:cNvSpPr>
          <p:nvPr>
            <p:ph idx="1"/>
          </p:nvPr>
        </p:nvSpPr>
        <p:spPr>
          <a:xfrm>
            <a:off x="762000" y="1914525"/>
            <a:ext cx="5791200" cy="3665220"/>
          </a:xfrm>
        </p:spPr>
        <p:txBody>
          <a:bodyPr/>
          <a:lstStyle/>
          <a:p>
            <a:pPr>
              <a:lnSpc>
                <a:spcPct val="150000"/>
              </a:lnSpc>
            </a:pPr>
            <a:r>
              <a:rPr lang="en-US" dirty="0" smtClean="0"/>
              <a:t>Challenges</a:t>
            </a:r>
          </a:p>
          <a:p>
            <a:pPr>
              <a:lnSpc>
                <a:spcPct val="150000"/>
              </a:lnSpc>
            </a:pPr>
            <a:r>
              <a:rPr lang="en-US" dirty="0" smtClean="0"/>
              <a:t>Current Status</a:t>
            </a:r>
          </a:p>
          <a:p>
            <a:pPr>
              <a:lnSpc>
                <a:spcPct val="150000"/>
              </a:lnSpc>
            </a:pPr>
            <a:r>
              <a:rPr lang="en-US" dirty="0" smtClean="0"/>
              <a:t>Summary and Future Work</a:t>
            </a:r>
          </a:p>
        </p:txBody>
      </p:sp>
    </p:spTree>
    <p:extLst>
      <p:ext uri="{BB962C8B-B14F-4D97-AF65-F5344CB8AC3E}">
        <p14:creationId xmlns:p14="http://schemas.microsoft.com/office/powerpoint/2010/main" xmlns="" val="42757814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521700" cy="635000"/>
          </a:xfrm>
        </p:spPr>
        <p:txBody>
          <a:bodyPr/>
          <a:lstStyle/>
          <a:p>
            <a:r>
              <a:rPr lang="en-US" sz="3200" dirty="0" smtClean="0"/>
              <a:t>Challenges for High Resolution Tuning</a:t>
            </a:r>
            <a:endParaRPr lang="en-US" sz="3200" dirty="0"/>
          </a:p>
        </p:txBody>
      </p:sp>
      <p:sp>
        <p:nvSpPr>
          <p:cNvPr id="3" name="Content Placeholder 2"/>
          <p:cNvSpPr>
            <a:spLocks noGrp="1"/>
          </p:cNvSpPr>
          <p:nvPr>
            <p:ph idx="1"/>
          </p:nvPr>
        </p:nvSpPr>
        <p:spPr>
          <a:xfrm>
            <a:off x="457200" y="1549400"/>
            <a:ext cx="8229600" cy="3665220"/>
          </a:xfrm>
        </p:spPr>
        <p:txBody>
          <a:bodyPr/>
          <a:lstStyle/>
          <a:p>
            <a:pPr>
              <a:lnSpc>
                <a:spcPct val="150000"/>
              </a:lnSpc>
            </a:pPr>
            <a:r>
              <a:rPr lang="en-US" dirty="0" smtClean="0"/>
              <a:t>Model physics is yet scale-aware; significant efforts needed to re-tune the model at high-resolution.</a:t>
            </a:r>
          </a:p>
          <a:p>
            <a:pPr>
              <a:lnSpc>
                <a:spcPct val="150000"/>
              </a:lnSpc>
            </a:pPr>
            <a:r>
              <a:rPr lang="en-US" dirty="0" smtClean="0"/>
              <a:t>Expensive tuning with limited resources and time.</a:t>
            </a:r>
          </a:p>
          <a:p>
            <a:pPr>
              <a:lnSpc>
                <a:spcPct val="150000"/>
              </a:lnSpc>
            </a:pPr>
            <a:r>
              <a:rPr lang="en-US" dirty="0" smtClean="0"/>
              <a:t>Potential stability issues with substantially increased model resolution.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308234"/>
            <a:ext cx="8813800" cy="834766"/>
          </a:xfrm>
        </p:spPr>
        <p:txBody>
          <a:bodyPr>
            <a:normAutofit/>
          </a:bodyPr>
          <a:lstStyle/>
          <a:p>
            <a:pPr algn="l"/>
            <a:r>
              <a:rPr lang="en-US" sz="2800" b="1" dirty="0" smtClean="0">
                <a:solidFill>
                  <a:srgbClr val="1F497D"/>
                </a:solidFill>
                <a:latin typeface="Arial"/>
                <a:cs typeface="Arial"/>
              </a:rPr>
              <a:t>Model is sensitive to the resolution change</a:t>
            </a:r>
            <a:endParaRPr lang="en-US" sz="2800" b="1" i="1" dirty="0">
              <a:solidFill>
                <a:srgbClr val="1F497D"/>
              </a:solidFill>
              <a:latin typeface="Arial"/>
              <a:cs typeface="Arial"/>
            </a:endParaRPr>
          </a:p>
        </p:txBody>
      </p:sp>
      <p:graphicFrame>
        <p:nvGraphicFramePr>
          <p:cNvPr id="20" name="Chart 19"/>
          <p:cNvGraphicFramePr/>
          <p:nvPr>
            <p:extLst>
              <p:ext uri="{D42A27DB-BD31-4B8C-83A1-F6EECF244321}">
                <p14:modId xmlns:p14="http://schemas.microsoft.com/office/powerpoint/2010/main" xmlns="" val="1131234076"/>
              </p:ext>
            </p:extLst>
          </p:nvPr>
        </p:nvGraphicFramePr>
        <p:xfrm>
          <a:off x="22906683" y="16135325"/>
          <a:ext cx="6005814" cy="228671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p:cNvGrpSpPr/>
          <p:nvPr/>
        </p:nvGrpSpPr>
        <p:grpSpPr>
          <a:xfrm>
            <a:off x="838201" y="1143000"/>
            <a:ext cx="7899400" cy="5029200"/>
            <a:chOff x="3581400" y="1143000"/>
            <a:chExt cx="5250258" cy="5029200"/>
          </a:xfrm>
        </p:grpSpPr>
        <p:pic>
          <p:nvPicPr>
            <p:cNvPr id="6" name="Picture 5"/>
            <p:cNvPicPr>
              <a:picLocks noChangeAspect="1"/>
            </p:cNvPicPr>
            <p:nvPr/>
          </p:nvPicPr>
          <p:blipFill rotWithShape="1">
            <a:blip r:embed="rId4"/>
            <a:srcRect t="66208" r="7388"/>
            <a:stretch/>
          </p:blipFill>
          <p:spPr>
            <a:xfrm>
              <a:off x="3733800" y="3276600"/>
              <a:ext cx="4850976" cy="2057400"/>
            </a:xfrm>
            <a:prstGeom prst="rect">
              <a:avLst/>
            </a:prstGeom>
          </p:spPr>
        </p:pic>
        <p:pic>
          <p:nvPicPr>
            <p:cNvPr id="9" name="Picture 8"/>
            <p:cNvPicPr>
              <a:picLocks noChangeAspect="1"/>
            </p:cNvPicPr>
            <p:nvPr/>
          </p:nvPicPr>
          <p:blipFill rotWithShape="1">
            <a:blip r:embed="rId5"/>
            <a:srcRect l="1604" t="69619"/>
            <a:stretch/>
          </p:blipFill>
          <p:spPr>
            <a:xfrm>
              <a:off x="3736470" y="1524000"/>
              <a:ext cx="4836795" cy="1764381"/>
            </a:xfrm>
            <a:prstGeom prst="rect">
              <a:avLst/>
            </a:prstGeom>
          </p:spPr>
        </p:pic>
        <p:sp>
          <p:nvSpPr>
            <p:cNvPr id="34" name="TextBox 33"/>
            <p:cNvSpPr txBox="1"/>
            <p:nvPr/>
          </p:nvSpPr>
          <p:spPr>
            <a:xfrm>
              <a:off x="4572000" y="1143000"/>
              <a:ext cx="2411337" cy="338554"/>
            </a:xfrm>
            <a:prstGeom prst="rect">
              <a:avLst/>
            </a:prstGeom>
            <a:noFill/>
          </p:spPr>
          <p:txBody>
            <a:bodyPr wrap="none" rtlCol="0">
              <a:spAutoFit/>
            </a:bodyPr>
            <a:lstStyle/>
            <a:p>
              <a:pPr defTabSz="914400"/>
              <a:r>
                <a:rPr lang="en-US" sz="1600" b="1" dirty="0" err="1" smtClean="0">
                  <a:solidFill>
                    <a:prstClr val="black"/>
                  </a:solidFill>
                  <a:latin typeface="Calibri"/>
                </a:rPr>
                <a:t>Precip</a:t>
              </a:r>
              <a:r>
                <a:rPr lang="en-US" sz="1600" b="1" dirty="0" smtClean="0">
                  <a:solidFill>
                    <a:prstClr val="black"/>
                  </a:solidFill>
                  <a:latin typeface="Calibri"/>
                </a:rPr>
                <a:t> Bias (ACME - GPCP)</a:t>
              </a:r>
              <a:endParaRPr lang="en-US" sz="1600" b="1" dirty="0">
                <a:solidFill>
                  <a:prstClr val="black"/>
                </a:solidFill>
                <a:latin typeface="Calibri"/>
              </a:endParaRPr>
            </a:p>
          </p:txBody>
        </p:sp>
        <p:sp>
          <p:nvSpPr>
            <p:cNvPr id="35" name="TextBox 34"/>
            <p:cNvSpPr txBox="1"/>
            <p:nvPr/>
          </p:nvSpPr>
          <p:spPr>
            <a:xfrm>
              <a:off x="7621822" y="3352800"/>
              <a:ext cx="1209836" cy="368141"/>
            </a:xfrm>
            <a:prstGeom prst="rect">
              <a:avLst/>
            </a:prstGeom>
            <a:noFill/>
          </p:spPr>
          <p:txBody>
            <a:bodyPr wrap="none" rtlCol="0">
              <a:spAutoFit/>
            </a:bodyPr>
            <a:lstStyle/>
            <a:p>
              <a:pPr defTabSz="914400"/>
              <a:r>
                <a:rPr lang="en-US" sz="2000" b="1" dirty="0" smtClean="0">
                  <a:solidFill>
                    <a:prstClr val="black"/>
                  </a:solidFill>
                  <a:latin typeface="Calibri"/>
                </a:rPr>
                <a:t>ne120L72</a:t>
              </a:r>
              <a:endParaRPr lang="en-US" sz="2000" b="1" dirty="0">
                <a:solidFill>
                  <a:prstClr val="black"/>
                </a:solidFill>
                <a:latin typeface="Calibri"/>
              </a:endParaRPr>
            </a:p>
          </p:txBody>
        </p:sp>
        <p:sp>
          <p:nvSpPr>
            <p:cNvPr id="36" name="TextBox 35"/>
            <p:cNvSpPr txBox="1"/>
            <p:nvPr/>
          </p:nvSpPr>
          <p:spPr>
            <a:xfrm>
              <a:off x="7671096" y="1447800"/>
              <a:ext cx="1079843" cy="400110"/>
            </a:xfrm>
            <a:prstGeom prst="rect">
              <a:avLst/>
            </a:prstGeom>
            <a:noFill/>
          </p:spPr>
          <p:txBody>
            <a:bodyPr wrap="none" rtlCol="0">
              <a:spAutoFit/>
            </a:bodyPr>
            <a:lstStyle/>
            <a:p>
              <a:pPr defTabSz="914400"/>
              <a:r>
                <a:rPr lang="en-US" sz="2000" b="1" dirty="0" smtClean="0">
                  <a:solidFill>
                    <a:prstClr val="black"/>
                  </a:solidFill>
                  <a:latin typeface="Calibri"/>
                </a:rPr>
                <a:t>ne30L72</a:t>
              </a:r>
              <a:endParaRPr lang="en-US" sz="2000" b="1" dirty="0">
                <a:solidFill>
                  <a:prstClr val="black"/>
                </a:solidFill>
                <a:latin typeface="Calibri"/>
              </a:endParaRPr>
            </a:p>
          </p:txBody>
        </p:sp>
        <p:sp>
          <p:nvSpPr>
            <p:cNvPr id="37" name="Content Placeholder 2"/>
            <p:cNvSpPr txBox="1">
              <a:spLocks/>
            </p:cNvSpPr>
            <p:nvPr/>
          </p:nvSpPr>
          <p:spPr>
            <a:xfrm>
              <a:off x="3581400" y="5410200"/>
              <a:ext cx="48006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n-US" sz="1600" dirty="0" smtClean="0">
                  <a:solidFill>
                    <a:prstClr val="black"/>
                  </a:solidFill>
                  <a:latin typeface="Arial"/>
                  <a:cs typeface="Arial"/>
                </a:rPr>
                <a:t>Larger precipitation bias in the tropical ocean</a:t>
              </a:r>
            </a:p>
            <a:p>
              <a:pPr>
                <a:lnSpc>
                  <a:spcPct val="120000"/>
                </a:lnSpc>
              </a:pPr>
              <a:r>
                <a:rPr lang="en-US" sz="1600" b="1" dirty="0" smtClean="0">
                  <a:solidFill>
                    <a:srgbClr val="FF0000"/>
                  </a:solidFill>
                  <a:latin typeface="Arial"/>
                  <a:cs typeface="Arial"/>
                </a:rPr>
                <a:t>RESTOM &gt; 7w/m2 in AV1C-00 before tuning</a:t>
              </a:r>
              <a:endParaRPr lang="en-US" sz="1600" b="1" dirty="0" smtClean="0">
                <a:solidFill>
                  <a:srgbClr val="FF0000"/>
                </a:solidFill>
                <a:latin typeface="Calibri"/>
              </a:endParaRPr>
            </a:p>
          </p:txBody>
        </p:sp>
      </p:grpSp>
      <p:sp>
        <p:nvSpPr>
          <p:cNvPr id="17" name="TextBox 16"/>
          <p:cNvSpPr txBox="1"/>
          <p:nvPr/>
        </p:nvSpPr>
        <p:spPr>
          <a:xfrm>
            <a:off x="2667000" y="3276600"/>
            <a:ext cx="2411337" cy="338554"/>
          </a:xfrm>
          <a:prstGeom prst="rect">
            <a:avLst/>
          </a:prstGeom>
          <a:solidFill>
            <a:srgbClr val="FFFFFF"/>
          </a:solidFill>
        </p:spPr>
        <p:txBody>
          <a:bodyPr wrap="none" rtlCol="0">
            <a:spAutoFit/>
          </a:bodyPr>
          <a:lstStyle/>
          <a:p>
            <a:pPr defTabSz="914400"/>
            <a:r>
              <a:rPr lang="en-US" sz="1600" b="1" dirty="0" err="1" smtClean="0">
                <a:solidFill>
                  <a:prstClr val="black"/>
                </a:solidFill>
                <a:latin typeface="Calibri"/>
              </a:rPr>
              <a:t>Precip</a:t>
            </a:r>
            <a:r>
              <a:rPr lang="en-US" sz="1600" b="1" dirty="0" smtClean="0">
                <a:solidFill>
                  <a:prstClr val="black"/>
                </a:solidFill>
                <a:latin typeface="Calibri"/>
              </a:rPr>
              <a:t> Bias (ACME - GPCP)</a:t>
            </a:r>
            <a:endParaRPr lang="en-US" sz="1600" b="1" dirty="0">
              <a:solidFill>
                <a:prstClr val="black"/>
              </a:solidFill>
              <a:latin typeface="Calibri"/>
            </a:endParaRPr>
          </a:p>
        </p:txBody>
      </p:sp>
    </p:spTree>
    <p:extLst>
      <p:ext uri="{BB962C8B-B14F-4D97-AF65-F5344CB8AC3E}">
        <p14:creationId xmlns:p14="http://schemas.microsoft.com/office/powerpoint/2010/main" xmlns="" val="3982182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4552604" y="651164"/>
          <a:ext cx="3434542" cy="28263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nvGraphicFramePr>
        <p:xfrm>
          <a:off x="1341120" y="1203960"/>
          <a:ext cx="3192780" cy="22250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p:cNvGraphicFramePr/>
          <p:nvPr/>
        </p:nvGraphicFramePr>
        <p:xfrm>
          <a:off x="1143000" y="3398520"/>
          <a:ext cx="3299460" cy="19735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p:nvPr/>
        </p:nvGraphicFramePr>
        <p:xfrm>
          <a:off x="4573385" y="3490653"/>
          <a:ext cx="3611880" cy="2225040"/>
        </p:xfrm>
        <a:graphic>
          <a:graphicData uri="http://schemas.openxmlformats.org/drawingml/2006/chart">
            <c:chart xmlns:c="http://schemas.openxmlformats.org/drawingml/2006/chart" xmlns:r="http://schemas.openxmlformats.org/officeDocument/2006/relationships" r:id="rId6"/>
          </a:graphicData>
        </a:graphic>
      </p:graphicFrame>
      <p:sp>
        <p:nvSpPr>
          <p:cNvPr id="7" name="TextBox 6"/>
          <p:cNvSpPr txBox="1"/>
          <p:nvPr/>
        </p:nvSpPr>
        <p:spPr>
          <a:xfrm>
            <a:off x="1828800" y="5334000"/>
            <a:ext cx="1470915" cy="369332"/>
          </a:xfrm>
          <a:prstGeom prst="rect">
            <a:avLst/>
          </a:prstGeom>
          <a:noFill/>
        </p:spPr>
        <p:txBody>
          <a:bodyPr wrap="none" rtlCol="0">
            <a:spAutoFit/>
          </a:bodyPr>
          <a:lstStyle/>
          <a:p>
            <a:pPr defTabSz="914400"/>
            <a:r>
              <a:rPr lang="en-US" dirty="0" smtClean="0">
                <a:solidFill>
                  <a:prstClr val="black"/>
                </a:solidFill>
                <a:latin typeface="Calibri"/>
              </a:rPr>
              <a:t>SWCF (w/m2)</a:t>
            </a:r>
            <a:endParaRPr lang="en-US" dirty="0">
              <a:solidFill>
                <a:prstClr val="black"/>
              </a:solidFill>
              <a:latin typeface="Calibri"/>
            </a:endParaRPr>
          </a:p>
        </p:txBody>
      </p:sp>
      <p:sp>
        <p:nvSpPr>
          <p:cNvPr id="8" name="TextBox 7"/>
          <p:cNvSpPr txBox="1"/>
          <p:nvPr/>
        </p:nvSpPr>
        <p:spPr>
          <a:xfrm>
            <a:off x="228600" y="304800"/>
            <a:ext cx="8455359" cy="584776"/>
          </a:xfrm>
          <a:prstGeom prst="rect">
            <a:avLst/>
          </a:prstGeom>
          <a:noFill/>
        </p:spPr>
        <p:txBody>
          <a:bodyPr wrap="none" rtlCol="0">
            <a:spAutoFit/>
          </a:bodyPr>
          <a:lstStyle/>
          <a:p>
            <a:pPr defTabSz="914400"/>
            <a:r>
              <a:rPr lang="en-US" sz="3200" b="1" dirty="0" smtClean="0">
                <a:solidFill>
                  <a:srgbClr val="0070C0"/>
                </a:solidFill>
                <a:latin typeface="Arial"/>
                <a:cs typeface="Arial"/>
              </a:rPr>
              <a:t>Well-Tuned at 1° Needs Re-tuning for 0.25°  </a:t>
            </a:r>
            <a:endParaRPr lang="en-US" sz="3200" b="1" dirty="0">
              <a:solidFill>
                <a:srgbClr val="0070C0"/>
              </a:solidFill>
              <a:latin typeface="Arial"/>
              <a:cs typeface="Arial"/>
            </a:endParaRPr>
          </a:p>
        </p:txBody>
      </p:sp>
      <p:pic>
        <p:nvPicPr>
          <p:cNvPr id="1026" name="Picture 2"/>
          <p:cNvPicPr>
            <a:picLocks noChangeAspect="1" noChangeArrowheads="1"/>
          </p:cNvPicPr>
          <p:nvPr/>
        </p:nvPicPr>
        <p:blipFill>
          <a:blip r:embed="rId7"/>
          <a:srcRect/>
          <a:stretch>
            <a:fillRect/>
          </a:stretch>
        </p:blipFill>
        <p:spPr bwMode="auto">
          <a:xfrm>
            <a:off x="7201333" y="1481571"/>
            <a:ext cx="1263794" cy="3409084"/>
          </a:xfrm>
          <a:prstGeom prst="rect">
            <a:avLst/>
          </a:prstGeom>
          <a:noFill/>
          <a:ln w="9525">
            <a:noFill/>
            <a:miter lim="800000"/>
            <a:headEnd/>
            <a:tailEnd/>
          </a:ln>
        </p:spPr>
      </p:pic>
      <p:cxnSp>
        <p:nvCxnSpPr>
          <p:cNvPr id="9" name="Straight Arrow Connector 8"/>
          <p:cNvCxnSpPr/>
          <p:nvPr/>
        </p:nvCxnSpPr>
        <p:spPr>
          <a:xfrm>
            <a:off x="1676400" y="1066800"/>
            <a:ext cx="304800" cy="609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066800" y="838200"/>
            <a:ext cx="569387" cy="369332"/>
          </a:xfrm>
          <a:prstGeom prst="rect">
            <a:avLst/>
          </a:prstGeom>
          <a:noFill/>
        </p:spPr>
        <p:txBody>
          <a:bodyPr wrap="none" rtlCol="0">
            <a:spAutoFit/>
          </a:bodyPr>
          <a:lstStyle/>
          <a:p>
            <a:pPr defTabSz="914400"/>
            <a:r>
              <a:rPr lang="en-US" dirty="0" smtClean="0">
                <a:solidFill>
                  <a:prstClr val="black"/>
                </a:solidFill>
                <a:latin typeface="Calibri"/>
              </a:rPr>
              <a:t>OBS</a:t>
            </a:r>
            <a:endParaRPr lang="en-US" dirty="0">
              <a:solidFill>
                <a:prstClr val="black"/>
              </a:solidFill>
              <a:latin typeface="Calibri"/>
            </a:endParaRPr>
          </a:p>
        </p:txBody>
      </p:sp>
      <p:cxnSp>
        <p:nvCxnSpPr>
          <p:cNvPr id="12" name="Straight Arrow Connector 11"/>
          <p:cNvCxnSpPr/>
          <p:nvPr/>
        </p:nvCxnSpPr>
        <p:spPr>
          <a:xfrm flipH="1">
            <a:off x="2133600" y="1295400"/>
            <a:ext cx="228600" cy="6096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2286000" y="2971800"/>
            <a:ext cx="1219200" cy="3810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2286000" y="914400"/>
            <a:ext cx="379656" cy="369332"/>
          </a:xfrm>
          <a:prstGeom prst="rect">
            <a:avLst/>
          </a:prstGeom>
          <a:noFill/>
        </p:spPr>
        <p:txBody>
          <a:bodyPr wrap="none" rtlCol="0">
            <a:spAutoFit/>
          </a:bodyPr>
          <a:lstStyle/>
          <a:p>
            <a:pPr defTabSz="914400"/>
            <a:r>
              <a:rPr lang="en-US" dirty="0" smtClean="0">
                <a:solidFill>
                  <a:prstClr val="black"/>
                </a:solidFill>
                <a:latin typeface="Calibri"/>
              </a:rPr>
              <a:t>1</a:t>
            </a:r>
            <a:r>
              <a:rPr lang="en-US" baseline="30000" dirty="0" smtClean="0">
                <a:solidFill>
                  <a:prstClr val="black"/>
                </a:solidFill>
                <a:latin typeface="Calibri"/>
              </a:rPr>
              <a:t>0</a:t>
            </a:r>
            <a:endParaRPr lang="en-US" dirty="0">
              <a:solidFill>
                <a:prstClr val="black"/>
              </a:solidFill>
              <a:latin typeface="Calibri"/>
            </a:endParaRPr>
          </a:p>
        </p:txBody>
      </p:sp>
      <p:sp>
        <p:nvSpPr>
          <p:cNvPr id="21" name="TextBox 20"/>
          <p:cNvSpPr txBox="1"/>
          <p:nvPr/>
        </p:nvSpPr>
        <p:spPr>
          <a:xfrm>
            <a:off x="3581400" y="3276600"/>
            <a:ext cx="671916" cy="369332"/>
          </a:xfrm>
          <a:prstGeom prst="rect">
            <a:avLst/>
          </a:prstGeom>
          <a:noFill/>
        </p:spPr>
        <p:txBody>
          <a:bodyPr wrap="none" rtlCol="0">
            <a:spAutoFit/>
          </a:bodyPr>
          <a:lstStyle/>
          <a:p>
            <a:pPr defTabSz="914400"/>
            <a:r>
              <a:rPr lang="en-US" dirty="0" smtClean="0">
                <a:solidFill>
                  <a:prstClr val="black"/>
                </a:solidFill>
                <a:latin typeface="Calibri"/>
              </a:rPr>
              <a:t>0.25</a:t>
            </a:r>
            <a:r>
              <a:rPr lang="en-US" baseline="30000" dirty="0" smtClean="0">
                <a:solidFill>
                  <a:prstClr val="black"/>
                </a:solidFill>
                <a:latin typeface="Calibri"/>
              </a:rPr>
              <a:t>0</a:t>
            </a:r>
            <a:endParaRPr lang="en-US" dirty="0">
              <a:solidFill>
                <a:prstClr val="black"/>
              </a:solidFill>
              <a:latin typeface="Calibri"/>
            </a:endParaRPr>
          </a:p>
        </p:txBody>
      </p:sp>
    </p:spTree>
    <p:extLst>
      <p:ext uri="{BB962C8B-B14F-4D97-AF65-F5344CB8AC3E}">
        <p14:creationId xmlns:p14="http://schemas.microsoft.com/office/powerpoint/2010/main" xmlns="" val="3394684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164389" cy="523220"/>
          </a:xfrm>
          <a:prstGeom prst="rect">
            <a:avLst/>
          </a:prstGeom>
          <a:noFill/>
        </p:spPr>
        <p:txBody>
          <a:bodyPr wrap="none" rtlCol="0">
            <a:spAutoFit/>
          </a:bodyPr>
          <a:lstStyle/>
          <a:p>
            <a:pPr defTabSz="914400"/>
            <a:r>
              <a:rPr lang="en-US" sz="2800" b="1" dirty="0" smtClean="0">
                <a:solidFill>
                  <a:srgbClr val="0070C0"/>
                </a:solidFill>
                <a:latin typeface="Arial"/>
                <a:cs typeface="Arial"/>
              </a:rPr>
              <a:t>Contrast of Computational Cost (Theoretically)</a:t>
            </a:r>
            <a:endParaRPr lang="en-US" sz="2800" b="1" dirty="0">
              <a:solidFill>
                <a:srgbClr val="0070C0"/>
              </a:solidFill>
              <a:latin typeface="Arial"/>
              <a:cs typeface="Arial"/>
            </a:endParaRPr>
          </a:p>
        </p:txBody>
      </p:sp>
      <p:sp>
        <p:nvSpPr>
          <p:cNvPr id="5" name="TextBox 4"/>
          <p:cNvSpPr txBox="1"/>
          <p:nvPr/>
        </p:nvSpPr>
        <p:spPr>
          <a:xfrm>
            <a:off x="457200" y="4343400"/>
            <a:ext cx="8229600" cy="369332"/>
          </a:xfrm>
          <a:prstGeom prst="rect">
            <a:avLst/>
          </a:prstGeom>
          <a:noFill/>
        </p:spPr>
        <p:txBody>
          <a:bodyPr wrap="square" rtlCol="0">
            <a:spAutoFit/>
          </a:bodyPr>
          <a:lstStyle/>
          <a:p>
            <a:pPr defTabSz="914400"/>
            <a:r>
              <a:rPr lang="en-US" dirty="0" smtClean="0">
                <a:solidFill>
                  <a:prstClr val="black"/>
                </a:solidFill>
                <a:latin typeface="Calibri"/>
              </a:rPr>
              <a:t>    </a:t>
            </a:r>
            <a:endParaRPr lang="en-US" dirty="0">
              <a:solidFill>
                <a:prstClr val="black"/>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xmlns="" val="4251053565"/>
              </p:ext>
            </p:extLst>
          </p:nvPr>
        </p:nvGraphicFramePr>
        <p:xfrm>
          <a:off x="609598" y="1219200"/>
          <a:ext cx="7848603" cy="3017520"/>
        </p:xfrm>
        <a:graphic>
          <a:graphicData uri="http://schemas.openxmlformats.org/drawingml/2006/table">
            <a:tbl>
              <a:tblPr firstRow="1" bandRow="1">
                <a:tableStyleId>{5C22544A-7EE6-4342-B048-85BDC9FD1C3A}</a:tableStyleId>
              </a:tblPr>
              <a:tblGrid>
                <a:gridCol w="1143002"/>
                <a:gridCol w="1295400"/>
                <a:gridCol w="1295400"/>
                <a:gridCol w="1143000"/>
                <a:gridCol w="1652068"/>
                <a:gridCol w="1319733"/>
              </a:tblGrid>
              <a:tr h="537210">
                <a:tc>
                  <a:txBody>
                    <a:bodyPr/>
                    <a:lstStyle/>
                    <a:p>
                      <a:endParaRPr lang="en-US" dirty="0"/>
                    </a:p>
                  </a:txBody>
                  <a:tcPr>
                    <a:lnL w="12700" cap="flat" cmpd="sng" algn="ctr">
                      <a:solidFill>
                        <a:scrgbClr r="0" g="0" b="0"/>
                      </a:solidFill>
                      <a:prstDash val="solid"/>
                      <a:round/>
                      <a:headEnd type="none" w="med" len="med"/>
                      <a:tailEnd type="none" w="med" len="med"/>
                    </a:lnL>
                    <a:lnT w="12700" cap="flat" cmpd="sng" algn="ctr">
                      <a:solidFill>
                        <a:scrgbClr r="0" g="0" b="0"/>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baseline="0" dirty="0" smtClean="0"/>
                        <a:t> elements</a:t>
                      </a:r>
                      <a:endParaRPr lang="en-US" dirty="0" smtClean="0"/>
                    </a:p>
                    <a:p>
                      <a:pPr algn="l"/>
                      <a:endParaRPr lang="en-US" dirty="0"/>
                    </a:p>
                  </a:txBody>
                  <a:tcPr>
                    <a:lnT w="12700" cap="flat" cmpd="sng" algn="ctr">
                      <a:solidFill>
                        <a:scrgbClr r="0" g="0" b="0"/>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Physics time step </a:t>
                      </a:r>
                    </a:p>
                    <a:p>
                      <a:endParaRPr lang="en-US" dirty="0"/>
                    </a:p>
                  </a:txBody>
                  <a:tcPr>
                    <a:lnT w="12700" cap="flat" cmpd="sng" algn="ctr">
                      <a:solidFill>
                        <a:scrgbClr r="0" g="0" b="0"/>
                      </a:solidFill>
                      <a:prstDash val="solid"/>
                      <a:round/>
                      <a:headEnd type="none" w="med" len="med"/>
                      <a:tailEnd type="none" w="med" len="med"/>
                    </a:lnT>
                  </a:tcPr>
                </a:tc>
                <a:tc>
                  <a:txBody>
                    <a:bodyPr/>
                    <a:lstStyle/>
                    <a:p>
                      <a:r>
                        <a:rPr lang="en-US" dirty="0" err="1" smtClean="0"/>
                        <a:t>Dynmics</a:t>
                      </a:r>
                      <a:r>
                        <a:rPr lang="en-US" dirty="0" smtClean="0"/>
                        <a:t> time</a:t>
                      </a:r>
                      <a:r>
                        <a:rPr lang="en-US" baseline="0" dirty="0" smtClean="0"/>
                        <a:t> step</a:t>
                      </a:r>
                      <a:endParaRPr lang="en-US" dirty="0"/>
                    </a:p>
                  </a:txBody>
                  <a:tcPr>
                    <a:lnT w="12700" cap="flat" cmpd="sng" algn="ctr">
                      <a:solidFill>
                        <a:scrgbClr r="0" g="0" b="0"/>
                      </a:solidFill>
                      <a:prstDash val="solid"/>
                      <a:round/>
                      <a:headEnd type="none" w="med" len="med"/>
                      <a:tailEnd type="none" w="med" len="med"/>
                    </a:lnT>
                  </a:tcPr>
                </a:tc>
                <a:tc>
                  <a:txBody>
                    <a:bodyPr/>
                    <a:lstStyle/>
                    <a:p>
                      <a:r>
                        <a:rPr lang="en-US" dirty="0" smtClean="0"/>
                        <a:t>relative computational cost </a:t>
                      </a:r>
                      <a:endParaRPr lang="en-US" dirty="0"/>
                    </a:p>
                  </a:txBody>
                  <a:tcPr>
                    <a:lnT w="12700" cap="flat" cmpd="sng" algn="ctr">
                      <a:solidFill>
                        <a:scrgbClr r="0" g="0" b="0"/>
                      </a:solidFill>
                      <a:prstDash val="solid"/>
                      <a:round/>
                      <a:headEnd type="none" w="med" len="med"/>
                      <a:tailEnd type="none" w="med" len="med"/>
                    </a:lnT>
                  </a:tcPr>
                </a:tc>
                <a:tc>
                  <a:txBody>
                    <a:bodyPr/>
                    <a:lstStyle/>
                    <a:p>
                      <a:r>
                        <a:rPr lang="en-US" dirty="0" smtClean="0"/>
                        <a:t>Runtime</a:t>
                      </a:r>
                      <a:endParaRPr lang="en-US" dirty="0"/>
                    </a:p>
                  </a:txBody>
                  <a:tcP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r>
              <a:tr h="537210">
                <a:tc>
                  <a:txBody>
                    <a:bodyPr/>
                    <a:lstStyle/>
                    <a:p>
                      <a:r>
                        <a:rPr lang="en-US" dirty="0" smtClean="0"/>
                        <a:t>1</a:t>
                      </a:r>
                      <a:r>
                        <a:rPr lang="en-US" baseline="30000" dirty="0" smtClean="0"/>
                        <a:t>0</a:t>
                      </a:r>
                      <a:r>
                        <a:rPr lang="en-US" baseline="0" dirty="0" smtClean="0"/>
                        <a:t> (ne30)</a:t>
                      </a:r>
                      <a:endParaRPr lang="en-US" dirty="0"/>
                    </a:p>
                  </a:txBody>
                  <a:tcPr>
                    <a:lnL w="12700" cap="flat" cmpd="sng" algn="ctr">
                      <a:solidFill>
                        <a:scrgbClr r="0" g="0" b="0"/>
                      </a:solidFill>
                      <a:prstDash val="solid"/>
                      <a:round/>
                      <a:headEnd type="none" w="med" len="med"/>
                      <a:tailEnd type="none" w="med" len="med"/>
                    </a:lnL>
                  </a:tcPr>
                </a:tc>
                <a:tc>
                  <a:txBody>
                    <a:bodyPr/>
                    <a:lstStyle/>
                    <a:p>
                      <a:r>
                        <a:rPr lang="en-US" dirty="0" smtClean="0"/>
                        <a:t>48602</a:t>
                      </a:r>
                      <a:endParaRPr lang="en-US" dirty="0"/>
                    </a:p>
                  </a:txBody>
                  <a:tcPr/>
                </a:tc>
                <a:tc>
                  <a:txBody>
                    <a:bodyPr/>
                    <a:lstStyle/>
                    <a:p>
                      <a:r>
                        <a:rPr lang="en-US" dirty="0" smtClean="0"/>
                        <a:t>1800s</a:t>
                      </a:r>
                      <a:endParaRPr lang="en-US" dirty="0"/>
                    </a:p>
                  </a:txBody>
                  <a:tcPr/>
                </a:tc>
                <a:tc>
                  <a:txBody>
                    <a:bodyPr/>
                    <a:lstStyle/>
                    <a:p>
                      <a:r>
                        <a:rPr lang="en-US" dirty="0" smtClean="0"/>
                        <a:t>300s</a:t>
                      </a:r>
                      <a:endParaRPr lang="en-US" dirty="0"/>
                    </a:p>
                  </a:txBody>
                  <a:tcPr/>
                </a:tc>
                <a:tc>
                  <a:txBody>
                    <a:bodyPr/>
                    <a:lstStyle/>
                    <a:p>
                      <a:r>
                        <a:rPr lang="en-US" dirty="0" smtClean="0"/>
                        <a:t>1</a:t>
                      </a:r>
                      <a:endParaRPr lang="en-US" dirty="0"/>
                    </a:p>
                  </a:txBody>
                  <a:tcPr/>
                </a:tc>
                <a:tc>
                  <a:txBody>
                    <a:bodyPr/>
                    <a:lstStyle/>
                    <a:p>
                      <a:r>
                        <a:rPr lang="en-US" dirty="0" smtClean="0"/>
                        <a:t>8.5 SYPD with</a:t>
                      </a:r>
                      <a:r>
                        <a:rPr lang="en-US" baseline="0" dirty="0" smtClean="0"/>
                        <a:t> 148 notes</a:t>
                      </a:r>
                      <a:endParaRPr lang="en-US" dirty="0"/>
                    </a:p>
                  </a:txBody>
                  <a:tcPr>
                    <a:lnR w="12700" cap="flat" cmpd="sng" algn="ctr">
                      <a:solidFill>
                        <a:scrgbClr r="0" g="0" b="0"/>
                      </a:solidFill>
                      <a:prstDash val="solid"/>
                      <a:round/>
                      <a:headEnd type="none" w="med" len="med"/>
                      <a:tailEnd type="none" w="med" len="med"/>
                    </a:lnR>
                  </a:tcPr>
                </a:tc>
              </a:tr>
              <a:tr h="537210">
                <a:tc>
                  <a:txBody>
                    <a:bodyPr/>
                    <a:lstStyle/>
                    <a:p>
                      <a:r>
                        <a:rPr lang="en-US" dirty="0" smtClean="0"/>
                        <a:t>0.25</a:t>
                      </a:r>
                      <a:r>
                        <a:rPr lang="en-US" baseline="30000" dirty="0" smtClean="0"/>
                        <a:t>0</a:t>
                      </a:r>
                      <a:r>
                        <a:rPr lang="en-US" baseline="0" dirty="0" smtClean="0"/>
                        <a:t> (ne120)</a:t>
                      </a:r>
                      <a:endParaRPr lang="en-US" dirty="0"/>
                    </a:p>
                  </a:txBody>
                  <a:tcPr>
                    <a:lnL w="12700" cap="flat" cmpd="sng" algn="ctr">
                      <a:solidFill>
                        <a:scrgbClr r="0" g="0" b="0"/>
                      </a:solidFill>
                      <a:prstDash val="solid"/>
                      <a:round/>
                      <a:headEnd type="none" w="med" len="med"/>
                      <a:tailEnd type="none" w="med" len="med"/>
                    </a:lnL>
                  </a:tcPr>
                </a:tc>
                <a:tc>
                  <a:txBody>
                    <a:bodyPr/>
                    <a:lstStyle/>
                    <a:p>
                      <a:r>
                        <a:rPr lang="en-US" dirty="0" smtClean="0"/>
                        <a:t>777602</a:t>
                      </a:r>
                      <a:endParaRPr lang="en-US" dirty="0"/>
                    </a:p>
                  </a:txBody>
                  <a:tcPr/>
                </a:tc>
                <a:tc>
                  <a:txBody>
                    <a:bodyPr/>
                    <a:lstStyle/>
                    <a:p>
                      <a:r>
                        <a:rPr lang="en-US" dirty="0" smtClean="0"/>
                        <a:t>900s</a:t>
                      </a:r>
                      <a:endParaRPr lang="en-US" dirty="0"/>
                    </a:p>
                  </a:txBody>
                  <a:tcPr/>
                </a:tc>
                <a:tc>
                  <a:txBody>
                    <a:bodyPr/>
                    <a:lstStyle/>
                    <a:p>
                      <a:r>
                        <a:rPr lang="en-US" dirty="0" smtClean="0"/>
                        <a:t>75s</a:t>
                      </a:r>
                      <a:endParaRPr lang="en-US" dirty="0"/>
                    </a:p>
                  </a:txBody>
                  <a:tcPr/>
                </a:tc>
                <a:tc>
                  <a:txBody>
                    <a:bodyPr/>
                    <a:lstStyle/>
                    <a:p>
                      <a:r>
                        <a:rPr lang="en-US" dirty="0" smtClean="0"/>
                        <a:t>48x</a:t>
                      </a:r>
                    </a:p>
                    <a:p>
                      <a:r>
                        <a:rPr lang="en-US" sz="1600" baseline="0" dirty="0" smtClean="0"/>
                        <a:t>  </a:t>
                      </a:r>
                    </a:p>
                    <a:p>
                      <a:r>
                        <a:rPr lang="en-US" sz="1600" dirty="0" smtClean="0"/>
                        <a:t>0.5*16*2+</a:t>
                      </a:r>
                    </a:p>
                    <a:p>
                      <a:r>
                        <a:rPr lang="en-US" sz="1600" dirty="0" smtClean="0"/>
                        <a:t>0.5*16*4</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0.56 SYPD with 2K notes</a:t>
                      </a:r>
                    </a:p>
                    <a:p>
                      <a:endParaRPr lang="en-US" dirty="0"/>
                    </a:p>
                  </a:txBody>
                  <a:tcPr>
                    <a:lnR w="12700" cap="flat" cmpd="sng" algn="ctr">
                      <a:solidFill>
                        <a:scrgbClr r="0" g="0" b="0"/>
                      </a:solidFill>
                      <a:prstDash val="solid"/>
                      <a:round/>
                      <a:headEnd type="none" w="med" len="med"/>
                      <a:tailEnd type="none" w="med" len="med"/>
                    </a:lnR>
                  </a:tcPr>
                </a:tc>
              </a:tr>
            </a:tbl>
          </a:graphicData>
        </a:graphic>
      </p:graphicFrame>
      <p:sp>
        <p:nvSpPr>
          <p:cNvPr id="2" name="Rectangle 1"/>
          <p:cNvSpPr/>
          <p:nvPr/>
        </p:nvSpPr>
        <p:spPr>
          <a:xfrm>
            <a:off x="533400" y="4724400"/>
            <a:ext cx="7848600" cy="1477328"/>
          </a:xfrm>
          <a:prstGeom prst="rect">
            <a:avLst/>
          </a:prstGeom>
        </p:spPr>
        <p:txBody>
          <a:bodyPr wrap="square">
            <a:spAutoFit/>
          </a:bodyPr>
          <a:lstStyle/>
          <a:p>
            <a:pPr defTabSz="914400"/>
            <a:r>
              <a:rPr lang="en-US" dirty="0" smtClean="0">
                <a:solidFill>
                  <a:prstClr val="black"/>
                </a:solidFill>
                <a:latin typeface="Calibri"/>
              </a:rPr>
              <a:t>The ne30 coupled simulation cost:  ~ 4.2 SYPD on 160 nodes</a:t>
            </a:r>
          </a:p>
          <a:p>
            <a:pPr defTabSz="914400"/>
            <a:r>
              <a:rPr lang="en-US" dirty="0" smtClean="0">
                <a:solidFill>
                  <a:prstClr val="black"/>
                </a:solidFill>
                <a:latin typeface="Calibri"/>
              </a:rPr>
              <a:t>The ne120 coupled simulation cost: ~ 0.2-0.3 SYPD on 2K nodes</a:t>
            </a:r>
          </a:p>
          <a:p>
            <a:pPr defTabSz="914400"/>
            <a:endParaRPr lang="en-US" dirty="0" smtClean="0">
              <a:solidFill>
                <a:prstClr val="black"/>
              </a:solidFill>
              <a:latin typeface="Calibri"/>
            </a:endParaRPr>
          </a:p>
          <a:p>
            <a:pPr defTabSz="914400"/>
            <a:r>
              <a:rPr lang="en-US" dirty="0" smtClean="0">
                <a:solidFill>
                  <a:srgbClr val="FF0000"/>
                </a:solidFill>
                <a:latin typeface="Calibri"/>
              </a:rPr>
              <a:t>&gt;</a:t>
            </a:r>
            <a:r>
              <a:rPr lang="en-US" dirty="0" smtClean="0">
                <a:solidFill>
                  <a:prstClr val="black"/>
                </a:solidFill>
                <a:latin typeface="Calibri"/>
              </a:rPr>
              <a:t> </a:t>
            </a:r>
            <a:r>
              <a:rPr lang="en-US" dirty="0" smtClean="0">
                <a:solidFill>
                  <a:srgbClr val="FF0000"/>
                </a:solidFill>
                <a:latin typeface="Calibri"/>
              </a:rPr>
              <a:t>100 times more expensive in actual runs</a:t>
            </a:r>
          </a:p>
          <a:p>
            <a:pPr defTabSz="914400"/>
            <a:endParaRPr lang="en-US" dirty="0">
              <a:solidFill>
                <a:prstClr val="black"/>
              </a:solidFill>
              <a:latin typeface="Calibri"/>
            </a:endParaRPr>
          </a:p>
        </p:txBody>
      </p:sp>
    </p:spTree>
    <p:extLst>
      <p:ext uri="{BB962C8B-B14F-4D97-AF65-F5344CB8AC3E}">
        <p14:creationId xmlns:p14="http://schemas.microsoft.com/office/powerpoint/2010/main" xmlns="" val="3154617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1914524"/>
            <a:ext cx="8327175" cy="1819275"/>
          </a:xfrm>
        </p:spPr>
        <p:txBody>
          <a:bodyPr>
            <a:normAutofit/>
          </a:bodyPr>
          <a:lstStyle/>
          <a:p>
            <a:pPr algn="l"/>
            <a:r>
              <a:rPr lang="en-US" sz="2800" b="1" i="1" dirty="0" smtClean="0">
                <a:solidFill>
                  <a:srgbClr val="1F497D"/>
                </a:solidFill>
                <a:latin typeface="Arial"/>
                <a:cs typeface="Arial"/>
              </a:rPr>
              <a:t>Challenge: </a:t>
            </a:r>
            <a:br>
              <a:rPr lang="en-US" sz="2800" b="1" i="1" dirty="0" smtClean="0">
                <a:solidFill>
                  <a:srgbClr val="1F497D"/>
                </a:solidFill>
                <a:latin typeface="Arial"/>
                <a:cs typeface="Arial"/>
              </a:rPr>
            </a:br>
            <a:r>
              <a:rPr lang="en-US" sz="2800" b="1" i="1" dirty="0" smtClean="0">
                <a:solidFill>
                  <a:srgbClr val="1F497D"/>
                </a:solidFill>
                <a:latin typeface="Arial"/>
                <a:cs typeface="Arial"/>
              </a:rPr>
              <a:t/>
            </a:r>
            <a:br>
              <a:rPr lang="en-US" sz="2800" b="1" i="1" dirty="0" smtClean="0">
                <a:solidFill>
                  <a:srgbClr val="1F497D"/>
                </a:solidFill>
                <a:latin typeface="Arial"/>
                <a:cs typeface="Arial"/>
              </a:rPr>
            </a:br>
            <a:r>
              <a:rPr lang="en-US" sz="2800" b="1" i="1" dirty="0" smtClean="0">
                <a:solidFill>
                  <a:srgbClr val="1F497D"/>
                </a:solidFill>
                <a:latin typeface="Arial"/>
                <a:cs typeface="Arial"/>
              </a:rPr>
              <a:t>How to tune the model at a scale that can barely be afforded to run?</a:t>
            </a:r>
            <a:endParaRPr lang="en-US" sz="2800" b="1" i="1" dirty="0">
              <a:solidFill>
                <a:srgbClr val="1F497D"/>
              </a:solidFill>
              <a:latin typeface="Arial"/>
              <a:cs typeface="Arial"/>
            </a:endParaRPr>
          </a:p>
        </p:txBody>
      </p:sp>
      <p:graphicFrame>
        <p:nvGraphicFramePr>
          <p:cNvPr id="20" name="Chart 19"/>
          <p:cNvGraphicFramePr/>
          <p:nvPr>
            <p:extLst>
              <p:ext uri="{D42A27DB-BD31-4B8C-83A1-F6EECF244321}">
                <p14:modId xmlns:p14="http://schemas.microsoft.com/office/powerpoint/2010/main" xmlns="" val="2442126038"/>
              </p:ext>
            </p:extLst>
          </p:nvPr>
        </p:nvGraphicFramePr>
        <p:xfrm>
          <a:off x="22906683" y="16135325"/>
          <a:ext cx="6005814" cy="2286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2521332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srcRect/>
          <a:stretch>
            <a:fillRect/>
          </a:stretch>
        </p:blipFill>
        <p:spPr bwMode="auto">
          <a:xfrm>
            <a:off x="1447800" y="1143000"/>
            <a:ext cx="5867400" cy="1752600"/>
          </a:xfrm>
          <a:prstGeom prst="rect">
            <a:avLst/>
          </a:prstGeom>
          <a:noFill/>
          <a:ln w="9525">
            <a:noFill/>
            <a:miter lim="800000"/>
            <a:headEnd/>
            <a:tailEnd/>
          </a:ln>
        </p:spPr>
      </p:pic>
      <p:sp>
        <p:nvSpPr>
          <p:cNvPr id="5" name="TextBox 4"/>
          <p:cNvSpPr txBox="1"/>
          <p:nvPr/>
        </p:nvSpPr>
        <p:spPr>
          <a:xfrm>
            <a:off x="457200" y="5715000"/>
            <a:ext cx="7709412" cy="461665"/>
          </a:xfrm>
          <a:prstGeom prst="rect">
            <a:avLst/>
          </a:prstGeom>
          <a:noFill/>
        </p:spPr>
        <p:txBody>
          <a:bodyPr wrap="none" rtlCol="0">
            <a:spAutoFit/>
          </a:bodyPr>
          <a:lstStyle/>
          <a:p>
            <a:r>
              <a:rPr lang="en-US" sz="2400" b="1" dirty="0" smtClean="0">
                <a:solidFill>
                  <a:srgbClr val="4F81BD">
                    <a:lumMod val="75000"/>
                  </a:srgbClr>
                </a:solidFill>
                <a:latin typeface="Arial"/>
                <a:cs typeface="Arial"/>
              </a:rPr>
              <a:t>CAPT: Cloud Associated Parameterization </a:t>
            </a:r>
            <a:r>
              <a:rPr lang="en-US" sz="2400" b="1" dirty="0" err="1" smtClean="0">
                <a:solidFill>
                  <a:srgbClr val="4F81BD">
                    <a:lumMod val="75000"/>
                  </a:srgbClr>
                </a:solidFill>
                <a:latin typeface="Arial"/>
                <a:cs typeface="Arial"/>
              </a:rPr>
              <a:t>Testbed</a:t>
            </a:r>
            <a:endParaRPr lang="en-US" sz="2400" b="1" dirty="0">
              <a:solidFill>
                <a:srgbClr val="4F81BD">
                  <a:lumMod val="75000"/>
                </a:srgbClr>
              </a:solidFill>
              <a:latin typeface="Arial"/>
              <a:cs typeface="Arial"/>
            </a:endParaRPr>
          </a:p>
        </p:txBody>
      </p:sp>
      <p:grpSp>
        <p:nvGrpSpPr>
          <p:cNvPr id="6" name="Group 5"/>
          <p:cNvGrpSpPr/>
          <p:nvPr/>
        </p:nvGrpSpPr>
        <p:grpSpPr>
          <a:xfrm>
            <a:off x="1371600" y="3048000"/>
            <a:ext cx="2832100" cy="2349500"/>
            <a:chOff x="1128713" y="879475"/>
            <a:chExt cx="5838825" cy="5505450"/>
          </a:xfrm>
        </p:grpSpPr>
        <p:pic>
          <p:nvPicPr>
            <p:cNvPr id="7" name="Picture 2"/>
            <p:cNvPicPr>
              <a:picLocks noChangeAspect="1" noChangeArrowheads="1"/>
            </p:cNvPicPr>
            <p:nvPr/>
          </p:nvPicPr>
          <p:blipFill>
            <a:blip r:embed="rId4"/>
            <a:srcRect/>
            <a:stretch>
              <a:fillRect/>
            </a:stretch>
          </p:blipFill>
          <p:spPr bwMode="auto">
            <a:xfrm>
              <a:off x="1128713" y="879475"/>
              <a:ext cx="2895600" cy="2762250"/>
            </a:xfrm>
            <a:prstGeom prst="rect">
              <a:avLst/>
            </a:prstGeom>
            <a:noFill/>
            <a:ln w="9525">
              <a:noFill/>
              <a:miter lim="800000"/>
              <a:headEnd/>
              <a:tailEnd/>
            </a:ln>
          </p:spPr>
        </p:pic>
        <p:pic>
          <p:nvPicPr>
            <p:cNvPr id="8" name="Picture 2"/>
            <p:cNvPicPr>
              <a:picLocks noChangeAspect="1" noChangeArrowheads="1"/>
            </p:cNvPicPr>
            <p:nvPr/>
          </p:nvPicPr>
          <p:blipFill>
            <a:blip r:embed="rId5"/>
            <a:srcRect/>
            <a:stretch>
              <a:fillRect/>
            </a:stretch>
          </p:blipFill>
          <p:spPr bwMode="auto">
            <a:xfrm>
              <a:off x="4024313" y="879475"/>
              <a:ext cx="2924175" cy="2819400"/>
            </a:xfrm>
            <a:prstGeom prst="rect">
              <a:avLst/>
            </a:prstGeom>
            <a:noFill/>
            <a:ln w="9525">
              <a:noFill/>
              <a:miter lim="800000"/>
              <a:headEnd/>
              <a:tailEnd/>
            </a:ln>
          </p:spPr>
        </p:pic>
        <p:pic>
          <p:nvPicPr>
            <p:cNvPr id="9" name="Picture 5"/>
            <p:cNvPicPr>
              <a:picLocks noChangeAspect="1" noChangeArrowheads="1"/>
            </p:cNvPicPr>
            <p:nvPr/>
          </p:nvPicPr>
          <p:blipFill>
            <a:blip r:embed="rId6"/>
            <a:srcRect/>
            <a:stretch>
              <a:fillRect/>
            </a:stretch>
          </p:blipFill>
          <p:spPr bwMode="auto">
            <a:xfrm>
              <a:off x="1128713" y="3641725"/>
              <a:ext cx="2905125" cy="2743200"/>
            </a:xfrm>
            <a:prstGeom prst="rect">
              <a:avLst/>
            </a:prstGeom>
            <a:noFill/>
            <a:ln w="9525">
              <a:noFill/>
              <a:miter lim="800000"/>
              <a:headEnd/>
              <a:tailEnd/>
            </a:ln>
          </p:spPr>
        </p:pic>
        <p:pic>
          <p:nvPicPr>
            <p:cNvPr id="10" name="Picture 6"/>
            <p:cNvPicPr>
              <a:picLocks noChangeAspect="1" noChangeArrowheads="1"/>
            </p:cNvPicPr>
            <p:nvPr/>
          </p:nvPicPr>
          <p:blipFill>
            <a:blip r:embed="rId7"/>
            <a:srcRect/>
            <a:stretch>
              <a:fillRect/>
            </a:stretch>
          </p:blipFill>
          <p:spPr bwMode="auto">
            <a:xfrm>
              <a:off x="4033838" y="3565525"/>
              <a:ext cx="2933700" cy="2819400"/>
            </a:xfrm>
            <a:prstGeom prst="rect">
              <a:avLst/>
            </a:prstGeom>
            <a:noFill/>
            <a:ln w="9525">
              <a:noFill/>
              <a:miter lim="800000"/>
              <a:headEnd/>
              <a:tailEnd/>
            </a:ln>
          </p:spPr>
        </p:pic>
      </p:grpSp>
      <p:sp>
        <p:nvSpPr>
          <p:cNvPr id="11" name="TextBox 10"/>
          <p:cNvSpPr txBox="1"/>
          <p:nvPr/>
        </p:nvSpPr>
        <p:spPr>
          <a:xfrm>
            <a:off x="381000" y="3429000"/>
            <a:ext cx="958816" cy="338554"/>
          </a:xfrm>
          <a:prstGeom prst="rect">
            <a:avLst/>
          </a:prstGeom>
          <a:noFill/>
        </p:spPr>
        <p:txBody>
          <a:bodyPr wrap="none" rtlCol="0">
            <a:spAutoFit/>
          </a:bodyPr>
          <a:lstStyle/>
          <a:p>
            <a:pPr defTabSz="914400"/>
            <a:r>
              <a:rPr lang="en-US" sz="1600" b="1" dirty="0" smtClean="0">
                <a:solidFill>
                  <a:prstClr val="black"/>
                </a:solidFill>
                <a:latin typeface="Calibri"/>
              </a:rPr>
              <a:t>JJA AMIP</a:t>
            </a:r>
            <a:endParaRPr lang="en-US" sz="1600" b="1" dirty="0">
              <a:solidFill>
                <a:prstClr val="black"/>
              </a:solidFill>
              <a:latin typeface="Calibri"/>
            </a:endParaRPr>
          </a:p>
        </p:txBody>
      </p:sp>
      <p:sp>
        <p:nvSpPr>
          <p:cNvPr id="12" name="TextBox 11"/>
          <p:cNvSpPr txBox="1"/>
          <p:nvPr/>
        </p:nvSpPr>
        <p:spPr>
          <a:xfrm>
            <a:off x="381000" y="4648200"/>
            <a:ext cx="941283" cy="338554"/>
          </a:xfrm>
          <a:prstGeom prst="rect">
            <a:avLst/>
          </a:prstGeom>
          <a:noFill/>
        </p:spPr>
        <p:txBody>
          <a:bodyPr wrap="none" rtlCol="0">
            <a:spAutoFit/>
          </a:bodyPr>
          <a:lstStyle/>
          <a:p>
            <a:pPr defTabSz="914400"/>
            <a:r>
              <a:rPr lang="en-US" sz="1600" b="1" dirty="0" smtClean="0">
                <a:solidFill>
                  <a:prstClr val="black"/>
                </a:solidFill>
                <a:latin typeface="Calibri"/>
              </a:rPr>
              <a:t>JJA CAPT</a:t>
            </a:r>
            <a:endParaRPr lang="en-US" sz="1600" b="1" dirty="0">
              <a:solidFill>
                <a:prstClr val="black"/>
              </a:solidFill>
              <a:latin typeface="Calibri"/>
            </a:endParaRPr>
          </a:p>
        </p:txBody>
      </p:sp>
      <p:sp>
        <p:nvSpPr>
          <p:cNvPr id="13" name="TextBox 12"/>
          <p:cNvSpPr txBox="1"/>
          <p:nvPr/>
        </p:nvSpPr>
        <p:spPr>
          <a:xfrm>
            <a:off x="1447800" y="2895600"/>
            <a:ext cx="1423787" cy="338554"/>
          </a:xfrm>
          <a:prstGeom prst="rect">
            <a:avLst/>
          </a:prstGeom>
          <a:noFill/>
        </p:spPr>
        <p:txBody>
          <a:bodyPr wrap="none" rtlCol="0">
            <a:spAutoFit/>
          </a:bodyPr>
          <a:lstStyle/>
          <a:p>
            <a:pPr defTabSz="914400"/>
            <a:r>
              <a:rPr lang="en-US" sz="1600" b="1" dirty="0" smtClean="0">
                <a:solidFill>
                  <a:prstClr val="black"/>
                </a:solidFill>
                <a:latin typeface="Calibri"/>
              </a:rPr>
              <a:t>Default - NCEP</a:t>
            </a:r>
            <a:endParaRPr lang="en-US" sz="1600" b="1" dirty="0">
              <a:solidFill>
                <a:prstClr val="black"/>
              </a:solidFill>
              <a:latin typeface="Calibri"/>
            </a:endParaRPr>
          </a:p>
        </p:txBody>
      </p:sp>
      <p:sp>
        <p:nvSpPr>
          <p:cNvPr id="14" name="TextBox 13"/>
          <p:cNvSpPr txBox="1"/>
          <p:nvPr/>
        </p:nvSpPr>
        <p:spPr>
          <a:xfrm>
            <a:off x="2819400" y="2895600"/>
            <a:ext cx="1505941" cy="338554"/>
          </a:xfrm>
          <a:prstGeom prst="rect">
            <a:avLst/>
          </a:prstGeom>
          <a:noFill/>
        </p:spPr>
        <p:txBody>
          <a:bodyPr wrap="none" rtlCol="0">
            <a:spAutoFit/>
          </a:bodyPr>
          <a:lstStyle/>
          <a:p>
            <a:pPr defTabSz="914400"/>
            <a:r>
              <a:rPr lang="en-US" sz="1600" b="1" dirty="0" smtClean="0">
                <a:solidFill>
                  <a:prstClr val="black"/>
                </a:solidFill>
                <a:latin typeface="Calibri"/>
              </a:rPr>
              <a:t>Tuned - Default </a:t>
            </a:r>
            <a:endParaRPr lang="en-US" sz="1600" b="1" dirty="0">
              <a:solidFill>
                <a:prstClr val="black"/>
              </a:solidFill>
              <a:latin typeface="Calibri"/>
            </a:endParaRPr>
          </a:p>
        </p:txBody>
      </p:sp>
      <p:sp>
        <p:nvSpPr>
          <p:cNvPr id="15" name="TextBox 14"/>
          <p:cNvSpPr txBox="1"/>
          <p:nvPr/>
        </p:nvSpPr>
        <p:spPr>
          <a:xfrm>
            <a:off x="1981200" y="5334000"/>
            <a:ext cx="1662935" cy="338554"/>
          </a:xfrm>
          <a:prstGeom prst="rect">
            <a:avLst/>
          </a:prstGeom>
          <a:noFill/>
        </p:spPr>
        <p:txBody>
          <a:bodyPr wrap="none" rtlCol="0">
            <a:spAutoFit/>
          </a:bodyPr>
          <a:lstStyle/>
          <a:p>
            <a:pPr defTabSz="914400"/>
            <a:r>
              <a:rPr lang="en-US" sz="1600" b="1" dirty="0" smtClean="0">
                <a:solidFill>
                  <a:prstClr val="black"/>
                </a:solidFill>
                <a:latin typeface="Calibri"/>
              </a:rPr>
              <a:t>Specific Humidity</a:t>
            </a:r>
            <a:endParaRPr lang="en-US" sz="1600" b="1" dirty="0">
              <a:solidFill>
                <a:prstClr val="black"/>
              </a:solidFill>
              <a:latin typeface="Calibri"/>
            </a:endParaRPr>
          </a:p>
        </p:txBody>
      </p:sp>
      <p:sp>
        <p:nvSpPr>
          <p:cNvPr id="19" name="Title 1"/>
          <p:cNvSpPr txBox="1">
            <a:spLocks/>
          </p:cNvSpPr>
          <p:nvPr/>
        </p:nvSpPr>
        <p:spPr>
          <a:xfrm>
            <a:off x="33421" y="228600"/>
            <a:ext cx="8991600" cy="834766"/>
          </a:xfrm>
          <a:prstGeom prst="rect">
            <a:avLst/>
          </a:prstGeom>
        </p:spPr>
        <p:txBody>
          <a:bodyPr>
            <a:normAutofit fontScale="90000" lnSpcReduction="10000"/>
          </a:bodyPr>
          <a:lstStyle>
            <a:lvl1pPr algn="l" defTabSz="456507" rtl="0" eaLnBrk="1" latinLnBrk="0" hangingPunct="1">
              <a:spcBef>
                <a:spcPct val="0"/>
              </a:spcBef>
              <a:buNone/>
              <a:defRPr sz="3600" b="1" kern="1200">
                <a:solidFill>
                  <a:schemeClr val="accent1">
                    <a:lumMod val="75000"/>
                  </a:schemeClr>
                </a:solidFill>
                <a:latin typeface="Arial"/>
                <a:ea typeface="+mj-ea"/>
                <a:cs typeface="Arial"/>
              </a:defRPr>
            </a:lvl1pPr>
          </a:lstStyle>
          <a:p>
            <a:r>
              <a:rPr lang="en-US" sz="2800" i="1" dirty="0" smtClean="0">
                <a:solidFill>
                  <a:srgbClr val="1F497D"/>
                </a:solidFill>
              </a:rPr>
              <a:t>Short-term </a:t>
            </a:r>
            <a:r>
              <a:rPr lang="en-US" sz="2800" i="1" dirty="0" err="1" smtClean="0">
                <a:solidFill>
                  <a:srgbClr val="1F497D"/>
                </a:solidFill>
              </a:rPr>
              <a:t>hindcasts</a:t>
            </a:r>
            <a:r>
              <a:rPr lang="en-US" sz="2800" i="1" dirty="0" smtClean="0">
                <a:solidFill>
                  <a:srgbClr val="1F497D"/>
                </a:solidFill>
              </a:rPr>
              <a:t> used to effectively gauge the tuning response at high resolution - CAPT</a:t>
            </a:r>
            <a:endParaRPr lang="en-US" sz="2800" i="1" dirty="0">
              <a:solidFill>
                <a:srgbClr val="1F497D"/>
              </a:solidFill>
            </a:endParaRPr>
          </a:p>
        </p:txBody>
      </p:sp>
      <p:grpSp>
        <p:nvGrpSpPr>
          <p:cNvPr id="18" name="Group 137"/>
          <p:cNvGrpSpPr/>
          <p:nvPr/>
        </p:nvGrpSpPr>
        <p:grpSpPr>
          <a:xfrm>
            <a:off x="4782657" y="3001315"/>
            <a:ext cx="2886132" cy="2798041"/>
            <a:chOff x="6894863" y="1173943"/>
            <a:chExt cx="1767917" cy="2133275"/>
          </a:xfrm>
        </p:grpSpPr>
        <p:grpSp>
          <p:nvGrpSpPr>
            <p:cNvPr id="21" name="Group 27"/>
            <p:cNvGrpSpPr/>
            <p:nvPr/>
          </p:nvGrpSpPr>
          <p:grpSpPr>
            <a:xfrm>
              <a:off x="7323187" y="1390763"/>
              <a:ext cx="1308540" cy="1506817"/>
              <a:chOff x="3032760" y="1402080"/>
              <a:chExt cx="3215640" cy="3979545"/>
            </a:xfrm>
          </p:grpSpPr>
          <p:grpSp>
            <p:nvGrpSpPr>
              <p:cNvPr id="32" name="Group 103"/>
              <p:cNvGrpSpPr/>
              <p:nvPr/>
            </p:nvGrpSpPr>
            <p:grpSpPr>
              <a:xfrm>
                <a:off x="3032760" y="4914900"/>
                <a:ext cx="411480" cy="457200"/>
                <a:chOff x="3032760" y="4914900"/>
                <a:chExt cx="411480" cy="457200"/>
              </a:xfrm>
            </p:grpSpPr>
            <p:sp>
              <p:nvSpPr>
                <p:cNvPr id="105" name="Rounded Rectangle 104"/>
                <p:cNvSpPr/>
                <p:nvPr/>
              </p:nvSpPr>
              <p:spPr>
                <a:xfrm>
                  <a:off x="3032760" y="5257800"/>
                  <a:ext cx="411480" cy="114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b="1">
                    <a:solidFill>
                      <a:prstClr val="white"/>
                    </a:solidFill>
                    <a:latin typeface="Calibri"/>
                  </a:endParaRPr>
                </a:p>
              </p:txBody>
            </p:sp>
            <p:sp>
              <p:nvSpPr>
                <p:cNvPr id="106" name="Rounded Rectangle 105"/>
                <p:cNvSpPr/>
                <p:nvPr/>
              </p:nvSpPr>
              <p:spPr>
                <a:xfrm>
                  <a:off x="3032760" y="5143500"/>
                  <a:ext cx="411480" cy="114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b="1">
                    <a:solidFill>
                      <a:prstClr val="white"/>
                    </a:solidFill>
                    <a:latin typeface="Calibri"/>
                  </a:endParaRPr>
                </a:p>
              </p:txBody>
            </p:sp>
            <p:sp>
              <p:nvSpPr>
                <p:cNvPr id="107" name="Rounded Rectangle 5"/>
                <p:cNvSpPr/>
                <p:nvPr/>
              </p:nvSpPr>
              <p:spPr>
                <a:xfrm>
                  <a:off x="3032760" y="5029200"/>
                  <a:ext cx="411480" cy="114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b="1">
                    <a:solidFill>
                      <a:prstClr val="white"/>
                    </a:solidFill>
                    <a:latin typeface="Calibri"/>
                  </a:endParaRPr>
                </a:p>
              </p:txBody>
            </p:sp>
            <p:sp>
              <p:nvSpPr>
                <p:cNvPr id="108" name="Rounded Rectangle 6"/>
                <p:cNvSpPr/>
                <p:nvPr/>
              </p:nvSpPr>
              <p:spPr>
                <a:xfrm>
                  <a:off x="3032760" y="4914900"/>
                  <a:ext cx="411480" cy="114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b="1">
                    <a:solidFill>
                      <a:prstClr val="white"/>
                    </a:solidFill>
                    <a:latin typeface="Calibri"/>
                  </a:endParaRPr>
                </a:p>
              </p:txBody>
            </p:sp>
          </p:grpSp>
          <p:sp>
            <p:nvSpPr>
              <p:cNvPr id="33" name="Rounded Rectangle 32"/>
              <p:cNvSpPr/>
              <p:nvPr/>
            </p:nvSpPr>
            <p:spPr>
              <a:xfrm>
                <a:off x="3040380" y="1848828"/>
                <a:ext cx="411481" cy="114301"/>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nvGrpSpPr>
              <p:cNvPr id="34" name="Group 104"/>
              <p:cNvGrpSpPr/>
              <p:nvPr/>
            </p:nvGrpSpPr>
            <p:grpSpPr>
              <a:xfrm>
                <a:off x="3688080" y="3310890"/>
                <a:ext cx="411480" cy="2061210"/>
                <a:chOff x="3688080" y="3310890"/>
                <a:chExt cx="411480" cy="2061210"/>
              </a:xfrm>
            </p:grpSpPr>
            <p:sp>
              <p:nvSpPr>
                <p:cNvPr id="91" name="Rounded Rectangle 90"/>
                <p:cNvSpPr/>
                <p:nvPr/>
              </p:nvSpPr>
              <p:spPr>
                <a:xfrm>
                  <a:off x="3688080" y="525780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2" name="Rounded Rectangle 91"/>
                <p:cNvSpPr/>
                <p:nvPr/>
              </p:nvSpPr>
              <p:spPr>
                <a:xfrm>
                  <a:off x="3688080" y="514350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3" name="Rounded Rectangle 92"/>
                <p:cNvSpPr/>
                <p:nvPr/>
              </p:nvSpPr>
              <p:spPr>
                <a:xfrm>
                  <a:off x="3688080" y="502920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4" name="Rounded Rectangle 93"/>
                <p:cNvSpPr/>
                <p:nvPr/>
              </p:nvSpPr>
              <p:spPr>
                <a:xfrm>
                  <a:off x="3688080" y="491490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5" name="Rounded Rectangle 94"/>
                <p:cNvSpPr/>
                <p:nvPr/>
              </p:nvSpPr>
              <p:spPr>
                <a:xfrm>
                  <a:off x="3688080" y="38823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6" name="Rounded Rectangle 95"/>
                <p:cNvSpPr/>
                <p:nvPr/>
              </p:nvSpPr>
              <p:spPr>
                <a:xfrm>
                  <a:off x="3688080" y="36537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7" name="Rounded Rectangle 96"/>
                <p:cNvSpPr/>
                <p:nvPr/>
              </p:nvSpPr>
              <p:spPr>
                <a:xfrm>
                  <a:off x="3688080" y="35394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8" name="Rounded Rectangle 97"/>
                <p:cNvSpPr/>
                <p:nvPr/>
              </p:nvSpPr>
              <p:spPr>
                <a:xfrm>
                  <a:off x="3688080" y="43395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9" name="Rounded Rectangle 98"/>
                <p:cNvSpPr/>
                <p:nvPr/>
              </p:nvSpPr>
              <p:spPr>
                <a:xfrm>
                  <a:off x="3688080" y="41109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0" name="Rounded Rectangle 99"/>
                <p:cNvSpPr/>
                <p:nvPr/>
              </p:nvSpPr>
              <p:spPr>
                <a:xfrm>
                  <a:off x="3688080" y="47967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1" name="Rounded Rectangle 100"/>
                <p:cNvSpPr/>
                <p:nvPr/>
              </p:nvSpPr>
              <p:spPr>
                <a:xfrm>
                  <a:off x="3688080" y="46824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2" name="Rounded Rectangle 101"/>
                <p:cNvSpPr/>
                <p:nvPr/>
              </p:nvSpPr>
              <p:spPr>
                <a:xfrm>
                  <a:off x="3688080" y="45681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3" name="Rounded Rectangle 102"/>
                <p:cNvSpPr/>
                <p:nvPr/>
              </p:nvSpPr>
              <p:spPr>
                <a:xfrm>
                  <a:off x="3688080" y="34251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04" name="Rounded Rectangle 103"/>
                <p:cNvSpPr/>
                <p:nvPr/>
              </p:nvSpPr>
              <p:spPr>
                <a:xfrm>
                  <a:off x="3688080" y="33108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grpSp>
            <p:nvGrpSpPr>
              <p:cNvPr id="35" name="Group 105"/>
              <p:cNvGrpSpPr/>
              <p:nvPr/>
            </p:nvGrpSpPr>
            <p:grpSpPr>
              <a:xfrm>
                <a:off x="4358640" y="1402080"/>
                <a:ext cx="411480" cy="3979545"/>
                <a:chOff x="4358640" y="1402080"/>
                <a:chExt cx="411480" cy="3979545"/>
              </a:xfrm>
            </p:grpSpPr>
            <p:grpSp>
              <p:nvGrpSpPr>
                <p:cNvPr id="60" name="Group 34"/>
                <p:cNvGrpSpPr/>
                <p:nvPr/>
              </p:nvGrpSpPr>
              <p:grpSpPr>
                <a:xfrm>
                  <a:off x="4358640" y="3320415"/>
                  <a:ext cx="411480" cy="2061210"/>
                  <a:chOff x="3718560" y="3310890"/>
                  <a:chExt cx="411480" cy="2061210"/>
                </a:xfrm>
              </p:grpSpPr>
              <p:sp>
                <p:nvSpPr>
                  <p:cNvPr id="73" name="Rounded Rectangle 72"/>
                  <p:cNvSpPr/>
                  <p:nvPr/>
                </p:nvSpPr>
                <p:spPr>
                  <a:xfrm>
                    <a:off x="3718560" y="525780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4" name="Rounded Rectangle 73"/>
                  <p:cNvSpPr/>
                  <p:nvPr/>
                </p:nvSpPr>
                <p:spPr>
                  <a:xfrm>
                    <a:off x="3718560" y="514350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5" name="Rounded Rectangle 74"/>
                  <p:cNvSpPr/>
                  <p:nvPr/>
                </p:nvSpPr>
                <p:spPr>
                  <a:xfrm>
                    <a:off x="3718560" y="502920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6" name="Rounded Rectangle 75"/>
                  <p:cNvSpPr/>
                  <p:nvPr/>
                </p:nvSpPr>
                <p:spPr>
                  <a:xfrm>
                    <a:off x="3718560" y="491490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7" name="Rounded Rectangle 76"/>
                  <p:cNvSpPr/>
                  <p:nvPr/>
                </p:nvSpPr>
                <p:spPr>
                  <a:xfrm>
                    <a:off x="3718560" y="38823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8" name="Rounded Rectangle 77"/>
                  <p:cNvSpPr/>
                  <p:nvPr/>
                </p:nvSpPr>
                <p:spPr>
                  <a:xfrm>
                    <a:off x="3718560" y="37680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9" name="Rounded Rectangle 78"/>
                  <p:cNvSpPr/>
                  <p:nvPr/>
                </p:nvSpPr>
                <p:spPr>
                  <a:xfrm>
                    <a:off x="3718560" y="36537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0" name="Rounded Rectangle 79"/>
                  <p:cNvSpPr/>
                  <p:nvPr/>
                </p:nvSpPr>
                <p:spPr>
                  <a:xfrm>
                    <a:off x="3718560" y="35394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1" name="Rounded Rectangle 80"/>
                  <p:cNvSpPr/>
                  <p:nvPr/>
                </p:nvSpPr>
                <p:spPr>
                  <a:xfrm>
                    <a:off x="3718560" y="43395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2" name="Rounded Rectangle 81"/>
                  <p:cNvSpPr/>
                  <p:nvPr/>
                </p:nvSpPr>
                <p:spPr>
                  <a:xfrm>
                    <a:off x="3718560" y="42252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3" name="Rounded Rectangle 82"/>
                  <p:cNvSpPr/>
                  <p:nvPr/>
                </p:nvSpPr>
                <p:spPr>
                  <a:xfrm>
                    <a:off x="3718560" y="41109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4" name="Rounded Rectangle 83"/>
                  <p:cNvSpPr/>
                  <p:nvPr/>
                </p:nvSpPr>
                <p:spPr>
                  <a:xfrm>
                    <a:off x="3718560" y="39966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5" name="Rounded Rectangle 84"/>
                  <p:cNvSpPr/>
                  <p:nvPr/>
                </p:nvSpPr>
                <p:spPr>
                  <a:xfrm>
                    <a:off x="3718560" y="47967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6" name="Rounded Rectangle 85"/>
                  <p:cNvSpPr/>
                  <p:nvPr/>
                </p:nvSpPr>
                <p:spPr>
                  <a:xfrm>
                    <a:off x="3718560" y="46824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7" name="Rounded Rectangle 86"/>
                  <p:cNvSpPr/>
                  <p:nvPr/>
                </p:nvSpPr>
                <p:spPr>
                  <a:xfrm>
                    <a:off x="3718560" y="4568190"/>
                    <a:ext cx="411480" cy="114301"/>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8" name="Rounded Rectangle 87"/>
                  <p:cNvSpPr/>
                  <p:nvPr/>
                </p:nvSpPr>
                <p:spPr>
                  <a:xfrm>
                    <a:off x="3718560" y="44538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9" name="Rounded Rectangle 88"/>
                  <p:cNvSpPr/>
                  <p:nvPr/>
                </p:nvSpPr>
                <p:spPr>
                  <a:xfrm>
                    <a:off x="3718560" y="34251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0" name="Rounded Rectangle 89"/>
                  <p:cNvSpPr/>
                  <p:nvPr/>
                </p:nvSpPr>
                <p:spPr>
                  <a:xfrm>
                    <a:off x="3718560" y="33108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sp>
              <p:nvSpPr>
                <p:cNvPr id="61" name="Rounded Rectangle 60"/>
                <p:cNvSpPr/>
                <p:nvPr/>
              </p:nvSpPr>
              <p:spPr>
                <a:xfrm>
                  <a:off x="4358640" y="3369115"/>
                  <a:ext cx="411480" cy="114301"/>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2" name="Rounded Rectangle 61"/>
                <p:cNvSpPr/>
                <p:nvPr/>
              </p:nvSpPr>
              <p:spPr>
                <a:xfrm>
                  <a:off x="4358640" y="32346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3" name="Rounded Rectangle 62"/>
                <p:cNvSpPr/>
                <p:nvPr/>
              </p:nvSpPr>
              <p:spPr>
                <a:xfrm>
                  <a:off x="4358640" y="300609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4" name="Rounded Rectangle 63"/>
                <p:cNvSpPr/>
                <p:nvPr/>
              </p:nvSpPr>
              <p:spPr>
                <a:xfrm>
                  <a:off x="4358640" y="185928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5" name="Rounded Rectangle 64"/>
                <p:cNvSpPr/>
                <p:nvPr/>
              </p:nvSpPr>
              <p:spPr>
                <a:xfrm>
                  <a:off x="4358640" y="174498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6" name="Rounded Rectangle 65"/>
                <p:cNvSpPr/>
                <p:nvPr/>
              </p:nvSpPr>
              <p:spPr>
                <a:xfrm>
                  <a:off x="4358640" y="163068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7" name="Rounded Rectangle 66"/>
                <p:cNvSpPr/>
                <p:nvPr/>
              </p:nvSpPr>
              <p:spPr>
                <a:xfrm>
                  <a:off x="4358640" y="231648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8" name="Rounded Rectangle 67"/>
                <p:cNvSpPr/>
                <p:nvPr/>
              </p:nvSpPr>
              <p:spPr>
                <a:xfrm>
                  <a:off x="4358640" y="208788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9" name="Rounded Rectangle 68"/>
                <p:cNvSpPr/>
                <p:nvPr/>
              </p:nvSpPr>
              <p:spPr>
                <a:xfrm>
                  <a:off x="4358640" y="277368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0" name="Rounded Rectangle 69"/>
                <p:cNvSpPr/>
                <p:nvPr/>
              </p:nvSpPr>
              <p:spPr>
                <a:xfrm>
                  <a:off x="4358640" y="254508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1" name="Rounded Rectangle 70"/>
                <p:cNvSpPr/>
                <p:nvPr/>
              </p:nvSpPr>
              <p:spPr>
                <a:xfrm>
                  <a:off x="4358640" y="151638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2" name="Rounded Rectangle 71"/>
                <p:cNvSpPr/>
                <p:nvPr/>
              </p:nvSpPr>
              <p:spPr>
                <a:xfrm>
                  <a:off x="4358640" y="1402080"/>
                  <a:ext cx="41148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grpSp>
            <p:nvGrpSpPr>
              <p:cNvPr id="36" name="Group 106"/>
              <p:cNvGrpSpPr/>
              <p:nvPr/>
            </p:nvGrpSpPr>
            <p:grpSpPr>
              <a:xfrm>
                <a:off x="5013960" y="2381250"/>
                <a:ext cx="1234440" cy="2988945"/>
                <a:chOff x="5013960" y="2381250"/>
                <a:chExt cx="1234440" cy="2988945"/>
              </a:xfrm>
            </p:grpSpPr>
            <p:sp>
              <p:nvSpPr>
                <p:cNvPr id="38" name="Rounded Rectangle 37"/>
                <p:cNvSpPr/>
                <p:nvPr/>
              </p:nvSpPr>
              <p:spPr>
                <a:xfrm>
                  <a:off x="5013960" y="525589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9" name="Rounded Rectangle 38"/>
                <p:cNvSpPr/>
                <p:nvPr/>
              </p:nvSpPr>
              <p:spPr>
                <a:xfrm>
                  <a:off x="5013960" y="514159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0" name="Rounded Rectangle 39"/>
                <p:cNvSpPr/>
                <p:nvPr/>
              </p:nvSpPr>
              <p:spPr>
                <a:xfrm>
                  <a:off x="5013960" y="502729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1" name="Rounded Rectangle 40"/>
                <p:cNvSpPr/>
                <p:nvPr/>
              </p:nvSpPr>
              <p:spPr>
                <a:xfrm>
                  <a:off x="5013960" y="491299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2" name="Rounded Rectangle 41"/>
                <p:cNvSpPr/>
                <p:nvPr/>
              </p:nvSpPr>
              <p:spPr>
                <a:xfrm>
                  <a:off x="5013960" y="388048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3" name="Rounded Rectangle 42"/>
                <p:cNvSpPr/>
                <p:nvPr/>
              </p:nvSpPr>
              <p:spPr>
                <a:xfrm>
                  <a:off x="5013960" y="365188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4" name="Rounded Rectangle 43"/>
                <p:cNvSpPr/>
                <p:nvPr/>
              </p:nvSpPr>
              <p:spPr>
                <a:xfrm>
                  <a:off x="5013960" y="433768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5" name="Rounded Rectangle 44"/>
                <p:cNvSpPr/>
                <p:nvPr/>
              </p:nvSpPr>
              <p:spPr>
                <a:xfrm>
                  <a:off x="5013960" y="422338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6" name="Rounded Rectangle 45"/>
                <p:cNvSpPr/>
                <p:nvPr/>
              </p:nvSpPr>
              <p:spPr>
                <a:xfrm>
                  <a:off x="5013960" y="410908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7" name="Rounded Rectangle 46"/>
                <p:cNvSpPr/>
                <p:nvPr/>
              </p:nvSpPr>
              <p:spPr>
                <a:xfrm>
                  <a:off x="5013960" y="399478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8" name="Rounded Rectangle 47"/>
                <p:cNvSpPr/>
                <p:nvPr/>
              </p:nvSpPr>
              <p:spPr>
                <a:xfrm>
                  <a:off x="5013960" y="479488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49" name="Rounded Rectangle 48"/>
                <p:cNvSpPr/>
                <p:nvPr/>
              </p:nvSpPr>
              <p:spPr>
                <a:xfrm>
                  <a:off x="5013960" y="468058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0" name="Rounded Rectangle 49"/>
                <p:cNvSpPr/>
                <p:nvPr/>
              </p:nvSpPr>
              <p:spPr>
                <a:xfrm>
                  <a:off x="5013960" y="456628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1" name="Rounded Rectangle 50"/>
                <p:cNvSpPr/>
                <p:nvPr/>
              </p:nvSpPr>
              <p:spPr>
                <a:xfrm>
                  <a:off x="5013960" y="445198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2" name="Rounded Rectangle 51"/>
                <p:cNvSpPr/>
                <p:nvPr/>
              </p:nvSpPr>
              <p:spPr>
                <a:xfrm>
                  <a:off x="5013960" y="3423285"/>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3" name="Rounded Rectangle 52"/>
                <p:cNvSpPr/>
                <p:nvPr/>
              </p:nvSpPr>
              <p:spPr>
                <a:xfrm>
                  <a:off x="5425440" y="2383155"/>
                  <a:ext cx="385317"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4" name="Rounded Rectangle 53"/>
                <p:cNvSpPr/>
                <p:nvPr/>
              </p:nvSpPr>
              <p:spPr>
                <a:xfrm>
                  <a:off x="5013960" y="2952750"/>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5" name="Rounded Rectangle 54"/>
                <p:cNvSpPr/>
                <p:nvPr/>
              </p:nvSpPr>
              <p:spPr>
                <a:xfrm>
                  <a:off x="5013960" y="2724150"/>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6" name="Rounded Rectangle 55"/>
                <p:cNvSpPr/>
                <p:nvPr/>
              </p:nvSpPr>
              <p:spPr>
                <a:xfrm>
                  <a:off x="5013960" y="2609850"/>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7" name="Rounded Rectangle 56"/>
                <p:cNvSpPr/>
                <p:nvPr/>
              </p:nvSpPr>
              <p:spPr>
                <a:xfrm>
                  <a:off x="5013960" y="3181350"/>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8" name="Rounded Rectangle 57"/>
                <p:cNvSpPr/>
                <p:nvPr/>
              </p:nvSpPr>
              <p:spPr>
                <a:xfrm>
                  <a:off x="5013960" y="2495550"/>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59" name="Rounded Rectangle 58"/>
                <p:cNvSpPr/>
                <p:nvPr/>
              </p:nvSpPr>
              <p:spPr>
                <a:xfrm>
                  <a:off x="5013960" y="2381250"/>
                  <a:ext cx="1234440" cy="114300"/>
                </a:xfrm>
                <a:prstGeom prst="roundRect">
                  <a:avLst/>
                </a:prstGeom>
                <a:solidFill>
                  <a:schemeClr val="accent6">
                    <a:lumMod val="75000"/>
                  </a:schemeClr>
                </a:solidFill>
                <a:ln>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sp>
            <p:nvSpPr>
              <p:cNvPr id="37" name="Rounded Rectangle 36"/>
              <p:cNvSpPr/>
              <p:nvPr/>
            </p:nvSpPr>
            <p:spPr>
              <a:xfrm>
                <a:off x="3040380" y="1402080"/>
                <a:ext cx="411480" cy="1143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b="1">
                  <a:solidFill>
                    <a:prstClr val="white"/>
                  </a:solidFill>
                  <a:latin typeface="Calibri"/>
                </a:endParaRPr>
              </a:p>
            </p:txBody>
          </p:sp>
        </p:grpSp>
        <p:sp>
          <p:nvSpPr>
            <p:cNvPr id="22" name="TextBox 21"/>
            <p:cNvSpPr txBox="1"/>
            <p:nvPr/>
          </p:nvSpPr>
          <p:spPr>
            <a:xfrm>
              <a:off x="7455480" y="1288425"/>
              <a:ext cx="585259" cy="261610"/>
            </a:xfrm>
            <a:prstGeom prst="rect">
              <a:avLst/>
            </a:prstGeom>
            <a:noFill/>
          </p:spPr>
          <p:txBody>
            <a:bodyPr wrap="square" rtlCol="0">
              <a:spAutoFit/>
            </a:bodyPr>
            <a:lstStyle/>
            <a:p>
              <a:pPr defTabSz="914400"/>
              <a:r>
                <a:rPr lang="en-US" sz="1600" dirty="0" smtClean="0">
                  <a:solidFill>
                    <a:srgbClr val="4F81BD">
                      <a:lumMod val="75000"/>
                    </a:srgbClr>
                  </a:solidFill>
                  <a:latin typeface="Calibri"/>
                </a:rPr>
                <a:t>CAPT</a:t>
              </a:r>
              <a:endParaRPr lang="en-US" sz="1600" dirty="0">
                <a:solidFill>
                  <a:srgbClr val="4F81BD">
                    <a:lumMod val="75000"/>
                  </a:srgbClr>
                </a:solidFill>
                <a:latin typeface="Calibri"/>
              </a:endParaRPr>
            </a:p>
          </p:txBody>
        </p:sp>
        <p:sp>
          <p:nvSpPr>
            <p:cNvPr id="23" name="TextBox 22"/>
            <p:cNvSpPr txBox="1"/>
            <p:nvPr/>
          </p:nvSpPr>
          <p:spPr>
            <a:xfrm>
              <a:off x="7452638" y="1445796"/>
              <a:ext cx="585259" cy="261610"/>
            </a:xfrm>
            <a:prstGeom prst="rect">
              <a:avLst/>
            </a:prstGeom>
            <a:noFill/>
          </p:spPr>
          <p:txBody>
            <a:bodyPr wrap="square" rtlCol="0">
              <a:spAutoFit/>
            </a:bodyPr>
            <a:lstStyle/>
            <a:p>
              <a:pPr defTabSz="914400"/>
              <a:r>
                <a:rPr lang="en-US" sz="1600" dirty="0" smtClean="0">
                  <a:solidFill>
                    <a:srgbClr val="F79646">
                      <a:lumMod val="75000"/>
                    </a:srgbClr>
                  </a:solidFill>
                  <a:latin typeface="Calibri"/>
                </a:rPr>
                <a:t>AMIP</a:t>
              </a:r>
              <a:endParaRPr lang="en-US" sz="1600" dirty="0">
                <a:solidFill>
                  <a:srgbClr val="F79646">
                    <a:lumMod val="75000"/>
                  </a:srgbClr>
                </a:solidFill>
                <a:latin typeface="Calibri"/>
              </a:endParaRPr>
            </a:p>
          </p:txBody>
        </p:sp>
        <p:cxnSp>
          <p:nvCxnSpPr>
            <p:cNvPr id="24" name="Straight Arrow Connector 23"/>
            <p:cNvCxnSpPr/>
            <p:nvPr/>
          </p:nvCxnSpPr>
          <p:spPr>
            <a:xfrm flipV="1">
              <a:off x="7132320" y="1390763"/>
              <a:ext cx="7620" cy="15068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rot="16200000">
              <a:off x="6537279" y="2052185"/>
              <a:ext cx="997964" cy="282796"/>
            </a:xfrm>
            <a:prstGeom prst="rect">
              <a:avLst/>
            </a:prstGeom>
            <a:noFill/>
          </p:spPr>
          <p:txBody>
            <a:bodyPr wrap="none" rtlCol="0">
              <a:spAutoFit/>
            </a:bodyPr>
            <a:lstStyle/>
            <a:p>
              <a:pPr defTabSz="914400"/>
              <a:r>
                <a:rPr lang="en-US" sz="2400" dirty="0" err="1" smtClean="0">
                  <a:solidFill>
                    <a:prstClr val="black"/>
                  </a:solidFill>
                  <a:latin typeface="Calibri"/>
                </a:rPr>
                <a:t>Walltime</a:t>
              </a:r>
              <a:endParaRPr lang="en-US" sz="2400" dirty="0">
                <a:solidFill>
                  <a:prstClr val="black"/>
                </a:solidFill>
                <a:latin typeface="Calibri"/>
              </a:endParaRPr>
            </a:p>
          </p:txBody>
        </p:sp>
        <p:sp>
          <p:nvSpPr>
            <p:cNvPr id="26" name="TextBox 25"/>
            <p:cNvSpPr txBox="1"/>
            <p:nvPr/>
          </p:nvSpPr>
          <p:spPr>
            <a:xfrm>
              <a:off x="7309410" y="2498836"/>
              <a:ext cx="184799" cy="281585"/>
            </a:xfrm>
            <a:prstGeom prst="rect">
              <a:avLst/>
            </a:prstGeom>
            <a:noFill/>
          </p:spPr>
          <p:txBody>
            <a:bodyPr wrap="none" rtlCol="0">
              <a:spAutoFit/>
            </a:bodyPr>
            <a:lstStyle/>
            <a:p>
              <a:pPr defTabSz="914400"/>
              <a:r>
                <a:rPr lang="en-US" dirty="0" smtClean="0">
                  <a:solidFill>
                    <a:srgbClr val="4F81BD">
                      <a:lumMod val="75000"/>
                    </a:srgbClr>
                  </a:solidFill>
                  <a:latin typeface="Calibri"/>
                </a:rPr>
                <a:t>4</a:t>
              </a:r>
              <a:endParaRPr lang="en-US" dirty="0">
                <a:solidFill>
                  <a:srgbClr val="4F81BD">
                    <a:lumMod val="75000"/>
                  </a:srgbClr>
                </a:solidFill>
                <a:latin typeface="Calibri"/>
              </a:endParaRPr>
            </a:p>
          </p:txBody>
        </p:sp>
        <p:sp>
          <p:nvSpPr>
            <p:cNvPr id="27" name="TextBox 26"/>
            <p:cNvSpPr txBox="1"/>
            <p:nvPr/>
          </p:nvSpPr>
          <p:spPr>
            <a:xfrm>
              <a:off x="7543294" y="1890279"/>
              <a:ext cx="256479" cy="281585"/>
            </a:xfrm>
            <a:prstGeom prst="rect">
              <a:avLst/>
            </a:prstGeom>
            <a:noFill/>
          </p:spPr>
          <p:txBody>
            <a:bodyPr wrap="none" rtlCol="0">
              <a:spAutoFit/>
            </a:bodyPr>
            <a:lstStyle/>
            <a:p>
              <a:pPr defTabSz="914400"/>
              <a:r>
                <a:rPr lang="en-US" dirty="0" smtClean="0">
                  <a:solidFill>
                    <a:srgbClr val="F79646">
                      <a:lumMod val="75000"/>
                    </a:srgbClr>
                  </a:solidFill>
                  <a:latin typeface="Calibri"/>
                </a:rPr>
                <a:t>18</a:t>
              </a:r>
              <a:endParaRPr lang="en-US" dirty="0">
                <a:solidFill>
                  <a:srgbClr val="F79646">
                    <a:lumMod val="75000"/>
                  </a:srgbClr>
                </a:solidFill>
                <a:latin typeface="Calibri"/>
              </a:endParaRPr>
            </a:p>
          </p:txBody>
        </p:sp>
        <p:sp>
          <p:nvSpPr>
            <p:cNvPr id="28" name="TextBox 27"/>
            <p:cNvSpPr txBox="1"/>
            <p:nvPr/>
          </p:nvSpPr>
          <p:spPr>
            <a:xfrm>
              <a:off x="7831130" y="1173943"/>
              <a:ext cx="256479" cy="281585"/>
            </a:xfrm>
            <a:prstGeom prst="rect">
              <a:avLst/>
            </a:prstGeom>
            <a:noFill/>
          </p:spPr>
          <p:txBody>
            <a:bodyPr wrap="none" rtlCol="0">
              <a:spAutoFit/>
            </a:bodyPr>
            <a:lstStyle/>
            <a:p>
              <a:pPr defTabSz="914400"/>
              <a:r>
                <a:rPr lang="en-US" dirty="0" smtClean="0">
                  <a:solidFill>
                    <a:srgbClr val="F79646">
                      <a:lumMod val="75000"/>
                    </a:srgbClr>
                  </a:solidFill>
                  <a:latin typeface="Calibri"/>
                </a:rPr>
                <a:t>91</a:t>
              </a:r>
              <a:endParaRPr lang="en-US" dirty="0">
                <a:solidFill>
                  <a:srgbClr val="F79646">
                    <a:lumMod val="75000"/>
                  </a:srgbClr>
                </a:solidFill>
                <a:latin typeface="Calibri"/>
              </a:endParaRPr>
            </a:p>
          </p:txBody>
        </p:sp>
        <p:sp>
          <p:nvSpPr>
            <p:cNvPr id="29" name="TextBox 28"/>
            <p:cNvSpPr txBox="1"/>
            <p:nvPr/>
          </p:nvSpPr>
          <p:spPr>
            <a:xfrm>
              <a:off x="8236714" y="1513453"/>
              <a:ext cx="256479" cy="281585"/>
            </a:xfrm>
            <a:prstGeom prst="rect">
              <a:avLst/>
            </a:prstGeom>
            <a:noFill/>
          </p:spPr>
          <p:txBody>
            <a:bodyPr wrap="none" rtlCol="0">
              <a:spAutoFit/>
            </a:bodyPr>
            <a:lstStyle/>
            <a:p>
              <a:pPr defTabSz="914400"/>
              <a:r>
                <a:rPr lang="en-US" dirty="0" smtClean="0">
                  <a:solidFill>
                    <a:srgbClr val="F79646">
                      <a:lumMod val="75000"/>
                    </a:srgbClr>
                  </a:solidFill>
                  <a:latin typeface="Calibri"/>
                </a:rPr>
                <a:t>41</a:t>
              </a:r>
              <a:endParaRPr lang="en-US" dirty="0">
                <a:solidFill>
                  <a:srgbClr val="F79646">
                    <a:lumMod val="75000"/>
                  </a:srgbClr>
                </a:solidFill>
                <a:latin typeface="Calibri"/>
              </a:endParaRPr>
            </a:p>
          </p:txBody>
        </p:sp>
        <p:sp>
          <p:nvSpPr>
            <p:cNvPr id="30" name="TextBox 29"/>
            <p:cNvSpPr txBox="1"/>
            <p:nvPr/>
          </p:nvSpPr>
          <p:spPr>
            <a:xfrm>
              <a:off x="7198229" y="2999441"/>
              <a:ext cx="1034257" cy="307777"/>
            </a:xfrm>
            <a:prstGeom prst="rect">
              <a:avLst/>
            </a:prstGeom>
            <a:noFill/>
          </p:spPr>
          <p:txBody>
            <a:bodyPr wrap="none" rtlCol="0">
              <a:spAutoFit/>
            </a:bodyPr>
            <a:lstStyle/>
            <a:p>
              <a:pPr defTabSz="914400"/>
              <a:r>
                <a:rPr lang="en-US" sz="1400" dirty="0" smtClean="0">
                  <a:solidFill>
                    <a:prstClr val="black"/>
                  </a:solidFill>
                  <a:latin typeface="Calibri"/>
                </a:rPr>
                <a:t>1350 nodes</a:t>
              </a:r>
              <a:endParaRPr lang="en-US" sz="1400" dirty="0">
                <a:solidFill>
                  <a:prstClr val="black"/>
                </a:solidFill>
                <a:latin typeface="Calibri"/>
              </a:endParaRPr>
            </a:p>
          </p:txBody>
        </p:sp>
        <p:sp>
          <p:nvSpPr>
            <p:cNvPr id="31" name="TextBox 30"/>
            <p:cNvSpPr txBox="1"/>
            <p:nvPr/>
          </p:nvSpPr>
          <p:spPr>
            <a:xfrm>
              <a:off x="8112629" y="2999441"/>
              <a:ext cx="550151" cy="307777"/>
            </a:xfrm>
            <a:prstGeom prst="rect">
              <a:avLst/>
            </a:prstGeom>
            <a:noFill/>
          </p:spPr>
          <p:txBody>
            <a:bodyPr wrap="none" rtlCol="0">
              <a:spAutoFit/>
            </a:bodyPr>
            <a:lstStyle/>
            <a:p>
              <a:pPr defTabSz="914400"/>
              <a:r>
                <a:rPr lang="en-US" sz="1400" dirty="0" smtClean="0">
                  <a:solidFill>
                    <a:prstClr val="black"/>
                  </a:solidFill>
                  <a:latin typeface="Calibri"/>
                </a:rPr>
                <a:t>4050</a:t>
              </a:r>
              <a:endParaRPr lang="en-US" sz="1400" dirty="0">
                <a:solidFill>
                  <a:prstClr val="black"/>
                </a:solidFill>
                <a:latin typeface="Calibri"/>
              </a:endParaRPr>
            </a:p>
          </p:txBody>
        </p:sp>
      </p:grpSp>
    </p:spTree>
    <p:extLst>
      <p:ext uri="{BB962C8B-B14F-4D97-AF65-F5344CB8AC3E}">
        <p14:creationId xmlns:p14="http://schemas.microsoft.com/office/powerpoint/2010/main" xmlns="" val="2912300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1" y="228600"/>
            <a:ext cx="8991600" cy="834766"/>
          </a:xfrm>
        </p:spPr>
        <p:txBody>
          <a:bodyPr>
            <a:normAutofit fontScale="90000"/>
          </a:bodyPr>
          <a:lstStyle/>
          <a:p>
            <a:pPr algn="l"/>
            <a:r>
              <a:rPr lang="en-US" sz="2800" b="1" i="1" dirty="0" smtClean="0">
                <a:solidFill>
                  <a:srgbClr val="1F497D"/>
                </a:solidFill>
                <a:latin typeface="Arial"/>
                <a:cs typeface="Arial"/>
              </a:rPr>
              <a:t>Tuning based on CAPT led to improved climate simulation</a:t>
            </a:r>
            <a:endParaRPr lang="en-US" sz="2800" b="1" i="1" dirty="0">
              <a:solidFill>
                <a:srgbClr val="1F497D"/>
              </a:solidFill>
              <a:latin typeface="Arial"/>
              <a:cs typeface="Arial"/>
            </a:endParaRPr>
          </a:p>
        </p:txBody>
      </p:sp>
      <p:graphicFrame>
        <p:nvGraphicFramePr>
          <p:cNvPr id="20" name="Chart 19"/>
          <p:cNvGraphicFramePr/>
          <p:nvPr>
            <p:extLst>
              <p:ext uri="{D42A27DB-BD31-4B8C-83A1-F6EECF244321}">
                <p14:modId xmlns:p14="http://schemas.microsoft.com/office/powerpoint/2010/main" xmlns="" val="3518608353"/>
              </p:ext>
            </p:extLst>
          </p:nvPr>
        </p:nvGraphicFramePr>
        <p:xfrm>
          <a:off x="22906683" y="16135325"/>
          <a:ext cx="6005814" cy="2286710"/>
        </p:xfrm>
        <a:graphic>
          <a:graphicData uri="http://schemas.openxmlformats.org/drawingml/2006/chart">
            <c:chart xmlns:c="http://schemas.openxmlformats.org/drawingml/2006/chart" xmlns:r="http://schemas.openxmlformats.org/officeDocument/2006/relationships" r:id="rId3"/>
          </a:graphicData>
        </a:graphic>
      </p:graphicFrame>
      <p:sp>
        <p:nvSpPr>
          <p:cNvPr id="141" name="TextBox 140"/>
          <p:cNvSpPr txBox="1"/>
          <p:nvPr/>
        </p:nvSpPr>
        <p:spPr>
          <a:xfrm>
            <a:off x="533400" y="5257800"/>
            <a:ext cx="7543800" cy="523220"/>
          </a:xfrm>
          <a:prstGeom prst="rect">
            <a:avLst/>
          </a:prstGeom>
          <a:noFill/>
        </p:spPr>
        <p:txBody>
          <a:bodyPr wrap="square" rtlCol="0">
            <a:spAutoFit/>
          </a:bodyPr>
          <a:lstStyle/>
          <a:p>
            <a:pPr defTabSz="914400"/>
            <a:r>
              <a:rPr lang="en-US" sz="1400" dirty="0" smtClean="0">
                <a:solidFill>
                  <a:prstClr val="black"/>
                </a:solidFill>
                <a:latin typeface="Arial"/>
                <a:cs typeface="Arial"/>
              </a:rPr>
              <a:t>Global JJA mean stats from CAPT and AMIP runs. AC01 and AC03  use default. </a:t>
            </a:r>
            <a:r>
              <a:rPr lang="en-US" sz="1400" dirty="0" err="1" smtClean="0">
                <a:solidFill>
                  <a:prstClr val="black"/>
                </a:solidFill>
                <a:latin typeface="Arial"/>
                <a:cs typeface="Arial"/>
              </a:rPr>
              <a:t>CAPTf</a:t>
            </a:r>
            <a:r>
              <a:rPr lang="en-US" sz="1400" dirty="0" smtClean="0">
                <a:solidFill>
                  <a:prstClr val="black"/>
                </a:solidFill>
                <a:latin typeface="Arial"/>
                <a:cs typeface="Arial"/>
              </a:rPr>
              <a:t>  and AC03T use same tuning parameters</a:t>
            </a:r>
            <a:endParaRPr lang="en-US" sz="1400" dirty="0">
              <a:solidFill>
                <a:prstClr val="black"/>
              </a:solidFill>
              <a:latin typeface="Arial"/>
              <a:cs typeface="Arial"/>
            </a:endParaRPr>
          </a:p>
        </p:txBody>
      </p:sp>
      <p:grpSp>
        <p:nvGrpSpPr>
          <p:cNvPr id="142" name="Group 136"/>
          <p:cNvGrpSpPr/>
          <p:nvPr/>
        </p:nvGrpSpPr>
        <p:grpSpPr>
          <a:xfrm>
            <a:off x="1038077" y="1466850"/>
            <a:ext cx="6791473" cy="3562350"/>
            <a:chOff x="4633432" y="1297281"/>
            <a:chExt cx="2399306" cy="2106452"/>
          </a:xfrm>
        </p:grpSpPr>
        <p:pic>
          <p:nvPicPr>
            <p:cNvPr id="143" name="Picture 3"/>
            <p:cNvPicPr>
              <a:picLocks noChangeAspect="1" noChangeArrowheads="1"/>
            </p:cNvPicPr>
            <p:nvPr/>
          </p:nvPicPr>
          <p:blipFill>
            <a:blip r:embed="rId4"/>
            <a:srcRect/>
            <a:stretch>
              <a:fillRect/>
            </a:stretch>
          </p:blipFill>
          <p:spPr bwMode="auto">
            <a:xfrm>
              <a:off x="4633432" y="1297281"/>
              <a:ext cx="2186468" cy="1763120"/>
            </a:xfrm>
            <a:prstGeom prst="rect">
              <a:avLst/>
            </a:prstGeom>
            <a:noFill/>
            <a:ln w="9525">
              <a:noFill/>
              <a:miter lim="800000"/>
              <a:headEnd/>
              <a:tailEnd/>
            </a:ln>
          </p:spPr>
        </p:pic>
        <p:sp>
          <p:nvSpPr>
            <p:cNvPr id="144" name="Diamond 143"/>
            <p:cNvSpPr/>
            <p:nvPr/>
          </p:nvSpPr>
          <p:spPr>
            <a:xfrm>
              <a:off x="4724400" y="3330581"/>
              <a:ext cx="73152" cy="73152"/>
            </a:xfrm>
            <a:prstGeom prst="diamond">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145" name="TextBox 144"/>
            <p:cNvSpPr txBox="1"/>
            <p:nvPr/>
          </p:nvSpPr>
          <p:spPr>
            <a:xfrm>
              <a:off x="4702318" y="3113666"/>
              <a:ext cx="405880" cy="261610"/>
            </a:xfrm>
            <a:prstGeom prst="rect">
              <a:avLst/>
            </a:prstGeom>
            <a:noFill/>
          </p:spPr>
          <p:txBody>
            <a:bodyPr wrap="none" rtlCol="0">
              <a:spAutoFit/>
            </a:bodyPr>
            <a:lstStyle/>
            <a:p>
              <a:pPr defTabSz="914400"/>
              <a:r>
                <a:rPr lang="en-US" sz="1100" dirty="0" err="1" smtClean="0">
                  <a:solidFill>
                    <a:prstClr val="black"/>
                  </a:solidFill>
                  <a:latin typeface="Calibri"/>
                </a:rPr>
                <a:t>Obs</a:t>
              </a:r>
              <a:endParaRPr lang="en-US" sz="1100" dirty="0">
                <a:solidFill>
                  <a:prstClr val="black"/>
                </a:solidFill>
                <a:latin typeface="Calibri"/>
              </a:endParaRPr>
            </a:p>
          </p:txBody>
        </p:sp>
        <p:cxnSp>
          <p:nvCxnSpPr>
            <p:cNvPr id="146" name="Straight Connector 145"/>
            <p:cNvCxnSpPr/>
            <p:nvPr/>
          </p:nvCxnSpPr>
          <p:spPr>
            <a:xfrm>
              <a:off x="4969073" y="3373253"/>
              <a:ext cx="235387"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a:off x="5342453" y="3373253"/>
              <a:ext cx="235387" cy="0"/>
            </a:xfrm>
            <a:prstGeom prst="line">
              <a:avLst/>
            </a:prstGeom>
            <a:ln>
              <a:solidFill>
                <a:schemeClr val="accent4">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a:off x="6096832" y="3373253"/>
              <a:ext cx="274320" cy="0"/>
            </a:xfrm>
            <a:prstGeom prst="line">
              <a:avLst/>
            </a:prstGeom>
            <a:ln>
              <a:solidFill>
                <a:srgbClr val="FF0000"/>
              </a:solidFill>
              <a:prstDash val="dash"/>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6493073" y="3373253"/>
              <a:ext cx="235387"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0" name="TextBox 149"/>
            <p:cNvSpPr txBox="1"/>
            <p:nvPr/>
          </p:nvSpPr>
          <p:spPr>
            <a:xfrm>
              <a:off x="4976638" y="3106046"/>
              <a:ext cx="486030" cy="261610"/>
            </a:xfrm>
            <a:prstGeom prst="rect">
              <a:avLst/>
            </a:prstGeom>
            <a:noFill/>
          </p:spPr>
          <p:txBody>
            <a:bodyPr wrap="none" rtlCol="0">
              <a:spAutoFit/>
            </a:bodyPr>
            <a:lstStyle/>
            <a:p>
              <a:pPr defTabSz="914400"/>
              <a:r>
                <a:rPr lang="en-US" sz="1100" dirty="0" smtClean="0">
                  <a:solidFill>
                    <a:prstClr val="black"/>
                  </a:solidFill>
                  <a:latin typeface="Calibri"/>
                </a:rPr>
                <a:t>AC01</a:t>
              </a:r>
              <a:endParaRPr lang="en-US" sz="1100" dirty="0">
                <a:solidFill>
                  <a:prstClr val="black"/>
                </a:solidFill>
                <a:latin typeface="Calibri"/>
              </a:endParaRPr>
            </a:p>
          </p:txBody>
        </p:sp>
        <p:sp>
          <p:nvSpPr>
            <p:cNvPr id="151" name="TextBox 150"/>
            <p:cNvSpPr txBox="1"/>
            <p:nvPr/>
          </p:nvSpPr>
          <p:spPr>
            <a:xfrm>
              <a:off x="5350018" y="3098425"/>
              <a:ext cx="486030" cy="261610"/>
            </a:xfrm>
            <a:prstGeom prst="rect">
              <a:avLst/>
            </a:prstGeom>
            <a:noFill/>
          </p:spPr>
          <p:txBody>
            <a:bodyPr wrap="none" rtlCol="0">
              <a:spAutoFit/>
            </a:bodyPr>
            <a:lstStyle/>
            <a:p>
              <a:pPr defTabSz="914400"/>
              <a:r>
                <a:rPr lang="en-US" sz="1100" dirty="0" smtClean="0">
                  <a:solidFill>
                    <a:prstClr val="black"/>
                  </a:solidFill>
                  <a:latin typeface="Calibri"/>
                </a:rPr>
                <a:t>AC03</a:t>
              </a:r>
              <a:endParaRPr lang="en-US" sz="1100" dirty="0">
                <a:solidFill>
                  <a:prstClr val="black"/>
                </a:solidFill>
                <a:latin typeface="Calibri"/>
              </a:endParaRPr>
            </a:p>
          </p:txBody>
        </p:sp>
        <p:sp>
          <p:nvSpPr>
            <p:cNvPr id="152" name="TextBox 151"/>
            <p:cNvSpPr txBox="1"/>
            <p:nvPr/>
          </p:nvSpPr>
          <p:spPr>
            <a:xfrm>
              <a:off x="6081538" y="3090805"/>
              <a:ext cx="526106" cy="261610"/>
            </a:xfrm>
            <a:prstGeom prst="rect">
              <a:avLst/>
            </a:prstGeom>
            <a:noFill/>
          </p:spPr>
          <p:txBody>
            <a:bodyPr wrap="none" rtlCol="0">
              <a:spAutoFit/>
            </a:bodyPr>
            <a:lstStyle/>
            <a:p>
              <a:pPr defTabSz="914400"/>
              <a:r>
                <a:rPr lang="en-US" sz="1100" dirty="0" err="1" smtClean="0">
                  <a:solidFill>
                    <a:prstClr val="black"/>
                  </a:solidFill>
                  <a:latin typeface="Calibri"/>
                </a:rPr>
                <a:t>CAPTf</a:t>
              </a:r>
              <a:endParaRPr lang="en-US" sz="1100" dirty="0">
                <a:solidFill>
                  <a:prstClr val="black"/>
                </a:solidFill>
                <a:latin typeface="Calibri"/>
              </a:endParaRPr>
            </a:p>
          </p:txBody>
        </p:sp>
        <p:sp>
          <p:nvSpPr>
            <p:cNvPr id="153" name="TextBox 152"/>
            <p:cNvSpPr txBox="1"/>
            <p:nvPr/>
          </p:nvSpPr>
          <p:spPr>
            <a:xfrm>
              <a:off x="6477778" y="3083186"/>
              <a:ext cx="554960" cy="261610"/>
            </a:xfrm>
            <a:prstGeom prst="rect">
              <a:avLst/>
            </a:prstGeom>
            <a:noFill/>
          </p:spPr>
          <p:txBody>
            <a:bodyPr wrap="none" rtlCol="0">
              <a:spAutoFit/>
            </a:bodyPr>
            <a:lstStyle/>
            <a:p>
              <a:pPr defTabSz="914400"/>
              <a:r>
                <a:rPr lang="en-US" sz="1100" dirty="0" smtClean="0">
                  <a:solidFill>
                    <a:prstClr val="black"/>
                  </a:solidFill>
                  <a:latin typeface="Calibri"/>
                </a:rPr>
                <a:t>AC03T</a:t>
              </a:r>
              <a:endParaRPr lang="en-US" sz="1100" dirty="0">
                <a:solidFill>
                  <a:prstClr val="black"/>
                </a:solidFill>
                <a:latin typeface="Calibri"/>
              </a:endParaRPr>
            </a:p>
          </p:txBody>
        </p:sp>
        <p:cxnSp>
          <p:nvCxnSpPr>
            <p:cNvPr id="154" name="Straight Connector 153"/>
            <p:cNvCxnSpPr/>
            <p:nvPr/>
          </p:nvCxnSpPr>
          <p:spPr>
            <a:xfrm>
              <a:off x="5708213" y="3373253"/>
              <a:ext cx="235387" cy="0"/>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sp>
          <p:nvSpPr>
            <p:cNvPr id="155" name="TextBox 154"/>
            <p:cNvSpPr txBox="1"/>
            <p:nvPr/>
          </p:nvSpPr>
          <p:spPr>
            <a:xfrm>
              <a:off x="5723398" y="3098425"/>
              <a:ext cx="482824" cy="261610"/>
            </a:xfrm>
            <a:prstGeom prst="rect">
              <a:avLst/>
            </a:prstGeom>
            <a:noFill/>
          </p:spPr>
          <p:txBody>
            <a:bodyPr wrap="none" rtlCol="0">
              <a:spAutoFit/>
            </a:bodyPr>
            <a:lstStyle/>
            <a:p>
              <a:pPr defTabSz="914400"/>
              <a:r>
                <a:rPr lang="en-US" sz="1100" dirty="0" smtClean="0">
                  <a:solidFill>
                    <a:prstClr val="black"/>
                  </a:solidFill>
                  <a:latin typeface="Calibri"/>
                </a:rPr>
                <a:t>CAPT</a:t>
              </a:r>
              <a:endParaRPr lang="en-US" sz="1100" dirty="0">
                <a:solidFill>
                  <a:prstClr val="black"/>
                </a:solidFill>
                <a:latin typeface="Calibri"/>
              </a:endParaRPr>
            </a:p>
          </p:txBody>
        </p:sp>
      </p:grpSp>
    </p:spTree>
    <p:extLst>
      <p:ext uri="{BB962C8B-B14F-4D97-AF65-F5344CB8AC3E}">
        <p14:creationId xmlns:p14="http://schemas.microsoft.com/office/powerpoint/2010/main" xmlns="" val="787166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CME-template-noglob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1863</TotalTime>
  <Words>628</Words>
  <Application>Microsoft Office PowerPoint</Application>
  <PresentationFormat>On-screen Show (4:3)</PresentationFormat>
  <Paragraphs>111</Paragraphs>
  <Slides>15</Slides>
  <Notes>8</Notes>
  <HiddenSlides>0</HiddenSlides>
  <MMClips>0</MMClips>
  <ScaleCrop>false</ScaleCrop>
  <HeadingPairs>
    <vt:vector size="4" baseType="variant">
      <vt:variant>
        <vt:lpstr>Theme</vt:lpstr>
      </vt:variant>
      <vt:variant>
        <vt:i4>3</vt:i4>
      </vt:variant>
      <vt:variant>
        <vt:lpstr>Slide Titles</vt:lpstr>
      </vt:variant>
      <vt:variant>
        <vt:i4>15</vt:i4>
      </vt:variant>
    </vt:vector>
  </HeadingPairs>
  <TitlesOfParts>
    <vt:vector size="18" baseType="lpstr">
      <vt:lpstr>Office Theme</vt:lpstr>
      <vt:lpstr>ACME-template-noglobe2</vt:lpstr>
      <vt:lpstr>1_Office Theme</vt:lpstr>
      <vt:lpstr>Slide 1</vt:lpstr>
      <vt:lpstr>  Outline</vt:lpstr>
      <vt:lpstr>Challenges for High Resolution Tuning</vt:lpstr>
      <vt:lpstr>Model is sensitive to the resolution change</vt:lpstr>
      <vt:lpstr>Slide 5</vt:lpstr>
      <vt:lpstr>Slide 6</vt:lpstr>
      <vt:lpstr>Challenge:   How to tune the model at a scale that can barely be afforded to run?</vt:lpstr>
      <vt:lpstr>Slide 8</vt:lpstr>
      <vt:lpstr>Tuning based on CAPT led to improved climate simulation</vt:lpstr>
      <vt:lpstr>Current Status</vt:lpstr>
      <vt:lpstr>Can the high-res. model run stably?</vt:lpstr>
      <vt:lpstr>How well is the model tuned?</vt:lpstr>
      <vt:lpstr>Tuning has reduced large model biases - Precip</vt:lpstr>
      <vt:lpstr>Summary and Future Work</vt:lpstr>
      <vt:lpstr>Thank You!</vt:lpstr>
    </vt:vector>
  </TitlesOfParts>
  <Company>Pacific Northwest National Laboratory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DeGraaf</dc:creator>
  <cp:lastModifiedBy>wlin</cp:lastModifiedBy>
  <cp:revision>66</cp:revision>
  <dcterms:created xsi:type="dcterms:W3CDTF">2014-12-04T00:15:55Z</dcterms:created>
  <dcterms:modified xsi:type="dcterms:W3CDTF">2016-11-09T16:45:39Z</dcterms:modified>
</cp:coreProperties>
</file>