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4"/>
  </p:notesMasterIdLst>
  <p:sldIdLst>
    <p:sldId id="256" r:id="rId3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5652" autoAdjust="0"/>
  </p:normalViewPr>
  <p:slideViewPr>
    <p:cSldViewPr snapToGrid="0" snapToObjects="1">
      <p:cViewPr>
        <p:scale>
          <a:sx n="20" d="100"/>
          <a:sy n="20" d="100"/>
        </p:scale>
        <p:origin x="749" y="14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8675F-EC9E-43D1-8615-F7D0BA12F724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2B674-F289-4C70-AF7E-05DE765F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2B674-F289-4C70-AF7E-05DE765F2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6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0" y="2925763"/>
            <a:ext cx="14157325" cy="10240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5" y="6319838"/>
            <a:ext cx="22220238" cy="311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600" y="13166725"/>
            <a:ext cx="14157325" cy="24395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B97-4F59-449C-9E1B-8B07692A919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A4F1-35D2-4EB4-98DF-A12055FF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6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0" y="2925763"/>
            <a:ext cx="14157325" cy="10240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9475" y="6319838"/>
            <a:ext cx="22220238" cy="311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600" y="13166725"/>
            <a:ext cx="14157325" cy="24395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B97-4F59-449C-9E1B-8B07692A919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A4F1-35D2-4EB4-98DF-A12055FF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4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B97-4F59-449C-9E1B-8B07692A919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A4F1-35D2-4EB4-98DF-A12055FF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1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10275" y="2336800"/>
            <a:ext cx="9463088" cy="37195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838" y="2336800"/>
            <a:ext cx="28240037" cy="37195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B97-4F59-449C-9E1B-8B07692A919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A4F1-35D2-4EB4-98DF-A12055FF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7183438"/>
            <a:ext cx="32918400" cy="15279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3053675"/>
            <a:ext cx="32918400" cy="10596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B97-4F59-449C-9E1B-8B07692A919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A4F1-35D2-4EB4-98DF-A12055FF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B97-4F59-449C-9E1B-8B07692A919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A4F1-35D2-4EB4-98DF-A12055FF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025" y="10942638"/>
            <a:ext cx="37857113" cy="18257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025" y="29371925"/>
            <a:ext cx="37857113" cy="9601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B97-4F59-449C-9E1B-8B07692A919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A4F1-35D2-4EB4-98DF-A12055FF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8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838" y="11684000"/>
            <a:ext cx="18851562" cy="2784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11684000"/>
            <a:ext cx="18851563" cy="2784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B97-4F59-449C-9E1B-8B07692A919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A4F1-35D2-4EB4-98DF-A12055FF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1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0" y="2336800"/>
            <a:ext cx="37857113" cy="848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0" y="10760075"/>
            <a:ext cx="18568988" cy="527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2600" y="16032163"/>
            <a:ext cx="18568988" cy="2358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20238" y="10760075"/>
            <a:ext cx="18659475" cy="527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20238" y="16032163"/>
            <a:ext cx="18659475" cy="2358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B97-4F59-449C-9E1B-8B07692A919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A4F1-35D2-4EB4-98DF-A12055FF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5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B97-4F59-449C-9E1B-8B07692A919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A4F1-35D2-4EB4-98DF-A12055FF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9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B97-4F59-449C-9E1B-8B07692A919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A4F1-35D2-4EB4-98DF-A12055FF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7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1B5FAE"/>
                    </a:gs>
                    <a:gs pos="100000">
                      <a:srgbClr val="1F285B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R:</a:t>
            </a:r>
            <a:endParaRPr lang="en-US" sz="28000" dirty="0">
              <a:gradFill flip="none" rotWithShape="1">
                <a:gsLst>
                  <a:gs pos="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838" y="2336800"/>
            <a:ext cx="37855525" cy="848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838" y="11684000"/>
            <a:ext cx="37855525" cy="278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838" y="40681275"/>
            <a:ext cx="9875837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DB97-4F59-449C-9E1B-8B07692A919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325" y="40681275"/>
            <a:ext cx="1481455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7525" y="40681275"/>
            <a:ext cx="9875838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1A4F1-35D2-4EB4-98DF-A12055FF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136099" y="8763000"/>
            <a:ext cx="20485102" cy="15905481"/>
            <a:chOff x="22034498" y="9601200"/>
            <a:chExt cx="20485102" cy="15905481"/>
          </a:xfrm>
        </p:grpSpPr>
        <p:sp>
          <p:nvSpPr>
            <p:cNvPr id="7" name="Rectangle 6"/>
            <p:cNvSpPr/>
            <p:nvPr/>
          </p:nvSpPr>
          <p:spPr>
            <a:xfrm>
              <a:off x="224028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34498" y="20442897"/>
              <a:ext cx="7397327" cy="5063784"/>
            </a:xfrm>
            <a:prstGeom prst="rect">
              <a:avLst/>
            </a:prstGeom>
            <a:noFill/>
          </p:spPr>
          <p:txBody>
            <a:bodyPr wrap="square" lIns="457200" tIns="182880" rIns="457200" bIns="457200" rtlCol="0">
              <a:noAutofit/>
            </a:bodyPr>
            <a:lstStyle/>
            <a:p>
              <a:pPr algn="just"/>
              <a:r>
                <a:rPr lang="en-US" sz="2800" dirty="0" smtClean="0">
                  <a:latin typeface="Arial"/>
                  <a:cs typeface="Arial"/>
                </a:rPr>
                <a:t>(Top six panels) First </a:t>
              </a:r>
              <a:r>
                <a:rPr lang="en-US" sz="2800" dirty="0">
                  <a:latin typeface="Arial"/>
                  <a:cs typeface="Arial"/>
                </a:rPr>
                <a:t>annual cycle of precipitation </a:t>
              </a:r>
              <a:r>
                <a:rPr lang="en-US" sz="2800" dirty="0" smtClean="0">
                  <a:latin typeface="Arial"/>
                  <a:cs typeface="Arial"/>
                </a:rPr>
                <a:t>(AC1) for simulations with and without gustiness (a &amp; b), their difference (c), their biases against observations (d &amp; e), and observations (f).  </a:t>
              </a:r>
              <a:r>
                <a:rPr lang="en-US" sz="2800" dirty="0" smtClean="0">
                  <a:latin typeface="Arial"/>
                  <a:cs typeface="Arial"/>
                </a:rPr>
                <a:t>(Bottom </a:t>
              </a:r>
              <a:r>
                <a:rPr lang="en-US" sz="2800" dirty="0" smtClean="0">
                  <a:latin typeface="Arial"/>
                  <a:cs typeface="Arial"/>
                </a:rPr>
                <a:t>six </a:t>
              </a:r>
              <a:r>
                <a:rPr lang="en-US" sz="2800" dirty="0" smtClean="0">
                  <a:latin typeface="Arial"/>
                  <a:cs typeface="Arial"/>
                </a:rPr>
                <a:t>panels) The same as top six panels </a:t>
              </a:r>
              <a:r>
                <a:rPr lang="en-US" sz="2800" dirty="0" smtClean="0">
                  <a:latin typeface="Arial"/>
                  <a:cs typeface="Arial"/>
                </a:rPr>
                <a:t>except for the second annual cycle of precipitation (AC2).  All values are given in units of mm/day.</a:t>
              </a:r>
              <a:endParaRPr lang="en-US" sz="2800" dirty="0">
                <a:latin typeface="Arial"/>
                <a:cs typeface="Arial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2504400" y="8280400"/>
            <a:ext cx="20116800" cy="2382465"/>
          </a:xfrm>
          <a:prstGeom prst="rect">
            <a:avLst/>
          </a:prstGeom>
          <a:gradFill flip="none" rotWithShape="1">
            <a:gsLst>
              <a:gs pos="20000">
                <a:srgbClr val="1B5FAE"/>
              </a:gs>
              <a:gs pos="100000">
                <a:srgbClr val="1F285B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335001" y="40666313"/>
            <a:ext cx="24313141" cy="1828800"/>
            <a:chOff x="16002001" y="40666313"/>
            <a:chExt cx="19500150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1" y="40666313"/>
              <a:ext cx="4705899" cy="1828800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Bryce Harrop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Post Doctorate RA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513801" y="40666313"/>
              <a:ext cx="4450038" cy="1828800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Pacific Northwest National Laboratory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(509) 375-2696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Bryce.Harrop@pnnl.gov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358151" y="40666313"/>
              <a:ext cx="9144000" cy="1828800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43600" y="914400"/>
            <a:ext cx="28981400" cy="6400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2000" dirty="0">
                <a:effectLst>
                  <a:glow rad="1104900">
                    <a:schemeClr val="bg1">
                      <a:alpha val="41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Investigating the role of gustiness on </a:t>
            </a:r>
            <a:endParaRPr lang="en-US" sz="12000" dirty="0" smtClean="0">
              <a:effectLst>
                <a:glow rad="1104900">
                  <a:schemeClr val="bg1">
                    <a:alpha val="41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sz="12000" dirty="0" smtClean="0">
                <a:effectLst>
                  <a:glow rad="1104900">
                    <a:schemeClr val="bg1">
                      <a:alpha val="41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monsoon </a:t>
            </a:r>
            <a:r>
              <a:rPr lang="en-US" sz="12000" dirty="0">
                <a:effectLst>
                  <a:glow rad="1104900">
                    <a:schemeClr val="bg1">
                      <a:alpha val="41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circulations in the ACME v1 model</a:t>
            </a:r>
          </a:p>
          <a:p>
            <a:r>
              <a:rPr lang="en-US" sz="8800" dirty="0">
                <a:effectLst>
                  <a:glow rad="1104900">
                    <a:schemeClr val="bg1">
                      <a:alpha val="41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Bryce Harrop, Po-Lun Ma, Phil Rasch, Rich Neale, Cecile Hannay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1999" y="8267700"/>
            <a:ext cx="20176002" cy="14771286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996871"/>
              <a:ext cx="20116800" cy="2481534"/>
            </a:xfrm>
            <a:prstGeom prst="rect">
              <a:avLst/>
            </a:prstGeom>
            <a:noFill/>
          </p:spPr>
          <p:txBody>
            <a:bodyPr wrap="square" lIns="457200" tIns="91440" rIns="457200" bIns="91440" rtlCol="0">
              <a:normAutofit fontScale="92500" lnSpcReduction="10000"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Modifications to latent heat flux in the ACME v1 model now include the effect of convective gustiness. 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 seek an understanding of how this convective gustiness impacts the tropical monsoon systems. 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 use simulations ap03 (with gustiness) and ap02 (without gustiness) which are tuning simulations based on AV1C-04 plus a fix to QFLX and removal of the CLUBB explicit diffusion.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square" lIns="18288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1. Understanding monsoon circulations in the presence of convective gustiness</a:t>
                </a:r>
                <a:endParaRPr lang="en-US" sz="72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371600" y="23774418"/>
            <a:ext cx="20116800" cy="141732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squar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Possible Sub-Heading: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[add “Approach” text and any supporting artwork in this location…]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square" lIns="18288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3. Monsoon 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region bias changes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2402800" y="23774418"/>
            <a:ext cx="20116800" cy="141732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square" lIns="18288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4. Impact of gustiness</a:t>
                </a:r>
                <a:endParaRPr lang="en-US" sz="72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11887200"/>
            </a:xfrm>
            <a:prstGeom prst="rect">
              <a:avLst/>
            </a:prstGeom>
            <a:noFill/>
          </p:spPr>
          <p:txBody>
            <a:bodyPr wrap="square" lIns="457200" tIns="91440" rIns="457200" bIns="457200" rtlCol="0">
              <a:noAutofit/>
            </a:bodyPr>
            <a:lstStyle/>
            <a:p>
              <a:pPr marL="457200" indent="-457200" algn="just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3300" dirty="0" smtClean="0">
                  <a:latin typeface="Arial"/>
                  <a:cs typeface="Arial"/>
                </a:rPr>
                <a:t>Gustiness </a:t>
              </a:r>
              <a:r>
                <a:rPr lang="en-US" sz="3300" dirty="0" smtClean="0">
                  <a:latin typeface="Arial"/>
                  <a:cs typeface="Arial"/>
                </a:rPr>
                <a:t>improves the first annual cycle of precipitation within the simulations, mostly over Asian monsoon system and over the tropical west </a:t>
              </a:r>
              <a:r>
                <a:rPr lang="en-US" sz="3300" dirty="0" smtClean="0">
                  <a:latin typeface="Arial"/>
                  <a:cs typeface="Arial"/>
                </a:rPr>
                <a:t>pacific.</a:t>
              </a:r>
            </a:p>
            <a:p>
              <a:pPr marL="457200" indent="-457200" algn="just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3300" dirty="0" smtClean="0">
                  <a:latin typeface="Arial"/>
                  <a:cs typeface="Arial"/>
                </a:rPr>
                <a:t>The </a:t>
              </a:r>
              <a:r>
                <a:rPr lang="en-US" sz="3300" dirty="0" smtClean="0">
                  <a:latin typeface="Arial"/>
                  <a:cs typeface="Arial"/>
                </a:rPr>
                <a:t>second annual cycle shows reductions in model fidelity, with negative biases suggesting precipitation continues for too long into model </a:t>
              </a:r>
              <a:r>
                <a:rPr lang="en-US" sz="3300" dirty="0" smtClean="0">
                  <a:latin typeface="Arial"/>
                  <a:cs typeface="Arial"/>
                </a:rPr>
                <a:t>autumn.</a:t>
              </a:r>
            </a:p>
            <a:p>
              <a:pPr marL="457200" indent="-457200" algn="just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3300" dirty="0" smtClean="0">
                  <a:latin typeface="Arial"/>
                  <a:cs typeface="Arial"/>
                </a:rPr>
                <a:t>Global </a:t>
              </a:r>
              <a:r>
                <a:rPr lang="en-US" sz="3300" dirty="0" smtClean="0">
                  <a:latin typeface="Arial"/>
                  <a:cs typeface="Arial"/>
                </a:rPr>
                <a:t>mean precipitation increases requiring additional tuning efforts to bring it in line with observed values</a:t>
              </a:r>
              <a:r>
                <a:rPr lang="en-US" sz="3300" dirty="0" smtClean="0">
                  <a:latin typeface="Arial"/>
                  <a:cs typeface="Arial"/>
                </a:rPr>
                <a:t>.</a:t>
              </a:r>
            </a:p>
            <a:p>
              <a:pPr marL="457200" indent="-457200" algn="just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3300" dirty="0" smtClean="0">
                  <a:latin typeface="Arial"/>
                  <a:cs typeface="Arial"/>
                </a:rPr>
                <a:t> Overall</a:t>
              </a:r>
              <a:r>
                <a:rPr lang="en-US" sz="3300" dirty="0" smtClean="0">
                  <a:latin typeface="Arial"/>
                  <a:cs typeface="Arial"/>
                </a:rPr>
                <a:t>, however, gustiness improves the representation of the monsoon systems more often than it degrades it. This improvement is especially noticeable in the summer-winter seasonal cycle and monsoon precipitation index (MPI) – which incorporates both seasonal and average changes.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804" y="17302499"/>
            <a:ext cx="13166271" cy="64295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802" y="10661652"/>
            <a:ext cx="13166271" cy="64295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00" y="13731716"/>
            <a:ext cx="20057599" cy="979479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662698"/>
              </p:ext>
            </p:extLst>
          </p:nvPr>
        </p:nvGraphicFramePr>
        <p:xfrm>
          <a:off x="1341993" y="25631251"/>
          <a:ext cx="20176008" cy="1394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334"/>
                <a:gridCol w="1681334"/>
                <a:gridCol w="1681334"/>
                <a:gridCol w="1681334"/>
                <a:gridCol w="1681334"/>
                <a:gridCol w="1681334"/>
                <a:gridCol w="1681334"/>
                <a:gridCol w="1681334"/>
                <a:gridCol w="1681334"/>
                <a:gridCol w="1681334"/>
                <a:gridCol w="1681334"/>
                <a:gridCol w="1681334"/>
              </a:tblGrid>
              <a:tr h="959442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Δ(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in ap02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RMSE (centered)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in ap02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RMSE (centered)</a:t>
                      </a:r>
                    </a:p>
                  </a:txBody>
                  <a:tcPr marL="7620" marR="7620" marT="7620" marB="0" anchor="b"/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-0.422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1.5476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↓ high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0.0904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↓ low bias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0.0457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-0.3031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China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0.4361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-0.1769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0.1101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-0.0819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1.0076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-0.3571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0.5087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-0.7091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0.0792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0.3525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↑ high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0.0214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↓ high bias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0.071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-0.3143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-0.0056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1.3432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↓ high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0.0208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0.1451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1.1621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↑ high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0.0396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0.1004</a:t>
                      </a:r>
                    </a:p>
                  </a:txBody>
                  <a:tcPr marL="7620" marR="7620" marT="7620" marB="0" anchor="b"/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Africa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-0.1924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0.8847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↓ high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0.0619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-0.1213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↓ low bias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0.1807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-0.7184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America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0.5049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0.694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↑ high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0.0296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0.6813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-1.141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0.1389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-0.3379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Africa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-0.0111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0.7882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↓ high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-0.0136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-0.2085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-1.2173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↓ low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0.0255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0.0461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America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-0.011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-0.3379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↓ low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-0.0736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0.0618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0.2781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-0.9837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0.0854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-0.3866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Asia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0.3829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0.8799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↑ high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-0.0582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2.1084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-1.5758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0.1244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-0.6975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422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813184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in ap02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RMSE (centered)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in ap02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RMSE (centered)</a:t>
                      </a:r>
                    </a:p>
                  </a:txBody>
                  <a:tcPr marL="7620" marR="7620" marT="7620" marB="0" anchor="b"/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0.5373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0.8449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↑ high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0.0718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0.0643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0.0014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0.3113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↑ high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-0.063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0.0919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China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-0.1468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-0.2162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↓ low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-0.1924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1.202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0.1119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-0.0749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0.1053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-0.0775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0.0269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0.1384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-0.0103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0.0284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↓ high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0.0334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-0.0522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-0.0046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-0.5281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↓ low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0.0793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-0.1038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-0.153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↓ low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0.0163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Africa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0.5565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0.353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↑ high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0.0844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0.0594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0.0727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-0.3373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0.0066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-0.046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America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1.2417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-1.7553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0.0459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0.4515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0.0794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-0.4115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0.0367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-0.0087</a:t>
                      </a:r>
                    </a:p>
                  </a:txBody>
                  <a:tcPr marL="7620" marR="7620" marT="7620" marB="0" anchor="b"/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Africa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0.2408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-0.1948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0.0548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-0.1741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-0.0257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America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-0.0757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-0.2316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↓ low bias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-0.0071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0.1125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-0.3314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0.0299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-0.0333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Asia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-1.9382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0.4354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↓ high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0.1023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0.2817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0.1334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-0.2871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↑ low bias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0.0356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-0.0613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824200" y="23764258"/>
            <a:ext cx="5698008" cy="1815882"/>
          </a:xfrm>
          <a:prstGeom prst="rect">
            <a:avLst/>
          </a:prstGeom>
          <a:solidFill>
            <a:srgbClr val="E9EDF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Black text denotes disagreement on the sign of the change between the different observational datasets (GPCP, TRMM, CMAP)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25078069" y="31069560"/>
            <a:ext cx="17477617" cy="9388011"/>
            <a:chOff x="24186143" y="30449972"/>
            <a:chExt cx="17023343" cy="9144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486" y="35021972"/>
              <a:ext cx="6096000" cy="4572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486" y="30449972"/>
              <a:ext cx="6096000" cy="4572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6143" y="30449972"/>
              <a:ext cx="12192000" cy="91440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479001" y="15773400"/>
                <a:ext cx="6549864" cy="324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AC1 = JJAS – DJFM (right top)</a:t>
                </a:r>
              </a:p>
              <a:p>
                <a:pPr algn="ctr"/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AC2 = AM – ON (right bottom)</a:t>
                </a:r>
              </a:p>
              <a:p>
                <a:pPr algn="ctr"/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MPI</m:t>
                    </m:r>
                    <m:r>
                      <m:rPr>
                        <m:nor/>
                      </m:rPr>
                      <a:rPr lang="en-US" sz="30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Annual</m:t>
                        </m:r>
                        <m:r>
                          <m:rPr>
                            <m:nor/>
                          </m:rPr>
                          <a:rPr lang="en-US" sz="3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range</m:t>
                        </m:r>
                        <m:r>
                          <m:rPr>
                            <m:nor/>
                          </m:rPr>
                          <a:rPr lang="en-US" sz="3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3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precipitation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Annual</m:t>
                        </m:r>
                        <m:r>
                          <m:rPr>
                            <m:nor/>
                          </m:rPr>
                          <a:rPr lang="en-US" sz="3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mean</m:t>
                        </m:r>
                        <m:r>
                          <m:rPr>
                            <m:nor/>
                          </m:rPr>
                          <a:rPr lang="en-US" sz="3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precipitation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(not shown)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1" y="15773400"/>
                <a:ext cx="6549864" cy="3244863"/>
              </a:xfrm>
              <a:prstGeom prst="rect">
                <a:avLst/>
              </a:prstGeom>
              <a:blipFill rotWithShape="0">
                <a:blip r:embed="rId9"/>
                <a:stretch>
                  <a:fillRect t="-2444" b="-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29239992" y="10657840"/>
            <a:ext cx="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29239992" y="14102080"/>
            <a:ext cx="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33571538" y="10657840"/>
            <a:ext cx="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7910282" y="10673080"/>
            <a:ext cx="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3563072" y="14063980"/>
            <a:ext cx="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7910282" y="14025880"/>
            <a:ext cx="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9239992" y="17251680"/>
            <a:ext cx="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9239992" y="20680680"/>
            <a:ext cx="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3575772" y="17289780"/>
            <a:ext cx="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37910282" y="17213580"/>
            <a:ext cx="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33567305" y="20711160"/>
            <a:ext cx="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37910282" y="20741640"/>
            <a:ext cx="3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2580600" y="31791406"/>
            <a:ext cx="366663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increase in surface </a:t>
            </a:r>
            <a:r>
              <a:rPr lang="el-G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33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over the warm pool owing to gustiness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(left panel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) is driven by increases in surface humidity (lower right) instead of temperature (upper right).  Black contours indicate a &gt;1 mm/day increase in rainfall rate.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2511156" y="11087100"/>
            <a:ext cx="5964310" cy="4241801"/>
            <a:chOff x="22511156" y="14808200"/>
            <a:chExt cx="5964310" cy="4241801"/>
          </a:xfrm>
        </p:grpSpPr>
        <p:sp>
          <p:nvSpPr>
            <p:cNvPr id="33" name="TextBox 32"/>
            <p:cNvSpPr txBox="1"/>
            <p:nvPr/>
          </p:nvSpPr>
          <p:spPr>
            <a:xfrm>
              <a:off x="22580600" y="14808200"/>
              <a:ext cx="5740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u="sng" dirty="0" smtClean="0"/>
                <a:t>Gustiness Parameterization</a:t>
              </a:r>
            </a:p>
            <a:p>
              <a:r>
                <a:rPr lang="en-US" sz="3300" dirty="0" smtClean="0"/>
                <a:t>Adds an additional term to the value of wind used to compute the surface latent heat flux.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511156" y="16983161"/>
              <a:ext cx="5964310" cy="2066840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22474799" y="8280400"/>
            <a:ext cx="20146402" cy="2382465"/>
          </a:xfrm>
          <a:prstGeom prst="rect">
            <a:avLst/>
          </a:prstGeom>
          <a:noFill/>
        </p:spPr>
        <p:txBody>
          <a:bodyPr wrap="square" lIns="182880" tIns="0" rIns="457200" bIns="0" rtlCol="0" anchor="ctr" anchorCtr="0"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"/>
                <a:cs typeface="Arial"/>
              </a:rPr>
              <a:t>2. Seasonal variability </a:t>
            </a:r>
            <a:endParaRPr lang="en-US" sz="7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870</Words>
  <Application>Microsoft Office PowerPoint</Application>
  <PresentationFormat>Custom</PresentationFormat>
  <Paragraphs>263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 Theme</vt:lpstr>
      <vt:lpstr>Custom Design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Harrop, Bryce E</cp:lastModifiedBy>
  <cp:revision>56</cp:revision>
  <dcterms:created xsi:type="dcterms:W3CDTF">2015-04-08T23:32:45Z</dcterms:created>
  <dcterms:modified xsi:type="dcterms:W3CDTF">2016-11-03T02:27:43Z</dcterms:modified>
</cp:coreProperties>
</file>