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1" r:id="rId4"/>
    <p:sldId id="259" r:id="rId5"/>
    <p:sldId id="263" r:id="rId6"/>
    <p:sldId id="257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83" autoAdjust="0"/>
  </p:normalViewPr>
  <p:slideViewPr>
    <p:cSldViewPr snapToGrid="0" snapToObjects="1">
      <p:cViewPr varScale="1">
        <p:scale>
          <a:sx n="107" d="100"/>
          <a:sy n="107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png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0" dirty="0"/>
              <a:t>BGC-</a:t>
            </a:r>
            <a:r>
              <a:rPr lang="en-US" b="0" dirty="0" smtClean="0"/>
              <a:t>Feedbacks SFA Interests </a:t>
            </a:r>
            <a:r>
              <a:rPr lang="en-US" b="0" dirty="0"/>
              <a:t>and </a:t>
            </a:r>
            <a:r>
              <a:rPr lang="en-US" b="0" dirty="0"/>
              <a:t>C</a:t>
            </a:r>
            <a:r>
              <a:rPr lang="en-US" b="0" dirty="0" smtClean="0"/>
              <a:t>apabilities </a:t>
            </a:r>
            <a:r>
              <a:rPr lang="en-US" b="0" dirty="0" smtClean="0"/>
              <a:t>in Arctic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9994" y="4343400"/>
            <a:ext cx="5671653" cy="1752600"/>
          </a:xfrm>
        </p:spPr>
        <p:txBody>
          <a:bodyPr/>
          <a:lstStyle/>
          <a:p>
            <a:pPr algn="ctr"/>
            <a:r>
              <a:rPr lang="en-US" dirty="0" smtClean="0"/>
              <a:t>W.J. Riley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F.M. Hoffman, J.R. Randerson, &amp; the SFA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-5080"/>
            <a:ext cx="8686800" cy="716280"/>
          </a:xfrm>
        </p:spPr>
        <p:txBody>
          <a:bodyPr/>
          <a:lstStyle/>
          <a:p>
            <a:r>
              <a:rPr lang="en-US" dirty="0" smtClean="0"/>
              <a:t>ALM Permafrost Prediction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465580"/>
          </a:xfrm>
        </p:spPr>
        <p:txBody>
          <a:bodyPr/>
          <a:lstStyle/>
          <a:p>
            <a:r>
              <a:rPr lang="en-US" dirty="0" smtClean="0"/>
              <a:t>ALMv1 inherited many capabilities for high-latitude permafrost, vegetation, and BGC simulation</a:t>
            </a:r>
          </a:p>
          <a:p>
            <a:pPr lvl="1"/>
            <a:r>
              <a:rPr lang="en-US" dirty="0" smtClean="0"/>
              <a:t>The BGC SFA has a long history evaluating high-latitude dynamics</a:t>
            </a:r>
          </a:p>
          <a:p>
            <a:pPr lvl="1"/>
            <a:r>
              <a:rPr lang="en-US" dirty="0" smtClean="0"/>
              <a:t>ILAMB</a:t>
            </a:r>
          </a:p>
          <a:p>
            <a:r>
              <a:rPr lang="en-US" dirty="0" smtClean="0"/>
              <a:t>Currently evaluating these metrics in ALMv1’s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20415" y="2786568"/>
            <a:ext cx="2908300" cy="3699739"/>
            <a:chOff x="457200" y="2486192"/>
            <a:chExt cx="2908300" cy="36997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486192"/>
              <a:ext cx="2908300" cy="340660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8700" y="5816599"/>
              <a:ext cx="1805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Koven et al. 2016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24400" y="2890143"/>
            <a:ext cx="4203700" cy="3226832"/>
            <a:chOff x="3911600" y="2409992"/>
            <a:chExt cx="4203700" cy="32268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1600" y="2409992"/>
              <a:ext cx="4203700" cy="2844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32400" y="5267492"/>
              <a:ext cx="2124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Lawrence et al. 2015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063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538480"/>
          </a:xfrm>
        </p:spPr>
        <p:txBody>
          <a:bodyPr/>
          <a:lstStyle/>
          <a:p>
            <a:r>
              <a:rPr lang="en-US" dirty="0" smtClean="0"/>
              <a:t>ALM CH</a:t>
            </a:r>
            <a:r>
              <a:rPr lang="en-US" baseline="-25000" dirty="0" smtClean="0"/>
              <a:t>4</a:t>
            </a:r>
            <a:r>
              <a:rPr lang="en-US" dirty="0" smtClean="0"/>
              <a:t> Modeling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2800"/>
            <a:ext cx="8229600" cy="919480"/>
          </a:xfrm>
        </p:spPr>
        <p:txBody>
          <a:bodyPr/>
          <a:lstStyle/>
          <a:p>
            <a:r>
              <a:rPr lang="en-US" dirty="0" smtClean="0"/>
              <a:t>Evaluating ALM and other ESM land models’ predictions of CH</a:t>
            </a:r>
            <a:r>
              <a:rPr lang="en-US" baseline="-25000" dirty="0" smtClean="0"/>
              <a:t>4</a:t>
            </a:r>
            <a:r>
              <a:rPr lang="en-US" dirty="0" smtClean="0"/>
              <a:t> emissions against site, aircraft, and atmospheric inversions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2239660"/>
            <a:ext cx="3670300" cy="3715608"/>
            <a:chOff x="0" y="2672492"/>
            <a:chExt cx="3670300" cy="37156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672492"/>
              <a:ext cx="3670300" cy="3372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55700" y="6018768"/>
              <a:ext cx="167380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Riley et al. 2011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45100" y="3557932"/>
            <a:ext cx="3606800" cy="2602600"/>
            <a:chOff x="3670300" y="3786532"/>
            <a:chExt cx="3606800" cy="2602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2667"/>
            <a:stretch/>
          </p:blipFill>
          <p:spPr>
            <a:xfrm>
              <a:off x="3670300" y="3786532"/>
              <a:ext cx="3606800" cy="256090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774724" y="6019800"/>
              <a:ext cx="1464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Xu et al. 2016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35400" y="1589432"/>
            <a:ext cx="5016500" cy="1968500"/>
            <a:chOff x="3835400" y="1589432"/>
            <a:chExt cx="5016500" cy="1968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5400" y="1589432"/>
              <a:ext cx="5016500" cy="1968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t="27252" r="6123" b="22344"/>
            <a:stretch/>
          </p:blipFill>
          <p:spPr>
            <a:xfrm>
              <a:off x="7224148" y="1672371"/>
              <a:ext cx="1498592" cy="54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266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25" y="181375"/>
            <a:ext cx="8229600" cy="606025"/>
          </a:xfrm>
        </p:spPr>
        <p:txBody>
          <a:bodyPr/>
          <a:lstStyle/>
          <a:p>
            <a:r>
              <a:rPr lang="en-US" dirty="0" smtClean="0"/>
              <a:t>Lakes and Hydrology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5535" y="954167"/>
            <a:ext cx="8520600" cy="142073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ALMv1 inherits a tested 1D lake model (</a:t>
            </a:r>
            <a:r>
              <a:rPr lang="en-US" sz="2800" dirty="0" err="1" smtClean="0"/>
              <a:t>Subin</a:t>
            </a:r>
            <a:r>
              <a:rPr lang="en-US" sz="2800" dirty="0" smtClean="0"/>
              <a:t> et al. 2012a)</a:t>
            </a:r>
          </a:p>
          <a:p>
            <a:r>
              <a:rPr lang="en-US" sz="2800" dirty="0" smtClean="0"/>
              <a:t>Characterization of surface water body structures and dynamics, and effects on surface energy budget and biogeochemistry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577850" y="2546549"/>
            <a:ext cx="3028950" cy="3485949"/>
            <a:chOff x="730250" y="2622749"/>
            <a:chExt cx="3028950" cy="34859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15246" r="27110"/>
            <a:stretch/>
          </p:blipFill>
          <p:spPr>
            <a:xfrm>
              <a:off x="730250" y="2622749"/>
              <a:ext cx="3028950" cy="34859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03400" y="5657334"/>
              <a:ext cx="1856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Subin</a:t>
              </a:r>
              <a:r>
                <a:rPr lang="en-US" dirty="0" smtClean="0"/>
                <a:t> et al. 2012a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03942" y="2622748"/>
            <a:ext cx="4001857" cy="3500155"/>
            <a:chOff x="4597562" y="2330902"/>
            <a:chExt cx="4648192" cy="3640172"/>
          </a:xfrm>
        </p:grpSpPr>
        <p:grpSp>
          <p:nvGrpSpPr>
            <p:cNvPr id="12" name="Group 11"/>
            <p:cNvGrpSpPr/>
            <p:nvPr/>
          </p:nvGrpSpPr>
          <p:grpSpPr>
            <a:xfrm>
              <a:off x="4597562" y="2330902"/>
              <a:ext cx="4648192" cy="3260075"/>
              <a:chOff x="3019291" y="1223625"/>
              <a:chExt cx="6819901" cy="437707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9291" y="1320800"/>
                <a:ext cx="6819901" cy="42799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035865" y="1223625"/>
                <a:ext cx="6717431" cy="5651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Change in DTR: High – Low lake area </a:t>
                </a:r>
                <a:endParaRPr lang="en-US" b="1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96000" y="5586968"/>
              <a:ext cx="2168921" cy="3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Subin</a:t>
              </a:r>
              <a:r>
                <a:rPr lang="en-US" dirty="0" smtClean="0"/>
                <a:t> et al. 2012b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70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25" y="181375"/>
            <a:ext cx="8229600" cy="712059"/>
          </a:xfrm>
        </p:spPr>
        <p:txBody>
          <a:bodyPr/>
          <a:lstStyle/>
          <a:p>
            <a:r>
              <a:rPr lang="en-US" dirty="0" smtClean="0"/>
              <a:t>Lakes and Hydrology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5535" y="1106567"/>
            <a:ext cx="8520600" cy="14207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High-latitude lake and surface water distributions are expected to change</a:t>
            </a:r>
          </a:p>
          <a:p>
            <a:pPr lvl="1"/>
            <a:r>
              <a:rPr lang="en-US" dirty="0" smtClean="0"/>
              <a:t>Integrate observationally-constrained models of lake dynamics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710" y="2527300"/>
            <a:ext cx="3432920" cy="340391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85853" y="2717800"/>
            <a:ext cx="2806214" cy="2519109"/>
            <a:chOff x="1285853" y="2717800"/>
            <a:chExt cx="2806214" cy="25191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853" y="2717800"/>
              <a:ext cx="2489200" cy="17858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97875" y="4867577"/>
              <a:ext cx="2194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Muster et al. 2017a,b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27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25" y="181375"/>
            <a:ext cx="8229600" cy="712059"/>
          </a:xfrm>
        </p:spPr>
        <p:txBody>
          <a:bodyPr/>
          <a:lstStyle/>
          <a:p>
            <a:r>
              <a:rPr lang="en-US" dirty="0" smtClean="0"/>
              <a:t>High-Latitude Soil Carbon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435" y="893434"/>
            <a:ext cx="8918465" cy="30021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Using observations to evaluate ALM modeled soil carbon spatial structure and environmental controllers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456773" y="1922079"/>
            <a:ext cx="5617603" cy="1828801"/>
            <a:chOff x="370749" y="1705146"/>
            <a:chExt cx="5617603" cy="18288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3" t="28260" r="8638" b="34340"/>
            <a:stretch/>
          </p:blipFill>
          <p:spPr>
            <a:xfrm>
              <a:off x="3234901" y="1705147"/>
              <a:ext cx="2753451" cy="1828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9" t="17043" r="12194" b="15598"/>
            <a:stretch/>
          </p:blipFill>
          <p:spPr>
            <a:xfrm>
              <a:off x="370749" y="1705147"/>
              <a:ext cx="2864152" cy="1828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469" t="45833" r="81023"/>
            <a:stretch/>
          </p:blipFill>
          <p:spPr>
            <a:xfrm rot="16200000">
              <a:off x="3058775" y="1195472"/>
              <a:ext cx="352252" cy="1371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79600" y="3152947"/>
              <a:ext cx="1223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Elevation </a:t>
              </a:r>
              <a:r>
                <a:rPr lang="el-GR" dirty="0" smtClean="0">
                  <a:solidFill>
                    <a:schemeClr val="tx1">
                      <a:lumMod val="50000"/>
                    </a:schemeClr>
                  </a:solidFill>
                </a:rPr>
                <a:t>β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51665" y="3152947"/>
              <a:ext cx="1336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land </a:t>
              </a:r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cover </a:t>
              </a:r>
              <a:r>
                <a:rPr lang="el-GR" dirty="0" smtClean="0">
                  <a:solidFill>
                    <a:schemeClr val="tx1">
                      <a:lumMod val="50000"/>
                    </a:schemeClr>
                  </a:solidFill>
                </a:rPr>
                <a:t>β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41068" y="2068156"/>
              <a:ext cx="482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</a:rPr>
                <a:t>Low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9674" y="2057398"/>
              <a:ext cx="5180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</a:rPr>
                <a:t>High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218942" y="3739212"/>
            <a:ext cx="3492283" cy="2352814"/>
            <a:chOff x="268287" y="1211782"/>
            <a:chExt cx="3623842" cy="244144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3"/>
            <a:stretch/>
          </p:blipFill>
          <p:spPr bwMode="auto">
            <a:xfrm>
              <a:off x="268287" y="1211782"/>
              <a:ext cx="3623842" cy="244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524000" y="2769513"/>
              <a:ext cx="22685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100" b="1" dirty="0" smtClean="0"/>
                <a:t>β</a:t>
              </a:r>
              <a:r>
                <a:rPr lang="en-US" sz="1100" b="1" dirty="0" smtClean="0"/>
                <a:t>=-0.0009+0.0003(1-exp(-0.0089*</a:t>
              </a:r>
              <a:r>
                <a:rPr lang="en-US" sz="1100" b="1" i="1" dirty="0" smtClean="0"/>
                <a:t>s</a:t>
              </a:r>
              <a:r>
                <a:rPr lang="en-US" sz="1100" b="1" dirty="0" smtClean="0"/>
                <a:t>)</a:t>
              </a:r>
            </a:p>
            <a:p>
              <a:r>
                <a:rPr lang="en-US" sz="1100" b="1" dirty="0" smtClean="0"/>
                <a:t>R</a:t>
              </a:r>
              <a:r>
                <a:rPr lang="en-US" sz="1100" b="1" baseline="30000" dirty="0" smtClean="0"/>
                <a:t>2</a:t>
              </a:r>
              <a:r>
                <a:rPr lang="en-US" sz="1100" b="1" dirty="0" smtClean="0"/>
                <a:t> =0.83, P&lt;0.004</a:t>
              </a:r>
              <a:endParaRPr lang="en-US" sz="11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74191" y="3793360"/>
            <a:ext cx="135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Mishra et al.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434" y="2582108"/>
            <a:ext cx="3698765" cy="3243531"/>
            <a:chOff x="60434" y="2582108"/>
            <a:chExt cx="3698765" cy="32435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" t="25555" r="2555" b="11111"/>
            <a:stretch/>
          </p:blipFill>
          <p:spPr>
            <a:xfrm>
              <a:off x="60434" y="2582108"/>
              <a:ext cx="3698765" cy="324353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49622" y="5456307"/>
              <a:ext cx="1777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 m resolution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786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25" y="181375"/>
            <a:ext cx="8229600" cy="712059"/>
          </a:xfrm>
        </p:spPr>
        <p:txBody>
          <a:bodyPr/>
          <a:lstStyle/>
          <a:p>
            <a:r>
              <a:rPr lang="en-US" dirty="0" smtClean="0"/>
              <a:t>High-Latitude Vegetation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5535" y="1106567"/>
            <a:ext cx="8520600" cy="18398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Coupled N and P limitations on plant growth and therefore, e.g., albedo, WUE and surface energy balance</a:t>
            </a:r>
          </a:p>
          <a:p>
            <a:pPr lvl="1"/>
            <a:r>
              <a:rPr lang="en-US" dirty="0" smtClean="0"/>
              <a:t>ALMv1-ECA-CNP, ALMv1-CTC-CNP</a:t>
            </a:r>
          </a:p>
          <a:p>
            <a:pPr lvl="1"/>
            <a:r>
              <a:rPr lang="en-US" dirty="0" smtClean="0"/>
              <a:t>ALM-FATES</a:t>
            </a:r>
          </a:p>
          <a:p>
            <a:pPr lvl="2"/>
            <a:r>
              <a:rPr lang="en-US" dirty="0" smtClean="0"/>
              <a:t>Shrubification, boreal forest changes, fire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780" y="3272651"/>
            <a:ext cx="4776175" cy="1943099"/>
            <a:chOff x="481625" y="2774030"/>
            <a:chExt cx="5422900" cy="2483769"/>
          </a:xfrm>
        </p:grpSpPr>
        <p:pic>
          <p:nvPicPr>
            <p:cNvPr id="3" name="Picture 2" descr="ALMv1_arctic_tundra_NGS_np_uptake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8" t="24524" r="3392" b="20714"/>
            <a:stretch/>
          </p:blipFill>
          <p:spPr>
            <a:xfrm>
              <a:off x="481625" y="2891068"/>
              <a:ext cx="5422900" cy="236673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41942" y="2774030"/>
              <a:ext cx="1763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ALMv1-ECA-CNP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08400" y="3446008"/>
            <a:ext cx="5435600" cy="3340100"/>
            <a:chOff x="3708400" y="3517900"/>
            <a:chExt cx="5435600" cy="33401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8400" y="3517900"/>
              <a:ext cx="5435600" cy="33401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720250" y="3608573"/>
              <a:ext cx="1295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2100 - 2010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55804" y="5781976"/>
              <a:ext cx="1720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Mekonnen</a:t>
              </a:r>
              <a:r>
                <a:rPr lang="en-US" dirty="0" smtClean="0"/>
                <a:t> et al.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216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305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BGC-Feedbacks SFA Interests and Capabilities in Arctic Science</vt:lpstr>
      <vt:lpstr>ALM Permafrost Prediction Capabilities</vt:lpstr>
      <vt:lpstr>ALM CH4 Modeling Capabilities</vt:lpstr>
      <vt:lpstr>Lakes and Hydrology</vt:lpstr>
      <vt:lpstr>Lakes and Hydrology</vt:lpstr>
      <vt:lpstr>High-Latitude Soil Carbon</vt:lpstr>
      <vt:lpstr>High-Latitude Vegetation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Bill Riley</cp:lastModifiedBy>
  <cp:revision>87</cp:revision>
  <dcterms:created xsi:type="dcterms:W3CDTF">2014-12-04T00:15:55Z</dcterms:created>
  <dcterms:modified xsi:type="dcterms:W3CDTF">2017-06-06T14:30:42Z</dcterms:modified>
</cp:coreProperties>
</file>