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8"/>
  </p:notesMasterIdLst>
  <p:sldIdLst>
    <p:sldId id="321" r:id="rId3"/>
    <p:sldId id="331" r:id="rId4"/>
    <p:sldId id="347" r:id="rId5"/>
    <p:sldId id="332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4"/>
    <p:restoredTop sz="89331"/>
  </p:normalViewPr>
  <p:slideViewPr>
    <p:cSldViewPr snapToGrid="0" snapToObjects="1">
      <p:cViewPr varScale="1">
        <p:scale>
          <a:sx n="96" d="100"/>
          <a:sy n="96" d="100"/>
        </p:scale>
        <p:origin x="1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30" Type="http://schemas.microsoft.com/office/2015/10/relationships/revisionInfo" Target="revisionInfo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 smtClean="0"/>
              <a:t>ACME model has been modified to</a:t>
            </a:r>
            <a:r>
              <a:rPr lang="en-US" sz="1800" baseline="0" dirty="0" smtClean="0"/>
              <a:t> </a:t>
            </a:r>
            <a:r>
              <a:rPr lang="en-US" sz="1400" dirty="0" smtClean="0"/>
              <a:t>treat both interstitial and within-hydrometeor (snow/ice grains) BC</a:t>
            </a:r>
            <a:r>
              <a:rPr lang="en-US" sz="1400" baseline="0" dirty="0" smtClean="0"/>
              <a:t> </a:t>
            </a:r>
            <a:r>
              <a:rPr lang="en-US" sz="1400" dirty="0" smtClean="0"/>
              <a:t>utilize new BC-in-snow optical properties that depend on snow grain size and BC particle size;</a:t>
            </a:r>
            <a:r>
              <a:rPr lang="en-US" sz="1400" baseline="0" dirty="0" smtClean="0"/>
              <a:t> </a:t>
            </a:r>
            <a:r>
              <a:rPr lang="en-US" sz="1400" dirty="0" smtClean="0"/>
              <a:t>integrate other aerosol improvements in CAM with LAPs treatment in CLM4.5/CICE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default FC5AV1C-04P2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compset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LWP</a:t>
            </a:r>
            <a:r>
              <a:rPr lang="en-US" baseline="0" dirty="0" smtClean="0"/>
              <a:t> increases in NH high latitudes with the </a:t>
            </a:r>
            <a:r>
              <a:rPr lang="en-US" baseline="0" dirty="0" err="1" smtClean="0"/>
              <a:t>Niemand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DeMott</a:t>
            </a:r>
            <a:r>
              <a:rPr lang="en-US" baseline="0" dirty="0" smtClean="0"/>
              <a:t> compared to CNT</a:t>
            </a:r>
            <a:endParaRPr lang="en-US" dirty="0" smtClean="0"/>
          </a:p>
          <a:p>
            <a:r>
              <a:rPr lang="en-US" smtClean="0"/>
              <a:t>LWP include rain</a:t>
            </a:r>
            <a:r>
              <a:rPr lang="en-US" baseline="0" smtClean="0"/>
              <a:t> and IWP include snow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IWC only include clou</a:t>
            </a:r>
            <a:r>
              <a:rPr lang="en-US" baseline="0" dirty="0" smtClean="0"/>
              <a:t>d ice, without include snow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1BB4D04F-198F-EB4B-AD42-74F84E0120A7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36352874-118B-E24F-968D-2511B069207B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900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46630"/>
            <a:ext cx="9144000" cy="556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ACME V2 RRM </a:t>
            </a:r>
            <a:r>
              <a:rPr lang="en-US" sz="3200" smtClean="0">
                <a:solidFill>
                  <a:schemeClr val="tx2"/>
                </a:solidFill>
              </a:rPr>
              <a:t>Arctic </a:t>
            </a:r>
            <a:r>
              <a:rPr lang="en-US" sz="3200" smtClean="0">
                <a:solidFill>
                  <a:schemeClr val="tx2"/>
                </a:solidFill>
              </a:rPr>
              <a:t>Atmosphere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34742"/>
            <a:ext cx="9144000" cy="759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Shaocheng Xie and Phil Rasch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Atmosphere Group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3611311"/>
            <a:ext cx="8229600" cy="1415772"/>
          </a:xfrm>
        </p:spPr>
        <p:txBody>
          <a:bodyPr/>
          <a:lstStyle/>
          <a:p>
            <a:r>
              <a:rPr lang="en-US" dirty="0" smtClean="0"/>
              <a:t>Arctic RRM</a:t>
            </a:r>
          </a:p>
          <a:p>
            <a:r>
              <a:rPr lang="en-US" dirty="0" smtClean="0"/>
              <a:t>Ice Nucleation</a:t>
            </a:r>
          </a:p>
          <a:p>
            <a:r>
              <a:rPr lang="en-US" dirty="0" smtClean="0"/>
              <a:t>Aerosols on Snow</a:t>
            </a:r>
          </a:p>
          <a:p>
            <a:r>
              <a:rPr lang="en-US" dirty="0" smtClean="0"/>
              <a:t>DMS and Marine Organic Aerosols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4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RRM-Arctic</a:t>
            </a:r>
          </a:p>
        </p:txBody>
      </p:sp>
      <p:pic>
        <p:nvPicPr>
          <p:cNvPr id="1026" name="Picture 2" descr="ttps://media-api.atlassian.io/file/84b9e793-bf82-43c1-b676-6be24369f289/image?token=eyJhbGciOiJIUzI1Ni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62" y="3149598"/>
            <a:ext cx="2751367" cy="26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8" y="2164873"/>
            <a:ext cx="5557555" cy="2801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8056" y="986319"/>
            <a:ext cx="673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 Arctic Grid for ACME with Storm Tracks v3</a:t>
            </a:r>
          </a:p>
          <a:p>
            <a:pPr algn="ctr"/>
            <a:r>
              <a:rPr lang="en-US" dirty="0"/>
              <a:t>Number of Elements:  21,895</a:t>
            </a:r>
          </a:p>
          <a:p>
            <a:pPr algn="ctr"/>
            <a:r>
              <a:rPr lang="en-US" dirty="0"/>
              <a:t>Resolution:  1 degree (low res) → 1/4 degree (high res)</a:t>
            </a:r>
            <a:endParaRPr lang="en-US" dirty="0">
              <a:effectLst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595425"/>
            <a:ext cx="5762374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 smtClean="0">
                <a:solidFill>
                  <a:schemeClr val="tx2"/>
                </a:solidFill>
              </a:rPr>
              <a:t>Erika </a:t>
            </a:r>
            <a:r>
              <a:rPr lang="en-US" sz="1800" b="0" i="1" dirty="0" err="1" smtClean="0">
                <a:solidFill>
                  <a:schemeClr val="tx2"/>
                </a:solidFill>
              </a:rPr>
              <a:t>Roesler</a:t>
            </a:r>
            <a:r>
              <a:rPr lang="en-US" sz="1800" b="0" i="1" dirty="0" smtClean="0">
                <a:solidFill>
                  <a:schemeClr val="tx2"/>
                </a:solidFill>
              </a:rPr>
              <a:t> </a:t>
            </a:r>
            <a:endParaRPr lang="en-US" sz="18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0302" y="188145"/>
            <a:ext cx="8390965" cy="738664"/>
          </a:xfrm>
        </p:spPr>
        <p:txBody>
          <a:bodyPr/>
          <a:lstStyle/>
          <a:p>
            <a:r>
              <a:rPr lang="en-US" sz="2400" dirty="0"/>
              <a:t>Substantial impact of light-absorbing </a:t>
            </a:r>
            <a:r>
              <a:rPr lang="en-US" sz="2400" dirty="0" smtClean="0"/>
              <a:t>particles (LAPs) in </a:t>
            </a:r>
            <a:r>
              <a:rPr lang="en-US" sz="2400" dirty="0"/>
              <a:t>snow/ice on </a:t>
            </a:r>
            <a:r>
              <a:rPr lang="en-US" sz="2400" dirty="0" smtClean="0"/>
              <a:t>radiation, temperature and water cycle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31719" y="6438374"/>
            <a:ext cx="2112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Wang et al. (in preparation)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3" y="982373"/>
            <a:ext cx="5876139" cy="2632819"/>
            <a:chOff x="2353" y="982373"/>
            <a:chExt cx="5876139" cy="2632819"/>
          </a:xfrm>
        </p:grpSpPr>
        <p:sp>
          <p:nvSpPr>
            <p:cNvPr id="36" name="TextBox 35"/>
            <p:cNvSpPr txBox="1"/>
            <p:nvPr/>
          </p:nvSpPr>
          <p:spPr>
            <a:xfrm>
              <a:off x="11951" y="982373"/>
              <a:ext cx="3187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432FF"/>
                  </a:solidFill>
                  <a:latin typeface="Arial"/>
                  <a:cs typeface="Arial"/>
                </a:rPr>
                <a:t>Increase in annual FSNS (W </a:t>
              </a:r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m</a:t>
              </a:r>
              <a:r>
                <a:rPr lang="en-US" sz="1600" baseline="30000" dirty="0">
                  <a:solidFill>
                    <a:srgbClr val="0432FF"/>
                  </a:solidFill>
                  <a:latin typeface="Arial"/>
                  <a:cs typeface="Arial"/>
                </a:rPr>
                <a:t>-2</a:t>
              </a:r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)</a:t>
              </a:r>
              <a:endParaRPr lang="en-US" sz="1600" i="1" dirty="0">
                <a:solidFill>
                  <a:srgbClr val="0432FF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7464"/>
            <a:stretch/>
          </p:blipFill>
          <p:spPr>
            <a:xfrm>
              <a:off x="2353" y="1338116"/>
              <a:ext cx="2969859" cy="227707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322334" y="1138176"/>
              <a:ext cx="25561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Left: Arctic/global mean is 1.3 and 0.3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W 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lang="en-US" sz="1600" baseline="30000" dirty="0" smtClean="0">
                  <a:solidFill>
                    <a:prstClr val="black"/>
                  </a:solidFill>
                  <a:latin typeface="Arial"/>
                  <a:cs typeface="Arial"/>
                </a:rPr>
                <a:t>-2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, respectively; 40% from new treatments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30" y="983755"/>
              <a:ext cx="3074193" cy="263143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22334" y="982373"/>
            <a:ext cx="5747747" cy="2620705"/>
            <a:chOff x="667341" y="982373"/>
            <a:chExt cx="5747747" cy="262070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t="8007"/>
            <a:stretch/>
          </p:blipFill>
          <p:spPr>
            <a:xfrm>
              <a:off x="3554216" y="1392530"/>
              <a:ext cx="2815559" cy="21667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33538" y="982373"/>
              <a:ext cx="256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I</a:t>
              </a:r>
              <a:r>
                <a:rPr lang="en-US" sz="1600" dirty="0" smtClean="0">
                  <a:solidFill>
                    <a:srgbClr val="0432FF"/>
                  </a:solidFill>
                  <a:latin typeface="Arial"/>
                  <a:cs typeface="Arial"/>
                </a:rPr>
                <a:t>ncrease in 2-m air T(k)</a:t>
              </a:r>
              <a:endParaRPr lang="en-US" sz="1600" i="1" dirty="0">
                <a:solidFill>
                  <a:srgbClr val="0432FF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341" y="2482061"/>
              <a:ext cx="25367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Right: Arctic/global mean is 0.18 and 0.05 K, respectively; 50% from new treatments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54215" y="983755"/>
              <a:ext cx="2860873" cy="261932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778402"/>
            <a:ext cx="9587557" cy="3079598"/>
            <a:chOff x="0" y="3778402"/>
            <a:chExt cx="9587557" cy="3079598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3778402"/>
              <a:ext cx="9587557" cy="2482526"/>
              <a:chOff x="0" y="3778402"/>
              <a:chExt cx="9587557" cy="248252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0" y="3778402"/>
                <a:ext cx="9587557" cy="2482526"/>
                <a:chOff x="157199" y="1179542"/>
                <a:chExt cx="9587557" cy="2482526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57199" y="1179542"/>
                  <a:ext cx="30625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moisture </a:t>
                  </a:r>
                  <a:r>
                    <a:rPr lang="en-US" sz="16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flux (W m</a:t>
                  </a:r>
                  <a:r>
                    <a:rPr lang="en-US" sz="1600" baseline="300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-2</a:t>
                  </a:r>
                  <a:r>
                    <a:rPr lang="en-US" sz="16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5997"/>
                <a:stretch/>
              </p:blipFill>
              <p:spPr>
                <a:xfrm>
                  <a:off x="191029" y="1439922"/>
                  <a:ext cx="2817422" cy="2179899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6843"/>
                <a:stretch/>
              </p:blipFill>
              <p:spPr>
                <a:xfrm>
                  <a:off x="3135721" y="1457322"/>
                  <a:ext cx="2737116" cy="2129779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6021"/>
                <a:stretch/>
              </p:blipFill>
              <p:spPr>
                <a:xfrm>
                  <a:off x="6118141" y="1443033"/>
                  <a:ext cx="2814641" cy="2219035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3347002" y="1184211"/>
                  <a:ext cx="2978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SWE on ice  (mm)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219551" y="1179542"/>
                  <a:ext cx="352520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SWE over land  (mm)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29408" y="3822200"/>
                <a:ext cx="9040673" cy="239648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5884" y="6273225"/>
              <a:ext cx="689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Bottom: LAPs-induced increase in annual mean surface moisture flux and decrease in snow water equivalent (SWE) over sea ice and land 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0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Arctic Mixed-phase Clouds Simulated with </a:t>
            </a:r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ew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dirty="0" smtClean="0">
                <a:solidFill>
                  <a:schemeClr val="tx2"/>
                </a:solidFill>
              </a:rPr>
              <a:t>Scheme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Xiaohong</a:t>
            </a:r>
            <a:r>
              <a:rPr lang="en-US" sz="2000" dirty="0" smtClean="0">
                <a:solidFill>
                  <a:schemeClr val="tx2"/>
                </a:solidFill>
              </a:rPr>
              <a:t> Liu, Kai Zhang, et al)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8652043" cy="4711148"/>
            <a:chOff x="894946" y="609600"/>
            <a:chExt cx="8249054" cy="6248400"/>
          </a:xfrm>
        </p:grpSpPr>
        <p:sp>
          <p:nvSpPr>
            <p:cNvPr id="6" name="文本框 5"/>
            <p:cNvSpPr txBox="1"/>
            <p:nvPr/>
          </p:nvSpPr>
          <p:spPr>
            <a:xfrm>
              <a:off x="894946" y="609600"/>
              <a:ext cx="82490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b="1" dirty="0" smtClean="0"/>
                <a:t>ACME global testing with three ice nucleation schemes: Classical Nucleation theory (CNT, Wang et </a:t>
              </a:r>
              <a:r>
                <a:rPr lang="en-US" altLang="zh-CN" sz="1600" b="1" dirty="0"/>
                <a:t>al. </a:t>
              </a:r>
              <a:r>
                <a:rPr lang="en-US" altLang="zh-CN" sz="1600" b="1" dirty="0" smtClean="0"/>
                <a:t>2014)</a:t>
              </a:r>
              <a:r>
                <a:rPr lang="en-US" altLang="zh-CN" sz="1600" b="1" dirty="0"/>
                <a:t>; </a:t>
              </a:r>
              <a:r>
                <a:rPr lang="en-US" altLang="zh-CN" sz="1600" b="1" dirty="0" err="1"/>
                <a:t>Niemand</a:t>
              </a:r>
              <a:r>
                <a:rPr lang="en-US" altLang="zh-CN" sz="1600" b="1" dirty="0"/>
                <a:t> et al</a:t>
              </a:r>
              <a:r>
                <a:rPr lang="en-US" altLang="zh-CN" sz="1600" b="1" dirty="0" smtClean="0"/>
                <a:t>. </a:t>
              </a:r>
              <a:r>
                <a:rPr lang="en-US" altLang="zh-CN" sz="1600" b="1" dirty="0"/>
                <a:t>(2012); </a:t>
              </a:r>
              <a:r>
                <a:rPr lang="en-US" altLang="zh-CN" sz="1600" b="1" dirty="0" err="1"/>
                <a:t>DeMott</a:t>
              </a:r>
              <a:r>
                <a:rPr lang="en-US" altLang="zh-CN" sz="1600" b="1" dirty="0"/>
                <a:t> et al</a:t>
              </a:r>
              <a:r>
                <a:rPr lang="en-US" altLang="zh-CN" sz="1600" b="1" dirty="0" smtClean="0"/>
                <a:t>. </a:t>
              </a:r>
              <a:r>
                <a:rPr lang="en-US" altLang="zh-CN" sz="1600" b="1" dirty="0"/>
                <a:t>(2015</a:t>
              </a:r>
              <a:r>
                <a:rPr lang="en-US" altLang="zh-CN" sz="1600" b="1" dirty="0" smtClean="0"/>
                <a:t>)</a:t>
              </a:r>
              <a:endParaRPr lang="zh-CN" alt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1981200"/>
              <a:ext cx="990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CNT</a:t>
              </a:r>
            </a:p>
            <a:p>
              <a:r>
                <a:rPr lang="en-US" sz="1600" b="1" dirty="0" smtClean="0"/>
                <a:t>(default)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3657600"/>
              <a:ext cx="1219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Niemand</a:t>
              </a:r>
              <a:r>
                <a:rPr lang="en-US" sz="1600" b="1" dirty="0" smtClean="0"/>
                <a:t> -CNT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5638800"/>
              <a:ext cx="1295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DeMott</a:t>
              </a:r>
              <a:r>
                <a:rPr lang="en-US" sz="1600" b="1" dirty="0" smtClean="0"/>
                <a:t> - CNT</a:t>
              </a:r>
              <a:endParaRPr lang="en-US" sz="1600" b="1" dirty="0"/>
            </a:p>
          </p:txBody>
        </p:sp>
        <p:pic>
          <p:nvPicPr>
            <p:cNvPr id="12" name="Picture 11" descr="LWP_IW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447800"/>
              <a:ext cx="6477000" cy="5410200"/>
            </a:xfrm>
            <a:prstGeom prst="rect">
              <a:avLst/>
            </a:prstGeom>
          </p:spPr>
        </p:pic>
        <p:sp>
          <p:nvSpPr>
            <p:cNvPr id="13" name="文本框 4"/>
            <p:cNvSpPr txBox="1"/>
            <p:nvPr/>
          </p:nvSpPr>
          <p:spPr>
            <a:xfrm>
              <a:off x="3505200" y="12954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LWP</a:t>
              </a:r>
              <a:endParaRPr lang="zh-CN" altLang="en-US" b="1" dirty="0"/>
            </a:p>
          </p:txBody>
        </p:sp>
        <p:sp>
          <p:nvSpPr>
            <p:cNvPr id="14" name="文本框 4"/>
            <p:cNvSpPr txBox="1"/>
            <p:nvPr/>
          </p:nvSpPr>
          <p:spPr>
            <a:xfrm>
              <a:off x="6705600" y="12192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00"/>
                  </a:solidFill>
                </a:rPr>
                <a:t>IWP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1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94530" y="1371601"/>
            <a:ext cx="8249054" cy="4512365"/>
            <a:chOff x="894946" y="609600"/>
            <a:chExt cx="8249054" cy="6248400"/>
          </a:xfrm>
        </p:grpSpPr>
        <p:sp>
          <p:nvSpPr>
            <p:cNvPr id="16" name="文本框 5"/>
            <p:cNvSpPr txBox="1"/>
            <p:nvPr/>
          </p:nvSpPr>
          <p:spPr>
            <a:xfrm>
              <a:off x="894946" y="609600"/>
              <a:ext cx="82490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b="1" dirty="0" smtClean="0"/>
                <a:t>ACME global testing with three ice nucleation schemes: Classical Nucleation theory (CNT, Wang et </a:t>
              </a:r>
              <a:r>
                <a:rPr lang="en-US" altLang="zh-CN" sz="1600" b="1" dirty="0"/>
                <a:t>al. </a:t>
              </a:r>
              <a:r>
                <a:rPr lang="en-US" altLang="zh-CN" sz="1600" b="1" dirty="0" smtClean="0"/>
                <a:t>2014)</a:t>
              </a:r>
              <a:r>
                <a:rPr lang="en-US" altLang="zh-CN" sz="1600" b="1" dirty="0"/>
                <a:t>; </a:t>
              </a:r>
              <a:r>
                <a:rPr lang="en-US" altLang="zh-CN" sz="1600" b="1" dirty="0" err="1"/>
                <a:t>Niemand</a:t>
              </a:r>
              <a:r>
                <a:rPr lang="en-US" altLang="zh-CN" sz="1600" b="1" dirty="0"/>
                <a:t> et al</a:t>
              </a:r>
              <a:r>
                <a:rPr lang="en-US" altLang="zh-CN" sz="1600" b="1" dirty="0" smtClean="0"/>
                <a:t>. </a:t>
              </a:r>
              <a:r>
                <a:rPr lang="en-US" altLang="zh-CN" sz="1600" b="1" dirty="0"/>
                <a:t>(2012); </a:t>
              </a:r>
              <a:r>
                <a:rPr lang="en-US" altLang="zh-CN" sz="1600" b="1" dirty="0" err="1"/>
                <a:t>DeMott</a:t>
              </a:r>
              <a:r>
                <a:rPr lang="en-US" altLang="zh-CN" sz="1600" b="1" dirty="0"/>
                <a:t> et al</a:t>
              </a:r>
              <a:r>
                <a:rPr lang="en-US" altLang="zh-CN" sz="1600" b="1" dirty="0" smtClean="0"/>
                <a:t>. </a:t>
              </a:r>
              <a:r>
                <a:rPr lang="en-US" altLang="zh-CN" sz="1600" b="1" dirty="0"/>
                <a:t>(2015</a:t>
              </a:r>
              <a:r>
                <a:rPr lang="en-US" altLang="zh-CN" sz="1600" b="1" dirty="0" smtClean="0"/>
                <a:t>)</a:t>
              </a:r>
              <a:endParaRPr lang="zh-CN" altLang="en-US" sz="1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057400" y="1600200"/>
              <a:ext cx="6011333" cy="5257800"/>
              <a:chOff x="0" y="0"/>
              <a:chExt cx="6858000" cy="6858000"/>
            </a:xfrm>
          </p:grpSpPr>
          <p:pic>
            <p:nvPicPr>
              <p:cNvPr id="22" name="Picture 21" descr="IWC_CX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269067" y="7535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69067" y="38777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04934" y="7535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文本框 4"/>
            <p:cNvSpPr txBox="1"/>
            <p:nvPr/>
          </p:nvSpPr>
          <p:spPr>
            <a:xfrm>
              <a:off x="5715000" y="4953000"/>
              <a:ext cx="2819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00"/>
                  </a:solidFill>
                </a:rPr>
                <a:t>Cloud Ice Water Content 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1295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Niemand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1524000"/>
              <a:ext cx="1143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CNT (default)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3962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DeMott</a:t>
              </a:r>
              <a:endParaRPr lang="en-US" sz="1600" b="1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Arctic Mixed-phase Clouds Simulated with </a:t>
            </a:r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ew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dirty="0" smtClean="0">
                <a:solidFill>
                  <a:schemeClr val="tx2"/>
                </a:solidFill>
              </a:rPr>
              <a:t>Scheme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Xiaohong</a:t>
            </a:r>
            <a:r>
              <a:rPr lang="en-US" sz="2000" dirty="0" smtClean="0">
                <a:solidFill>
                  <a:schemeClr val="tx2"/>
                </a:solidFill>
              </a:rPr>
              <a:t> Liu, Kai Zhang, et al)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15894</TotalTime>
  <Words>330</Words>
  <Application>Microsoft Macintosh PowerPoint</Application>
  <PresentationFormat>On-screen Show (4:3)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Optima</vt:lpstr>
      <vt:lpstr>宋体</vt:lpstr>
      <vt:lpstr>Arial</vt:lpstr>
      <vt:lpstr>Office Theme</vt:lpstr>
      <vt:lpstr>1_Office Theme</vt:lpstr>
      <vt:lpstr>PowerPoint Presentation</vt:lpstr>
      <vt:lpstr>PowerPoint Presentation</vt:lpstr>
      <vt:lpstr>Substantial impact of light-absorbing particles (LAPs) in snow/ice on radiation, temperature and water cycle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Rasch, Philip J</cp:lastModifiedBy>
  <cp:revision>363</cp:revision>
  <dcterms:created xsi:type="dcterms:W3CDTF">2014-12-04T00:15:55Z</dcterms:created>
  <dcterms:modified xsi:type="dcterms:W3CDTF">2017-06-06T03:25:44Z</dcterms:modified>
</cp:coreProperties>
</file>