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8" r:id="rId3"/>
    <p:sldId id="281" r:id="rId4"/>
    <p:sldId id="259" r:id="rId5"/>
    <p:sldId id="261" r:id="rId6"/>
    <p:sldId id="277" r:id="rId7"/>
    <p:sldId id="275" r:id="rId8"/>
    <p:sldId id="263" r:id="rId9"/>
    <p:sldId id="276" r:id="rId10"/>
    <p:sldId id="264" r:id="rId11"/>
    <p:sldId id="278" r:id="rId12"/>
    <p:sldId id="279" r:id="rId13"/>
    <p:sldId id="266" r:id="rId14"/>
    <p:sldId id="284" r:id="rId15"/>
    <p:sldId id="265" r:id="rId16"/>
    <p:sldId id="267" r:id="rId17"/>
    <p:sldId id="268" r:id="rId18"/>
    <p:sldId id="269" r:id="rId19"/>
    <p:sldId id="271" r:id="rId20"/>
    <p:sldId id="282" r:id="rId21"/>
    <p:sldId id="272" r:id="rId22"/>
    <p:sldId id="27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2AFE9C-6C8E-42D6-BB1B-41CC4E99DDBA}" type="datetimeFigureOut">
              <a:rPr lang="en-US" smtClean="0"/>
              <a:t>6/4/2017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FEA39-10B2-4452-A733-D08E7D38EA93}" type="slidenum">
              <a:rPr lang="en-US" smtClean="0"/>
              <a:t>‹#›</a:t>
            </a:fld>
            <a:endParaRPr lang="en-US"/>
          </a:p>
        </p:txBody>
      </p:sp>
    </p:spTree>
    <p:extLst>
      <p:ext uri="{BB962C8B-B14F-4D97-AF65-F5344CB8AC3E}">
        <p14:creationId xmlns:p14="http://schemas.microsoft.com/office/powerpoint/2010/main" val="3955446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l-GR" dirty="0" smtClean="0"/>
              <a:t>Δ</a:t>
            </a:r>
            <a:r>
              <a:rPr lang="en-US" dirty="0" smtClean="0"/>
              <a:t>P is the change in total precipitation for JJA between gustiness and non-gustiness simulations.</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2</a:t>
            </a:fld>
            <a:endParaRPr lang="en-US"/>
          </a:p>
        </p:txBody>
      </p:sp>
    </p:spTree>
    <p:extLst>
      <p:ext uri="{BB962C8B-B14F-4D97-AF65-F5344CB8AC3E}">
        <p14:creationId xmlns:p14="http://schemas.microsoft.com/office/powerpoint/2010/main" val="2715332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19</a:t>
            </a:fld>
            <a:endParaRPr lang="en-US"/>
          </a:p>
        </p:txBody>
      </p:sp>
    </p:spTree>
    <p:extLst>
      <p:ext uri="{BB962C8B-B14F-4D97-AF65-F5344CB8AC3E}">
        <p14:creationId xmlns:p14="http://schemas.microsoft.com/office/powerpoint/2010/main" val="622214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 JJA precip for CAM3 comparing control to CMAP</a:t>
            </a:r>
            <a:r>
              <a:rPr lang="en-US" baseline="0" dirty="0" smtClean="0"/>
              <a:t> and the skin temperature modified run to the control.</a:t>
            </a:r>
            <a:endParaRPr lang="en-US" dirty="0"/>
          </a:p>
        </p:txBody>
      </p:sp>
      <p:sp>
        <p:nvSpPr>
          <p:cNvPr id="4" name="Slide Number Placeholder 3"/>
          <p:cNvSpPr>
            <a:spLocks noGrp="1"/>
          </p:cNvSpPr>
          <p:nvPr>
            <p:ph type="sldNum" sz="quarter" idx="10"/>
          </p:nvPr>
        </p:nvSpPr>
        <p:spPr/>
        <p:txBody>
          <a:bodyPr/>
          <a:lstStyle/>
          <a:p>
            <a:fld id="{CCBFEA39-10B2-4452-A733-D08E7D38EA93}" type="slidenum">
              <a:rPr lang="en-US" smtClean="0"/>
              <a:t>20</a:t>
            </a:fld>
            <a:endParaRPr lang="en-US"/>
          </a:p>
        </p:txBody>
      </p:sp>
    </p:spTree>
    <p:extLst>
      <p:ext uri="{BB962C8B-B14F-4D97-AF65-F5344CB8AC3E}">
        <p14:creationId xmlns:p14="http://schemas.microsoft.com/office/powerpoint/2010/main" val="1520408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10</a:t>
            </a:fld>
            <a:endParaRPr lang="en-US"/>
          </a:p>
        </p:txBody>
      </p:sp>
    </p:spTree>
    <p:extLst>
      <p:ext uri="{BB962C8B-B14F-4D97-AF65-F5344CB8AC3E}">
        <p14:creationId xmlns:p14="http://schemas.microsoft.com/office/powerpoint/2010/main" val="23827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Here subscript ‘1’ denotes the simulation with gustiness and the subscript ‘0’ denotes</a:t>
            </a:r>
            <a:r>
              <a:rPr lang="en-US" baseline="0" dirty="0" smtClean="0"/>
              <a:t> the control simulation.  E</a:t>
            </a:r>
            <a:r>
              <a:rPr lang="en-US" baseline="-25000" dirty="0" smtClean="0"/>
              <a:t>1</a:t>
            </a:r>
            <a:r>
              <a:rPr lang="en-US" baseline="0" dirty="0" smtClean="0"/>
              <a:t> is the predicted QFLX before any feedbacks owing to gustiness actually take place.  I have computed this with the JJA data using the lowest model level for U</a:t>
            </a:r>
            <a:r>
              <a:rPr lang="en-US" baseline="-25000" dirty="0" smtClean="0"/>
              <a:t>0</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11</a:t>
            </a:fld>
            <a:endParaRPr lang="en-US"/>
          </a:p>
        </p:txBody>
      </p:sp>
    </p:spTree>
    <p:extLst>
      <p:ext uri="{BB962C8B-B14F-4D97-AF65-F5344CB8AC3E}">
        <p14:creationId xmlns:p14="http://schemas.microsoft.com/office/powerpoint/2010/main" val="1552494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12</a:t>
            </a:fld>
            <a:endParaRPr lang="en-US"/>
          </a:p>
        </p:txBody>
      </p:sp>
    </p:spTree>
    <p:extLst>
      <p:ext uri="{BB962C8B-B14F-4D97-AF65-F5344CB8AC3E}">
        <p14:creationId xmlns:p14="http://schemas.microsoft.com/office/powerpoint/2010/main" val="2841833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brown splotches are along regions where there is little net energy divergence and </a:t>
            </a:r>
            <a:r>
              <a:rPr lang="el-GR" baseline="0" dirty="0" smtClean="0"/>
              <a:t>Γ</a:t>
            </a:r>
            <a:r>
              <a:rPr lang="en-US" baseline="0" dirty="0" smtClean="0"/>
              <a:t> is close to zero.  The uniform </a:t>
            </a:r>
            <a:r>
              <a:rPr lang="el-GR" baseline="0" dirty="0" smtClean="0"/>
              <a:t>Γ</a:t>
            </a:r>
            <a:r>
              <a:rPr lang="en-US" baseline="0" dirty="0" smtClean="0"/>
              <a:t> was chosen to be 0.2, based on “visual approximation”</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14</a:t>
            </a:fld>
            <a:endParaRPr lang="en-US"/>
          </a:p>
        </p:txBody>
      </p:sp>
    </p:spTree>
    <p:extLst>
      <p:ext uri="{BB962C8B-B14F-4D97-AF65-F5344CB8AC3E}">
        <p14:creationId xmlns:p14="http://schemas.microsoft.com/office/powerpoint/2010/main" val="1984978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On the left, the actual change in QFLX between the simulations with and</a:t>
                </a:r>
                <a:r>
                  <a:rPr lang="en-US" baseline="0" dirty="0" smtClean="0"/>
                  <a:t> without gustiness.  On the right, the predicted change in QFLX using the </a:t>
                </a:r>
                <a:r>
                  <a:rPr lang="el-GR" baseline="0" dirty="0" smtClean="0"/>
                  <a:t>Δ</a:t>
                </a:r>
                <a:r>
                  <a:rPr lang="en-US" baseline="0" dirty="0" smtClean="0"/>
                  <a:t>E </a:t>
                </a:r>
                <a:r>
                  <a:rPr lang="en-US" dirty="0" smtClean="0"/>
                  <a:t>equation.</a:t>
                </a:r>
                <a:endParaRPr lang="en-US" dirty="0"/>
              </a:p>
            </p:txBody>
          </p:sp>
        </mc:Choice>
        <mc:Fallback xmlns="">
          <p:sp>
            <p:nvSpPr>
              <p:cNvPr id="3" name="Notes Placeholder 2"/>
              <p:cNvSpPr>
                <a:spLocks noGrp="1"/>
              </p:cNvSpPr>
              <p:nvPr>
                <p:ph type="body" idx="1"/>
              </p:nvPr>
            </p:nvSpPr>
            <p:spPr/>
            <p:txBody>
              <a:bodyPr/>
              <a:lstStyle/>
              <a:p>
                <a:r>
                  <a:rPr lang="en-US" dirty="0" smtClean="0"/>
                  <a:t>On the left, the actual change in QFLX between the simulations with and</a:t>
                </a:r>
                <a:r>
                  <a:rPr lang="en-US" baseline="0" dirty="0" smtClean="0"/>
                  <a:t> without gustiness.  On the right, the predicted change in QFLX using the </a:t>
                </a:r>
                <a:r>
                  <a:rPr lang="en-US" sz="1200" b="0" i="0">
                    <a:latin typeface="Cambria Math" panose="02040503050406030204" pitchFamily="18" charset="0"/>
                  </a:rPr>
                  <a:t>𝐸</a:t>
                </a:r>
                <a:r>
                  <a:rPr lang="en-US" sz="1200" b="0" i="0" smtClean="0">
                    <a:latin typeface="Cambria Math" panose="02040503050406030204" pitchFamily="18" charset="0"/>
                  </a:rPr>
                  <a:t>_</a:t>
                </a:r>
                <a:r>
                  <a:rPr lang="en-US" sz="1200" b="0" i="0">
                    <a:latin typeface="Cambria Math" panose="02040503050406030204" pitchFamily="18" charset="0"/>
                  </a:rPr>
                  <a:t>1=𝐸_0  (𝑈_0^2+𝑈_𝑔^2 )^(1∕2)/𝑈_0 </a:t>
                </a:r>
                <a:r>
                  <a:rPr lang="en-US" dirty="0" smtClean="0"/>
                  <a:t> equation.</a:t>
                </a:r>
                <a:endParaRPr lang="en-US" dirty="0"/>
              </a:p>
            </p:txBody>
          </p:sp>
        </mc:Fallback>
      </mc:AlternateContent>
      <p:sp>
        <p:nvSpPr>
          <p:cNvPr id="4" name="Slide Number Placeholder 3"/>
          <p:cNvSpPr>
            <a:spLocks noGrp="1"/>
          </p:cNvSpPr>
          <p:nvPr>
            <p:ph type="sldNum" sz="quarter" idx="10"/>
          </p:nvPr>
        </p:nvSpPr>
        <p:spPr/>
        <p:txBody>
          <a:bodyPr/>
          <a:lstStyle/>
          <a:p>
            <a:fld id="{74F5324A-0D9B-9A43-AE72-6DBF24439625}" type="slidenum">
              <a:rPr lang="en-US" smtClean="0"/>
              <a:pPr/>
              <a:t>15</a:t>
            </a:fld>
            <a:endParaRPr lang="en-US"/>
          </a:p>
        </p:txBody>
      </p:sp>
    </p:spTree>
    <p:extLst>
      <p:ext uri="{BB962C8B-B14F-4D97-AF65-F5344CB8AC3E}">
        <p14:creationId xmlns:p14="http://schemas.microsoft.com/office/powerpoint/2010/main" val="103028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brown splotches are along regions where there is little net energy divergence and </a:t>
            </a:r>
            <a:r>
              <a:rPr lang="el-GR" baseline="0" dirty="0" smtClean="0"/>
              <a:t>Γ</a:t>
            </a:r>
            <a:r>
              <a:rPr lang="en-US" baseline="0" dirty="0" smtClean="0"/>
              <a:t> is close to zero.  The uniform </a:t>
            </a:r>
            <a:r>
              <a:rPr lang="el-GR" baseline="0" dirty="0" smtClean="0"/>
              <a:t>Γ</a:t>
            </a:r>
            <a:r>
              <a:rPr lang="en-US" baseline="0" dirty="0" smtClean="0"/>
              <a:t> was chosen to be 0.2, based on “visual approximation”</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16</a:t>
            </a:fld>
            <a:endParaRPr lang="en-US"/>
          </a:p>
        </p:txBody>
      </p:sp>
    </p:spTree>
    <p:extLst>
      <p:ext uri="{BB962C8B-B14F-4D97-AF65-F5344CB8AC3E}">
        <p14:creationId xmlns:p14="http://schemas.microsoft.com/office/powerpoint/2010/main" val="1342156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Wind speed owing to gustiness maxes out at 3.2 m/s according to the parameterization,</a:t>
            </a:r>
            <a:r>
              <a:rPr lang="en-US" baseline="0" dirty="0" smtClean="0"/>
              <a:t> so if the magnitude of the surface winds is already substantially greater than this, than the relative change will be weak.</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17</a:t>
            </a:fld>
            <a:endParaRPr lang="en-US"/>
          </a:p>
        </p:txBody>
      </p:sp>
    </p:spTree>
    <p:extLst>
      <p:ext uri="{BB962C8B-B14F-4D97-AF65-F5344CB8AC3E}">
        <p14:creationId xmlns:p14="http://schemas.microsoft.com/office/powerpoint/2010/main" val="1243053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change in evaporation is most sensitive to regions where the wind speed is low and convection is strong.</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18</a:t>
            </a:fld>
            <a:endParaRPr lang="en-US"/>
          </a:p>
        </p:txBody>
      </p:sp>
    </p:spTree>
    <p:extLst>
      <p:ext uri="{BB962C8B-B14F-4D97-AF65-F5344CB8AC3E}">
        <p14:creationId xmlns:p14="http://schemas.microsoft.com/office/powerpoint/2010/main" val="1229197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743200"/>
            <a:ext cx="7772400" cy="1371600"/>
          </a:xfrm>
        </p:spPr>
        <p:txBody>
          <a:bodyPr anchor="b" anchorCtr="0"/>
          <a:lstStyle/>
          <a:p>
            <a:r>
              <a:rPr lang="en-US" dirty="0" smtClean="0"/>
              <a:t>Click to edit Master title style</a:t>
            </a:r>
            <a:endParaRPr lang="en-US" dirty="0"/>
          </a:p>
        </p:txBody>
      </p:sp>
      <p:sp>
        <p:nvSpPr>
          <p:cNvPr id="3" name="Subtitle 2"/>
          <p:cNvSpPr>
            <a:spLocks noGrp="1"/>
          </p:cNvSpPr>
          <p:nvPr>
            <p:ph type="subTitle" idx="1"/>
          </p:nvPr>
        </p:nvSpPr>
        <p:spPr>
          <a:xfrm>
            <a:off x="685800" y="4343400"/>
            <a:ext cx="7772400" cy="1752600"/>
          </a:xfrm>
        </p:spPr>
        <p:txBody>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FFE9975-C960-C441-A95D-E879884DDE4A}" type="datetimeFigureOut">
              <a:rPr lang="en-US" smtClean="0"/>
              <a:t>6/4/2017</a:t>
            </a:fld>
            <a:endParaRPr lang="en-US"/>
          </a:p>
        </p:txBody>
      </p:sp>
      <p:sp>
        <p:nvSpPr>
          <p:cNvPr id="6" name="Slide Number Placeholder 5"/>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23430496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Full-Color Background">
    <p:spTree>
      <p:nvGrpSpPr>
        <p:cNvPr id="1" name=""/>
        <p:cNvGrpSpPr/>
        <p:nvPr/>
      </p:nvGrpSpPr>
      <p:grpSpPr>
        <a:xfrm>
          <a:off x="0" y="0"/>
          <a:ext cx="0" cy="0"/>
          <a:chOff x="0" y="0"/>
          <a:chExt cx="0" cy="0"/>
        </a:xfrm>
      </p:grpSpPr>
      <p:sp>
        <p:nvSpPr>
          <p:cNvPr id="6" name="Footer Placeholder 10"/>
          <p:cNvSpPr>
            <a:spLocks noGrp="1"/>
          </p:cNvSpPr>
          <p:nvPr>
            <p:ph type="ftr" sz="quarter" idx="12"/>
          </p:nvPr>
        </p:nvSpPr>
        <p:spPr>
          <a:xfrm>
            <a:off x="2743200" y="6356352"/>
            <a:ext cx="3657600" cy="365125"/>
          </a:xfrm>
          <a:prstGeom prst="rect">
            <a:avLst/>
          </a:prstGeom>
        </p:spPr>
        <p:txBody>
          <a:bodyPr lIns="0" tIns="0" rIns="0" bIns="0"/>
          <a:lstStyle>
            <a:lvl1pPr>
              <a:defRPr sz="675">
                <a:solidFill>
                  <a:srgbClr val="FFFFFF"/>
                </a:solidFill>
                <a:latin typeface="Arial"/>
                <a:cs typeface="Arial"/>
              </a:defRPr>
            </a:lvl1pPr>
          </a:lstStyle>
          <a:p>
            <a:endParaRPr lang="en-US" dirty="0"/>
          </a:p>
        </p:txBody>
      </p:sp>
      <p:sp>
        <p:nvSpPr>
          <p:cNvPr id="11" name="Date Placeholder 3"/>
          <p:cNvSpPr>
            <a:spLocks noGrp="1"/>
          </p:cNvSpPr>
          <p:nvPr>
            <p:ph type="dt" sz="half" idx="2"/>
          </p:nvPr>
        </p:nvSpPr>
        <p:spPr>
          <a:xfrm>
            <a:off x="6858000" y="6356352"/>
            <a:ext cx="1600200" cy="365125"/>
          </a:xfrm>
          <a:prstGeom prst="rect">
            <a:avLst/>
          </a:prstGeom>
        </p:spPr>
        <p:txBody>
          <a:bodyPr vert="horz" lIns="0" tIns="0" rIns="0" bIns="0" rtlCol="0" anchor="ctr"/>
          <a:lstStyle>
            <a:lvl1pPr algn="r">
              <a:defRPr sz="675">
                <a:solidFill>
                  <a:srgbClr val="FFFFFF"/>
                </a:solidFill>
                <a:latin typeface="Arial"/>
                <a:cs typeface="Arial"/>
              </a:defRPr>
            </a:lvl1pPr>
          </a:lstStyle>
          <a:p>
            <a:fld id="{1205DB16-F3E1-7B41-BE18-DA9132C94C8C}" type="datetime4">
              <a:rPr lang="en-US" smtClean="0"/>
              <a:pPr/>
              <a:t>June 4, 2017</a:t>
            </a:fld>
            <a:endParaRPr lang="en-US" dirty="0"/>
          </a:p>
        </p:txBody>
      </p:sp>
      <p:sp>
        <p:nvSpPr>
          <p:cNvPr id="12" name="Slide Number Placeholder 5"/>
          <p:cNvSpPr>
            <a:spLocks noGrp="1"/>
          </p:cNvSpPr>
          <p:nvPr>
            <p:ph type="sldNum" sz="quarter" idx="4"/>
          </p:nvPr>
        </p:nvSpPr>
        <p:spPr>
          <a:xfrm>
            <a:off x="8741664" y="6356352"/>
            <a:ext cx="301752" cy="365125"/>
          </a:xfrm>
          <a:prstGeom prst="rect">
            <a:avLst/>
          </a:prstGeom>
        </p:spPr>
        <p:txBody>
          <a:bodyPr lIns="0" tIns="0" bIns="0" anchor="ctr" anchorCtr="0"/>
          <a:lstStyle>
            <a:lvl1pPr algn="l">
              <a:defRPr sz="675" b="1">
                <a:solidFill>
                  <a:srgbClr val="FFFFFF"/>
                </a:solidFill>
                <a:latin typeface="Arial"/>
                <a:cs typeface="Arial"/>
              </a:defRPr>
            </a:lvl1pPr>
          </a:lstStyle>
          <a:p>
            <a:fld id="{03722D57-58D6-9447-A6D5-A97F6C35A8FB}" type="slidenum">
              <a:rPr lang="en-US" smtClean="0"/>
              <a:pPr/>
              <a:t>‹#›</a:t>
            </a:fld>
            <a:endParaRPr lang="en-US" dirty="0"/>
          </a:p>
        </p:txBody>
      </p:sp>
      <p:sp>
        <p:nvSpPr>
          <p:cNvPr id="14"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15" name="Content Placeholder 2"/>
          <p:cNvSpPr>
            <a:spLocks noGrp="1"/>
          </p:cNvSpPr>
          <p:nvPr>
            <p:ph idx="1"/>
          </p:nvPr>
        </p:nvSpPr>
        <p:spPr>
          <a:xfrm>
            <a:off x="274320" y="1600201"/>
            <a:ext cx="8595360" cy="1089529"/>
          </a:xfrm>
        </p:spPr>
        <p:txBody>
          <a:bodyPr lIns="0" tIns="0" rIns="0" bIns="0">
            <a:spAutoFit/>
          </a:bodyPr>
          <a:lstStyle>
            <a:lvl1pPr marL="257175" indent="-257175">
              <a:buSzPct val="100000"/>
              <a:buFontTx/>
              <a:buBlip>
                <a:blip r:embed="rId2"/>
              </a:buBlip>
              <a:defRPr sz="1500">
                <a:solidFill>
                  <a:srgbClr val="FFFFFF"/>
                </a:solidFill>
                <a:latin typeface="Arial"/>
                <a:cs typeface="Arial"/>
              </a:defRPr>
            </a:lvl1pPr>
            <a:lvl2pPr marL="557213" indent="-214313">
              <a:buSzPct val="100000"/>
              <a:buFontTx/>
              <a:buBlip>
                <a:blip r:embed="rId3"/>
              </a:buBlip>
              <a:defRPr sz="1350">
                <a:solidFill>
                  <a:srgbClr val="FFFFFF"/>
                </a:solidFill>
                <a:latin typeface="Arial"/>
                <a:cs typeface="Arial"/>
              </a:defRPr>
            </a:lvl2pPr>
            <a:lvl3pPr marL="857250" indent="-171450">
              <a:buSzPct val="100000"/>
              <a:buFontTx/>
              <a:buBlip>
                <a:blip r:embed="rId4"/>
              </a:buBlip>
              <a:defRPr sz="1200">
                <a:solidFill>
                  <a:srgbClr val="FFFFFF"/>
                </a:solidFill>
                <a:latin typeface="Arial"/>
                <a:cs typeface="Arial"/>
              </a:defRPr>
            </a:lvl3pPr>
            <a:lvl4pPr marL="1200150" indent="-171450">
              <a:buSzPct val="100000"/>
              <a:buFontTx/>
              <a:buBlip>
                <a:blip r:embed="rId5"/>
              </a:buBlip>
              <a:defRPr sz="1050">
                <a:solidFill>
                  <a:srgbClr val="FFFFFF"/>
                </a:solidFill>
                <a:latin typeface="Arial"/>
                <a:cs typeface="Arial"/>
              </a:defRPr>
            </a:lvl4pPr>
            <a:lvl5pPr marL="1543050" indent="-171450">
              <a:buSzPct val="100000"/>
              <a:buFontTx/>
              <a:buBlip>
                <a:blip r:embed="rId2"/>
              </a:buBlip>
              <a:defRPr sz="105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999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FFE9975-C960-C441-A95D-E879884DDE4A}" type="datetimeFigureOut">
              <a:rPr lang="en-US" smtClean="0"/>
              <a:t>6/4/2017</a:t>
            </a:fld>
            <a:endParaRPr lang="en-US"/>
          </a:p>
        </p:txBody>
      </p:sp>
      <p:sp>
        <p:nvSpPr>
          <p:cNvPr id="6" name="Slide Number Placeholder 5"/>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3502902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45920"/>
            <a:ext cx="3886200" cy="4114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1645920"/>
            <a:ext cx="3886200" cy="4114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FFE9975-C960-C441-A95D-E879884DDE4A}" type="datetimeFigureOut">
              <a:rPr lang="en-US" smtClean="0"/>
              <a:t>6/4/2017</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312515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45920"/>
            <a:ext cx="3886200" cy="4572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31720"/>
            <a:ext cx="3886200" cy="3429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00600" y="1645920"/>
            <a:ext cx="3886200" cy="4572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00600" y="2331720"/>
            <a:ext cx="3886200" cy="3429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FFE9975-C960-C441-A95D-E879884DDE4A}" type="datetimeFigureOut">
              <a:rPr lang="en-US" smtClean="0"/>
              <a:t>6/4/2017</a:t>
            </a:fld>
            <a:endParaRPr lang="en-US"/>
          </a:p>
        </p:txBody>
      </p:sp>
      <p:sp>
        <p:nvSpPr>
          <p:cNvPr id="9" name="Slide Number Placeholder 8"/>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18996198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FFE9975-C960-C441-A95D-E879884DDE4A}" type="datetimeFigureOut">
              <a:rPr lang="en-US" smtClean="0"/>
              <a:t>6/4/2017</a:t>
            </a:fld>
            <a:endParaRPr lang="en-US"/>
          </a:p>
        </p:txBody>
      </p:sp>
      <p:sp>
        <p:nvSpPr>
          <p:cNvPr id="5" name="Slide Number Placeholder 4"/>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12702103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E9975-C960-C441-A95D-E879884DDE4A}" type="datetimeFigureOut">
              <a:rPr lang="en-US" smtClean="0"/>
              <a:t>6/4/2017</a:t>
            </a:fld>
            <a:endParaRPr lang="en-US"/>
          </a:p>
        </p:txBody>
      </p:sp>
      <p:sp>
        <p:nvSpPr>
          <p:cNvPr id="4" name="Slide Number Placeholder 3"/>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938739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22960"/>
            <a:ext cx="3200400" cy="1828800"/>
          </a:xfrm>
        </p:spPr>
        <p:txBody>
          <a:bodyPr anchor="t" anchorCtr="0"/>
          <a:lstStyle>
            <a:lvl1pPr algn="l">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3886200" y="822960"/>
            <a:ext cx="4800600" cy="493776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834640"/>
            <a:ext cx="3200400" cy="29260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FFE9975-C960-C441-A95D-E879884DDE4A}" type="datetimeFigureOut">
              <a:rPr lang="en-US" smtClean="0"/>
              <a:t>6/4/2017</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20590786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0"/>
            <a:ext cx="8229600" cy="594360"/>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685800"/>
            <a:ext cx="82296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57200" y="5212080"/>
            <a:ext cx="82296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FFE9975-C960-C441-A95D-E879884DDE4A}" type="datetimeFigureOut">
              <a:rPr lang="en-US" smtClean="0"/>
              <a:t>6/4/2017</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543283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12" name="Rectangle 11"/>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noFill/>
              </a:ln>
              <a:solidFill>
                <a:schemeClr val="bg1"/>
              </a:solidFill>
            </a:endParaRPr>
          </a:p>
        </p:txBody>
      </p:sp>
      <p:sp>
        <p:nvSpPr>
          <p:cNvPr id="11" name="Footer Placeholder 10"/>
          <p:cNvSpPr>
            <a:spLocks noGrp="1"/>
          </p:cNvSpPr>
          <p:nvPr>
            <p:ph type="ftr" sz="quarter" idx="12"/>
          </p:nvPr>
        </p:nvSpPr>
        <p:spPr>
          <a:xfrm>
            <a:off x="2743200" y="6356352"/>
            <a:ext cx="3657600" cy="365125"/>
          </a:xfrm>
          <a:prstGeom prst="rect">
            <a:avLst/>
          </a:prstGeom>
        </p:spPr>
        <p:txBody>
          <a:bodyPr lIns="0" tIns="0" rIns="0" bIns="0"/>
          <a:lstStyle>
            <a:lvl1pPr>
              <a:defRPr sz="675">
                <a:latin typeface="Arial"/>
                <a:cs typeface="Arial"/>
              </a:defRPr>
            </a:lvl1pPr>
          </a:lstStyle>
          <a:p>
            <a:endParaRPr lang="en-US" dirty="0"/>
          </a:p>
        </p:txBody>
      </p:sp>
      <p:sp>
        <p:nvSpPr>
          <p:cNvPr id="16" name="Date Placeholder 3"/>
          <p:cNvSpPr>
            <a:spLocks noGrp="1"/>
          </p:cNvSpPr>
          <p:nvPr>
            <p:ph type="dt" sz="half" idx="2"/>
          </p:nvPr>
        </p:nvSpPr>
        <p:spPr>
          <a:xfrm>
            <a:off x="6858000" y="6356352"/>
            <a:ext cx="1600200" cy="365125"/>
          </a:xfrm>
          <a:prstGeom prst="rect">
            <a:avLst/>
          </a:prstGeom>
        </p:spPr>
        <p:txBody>
          <a:bodyPr vert="horz" lIns="0" tIns="0" rIns="0" bIns="0" rtlCol="0" anchor="ctr"/>
          <a:lstStyle>
            <a:lvl1pPr algn="r">
              <a:defRPr sz="675">
                <a:solidFill>
                  <a:srgbClr val="707276"/>
                </a:solidFill>
                <a:latin typeface="Arial"/>
                <a:cs typeface="Arial"/>
              </a:defRPr>
            </a:lvl1pPr>
          </a:lstStyle>
          <a:p>
            <a:fld id="{1205DB16-F3E1-7B41-BE18-DA9132C94C8C}" type="datetime4">
              <a:rPr lang="en-US" smtClean="0"/>
              <a:pPr/>
              <a:t>June 4, 2017</a:t>
            </a:fld>
            <a:endParaRPr lang="en-US" dirty="0"/>
          </a:p>
        </p:txBody>
      </p:sp>
      <p:sp>
        <p:nvSpPr>
          <p:cNvPr id="17" name="Slide Number Placeholder 5"/>
          <p:cNvSpPr>
            <a:spLocks noGrp="1"/>
          </p:cNvSpPr>
          <p:nvPr>
            <p:ph type="sldNum" sz="quarter" idx="4"/>
          </p:nvPr>
        </p:nvSpPr>
        <p:spPr>
          <a:xfrm>
            <a:off x="8741664" y="6356352"/>
            <a:ext cx="301752" cy="365125"/>
          </a:xfrm>
          <a:prstGeom prst="rect">
            <a:avLst/>
          </a:prstGeom>
        </p:spPr>
        <p:txBody>
          <a:bodyPr lIns="0" tIns="0" bIns="0" anchor="ctr" anchorCtr="0"/>
          <a:lstStyle>
            <a:lvl1pPr algn="l">
              <a:defRPr sz="675" b="1">
                <a:solidFill>
                  <a:srgbClr val="707276"/>
                </a:solidFill>
                <a:latin typeface="Arial"/>
                <a:cs typeface="Arial"/>
              </a:defRPr>
            </a:lvl1pPr>
          </a:lstStyle>
          <a:p>
            <a:fld id="{03722D57-58D6-9447-A6D5-A97F6C35A8FB}" type="slidenum">
              <a:rPr lang="en-US" smtClean="0"/>
              <a:pPr/>
              <a:t>‹#›</a:t>
            </a:fld>
            <a:endParaRPr lang="en-US" dirty="0"/>
          </a:p>
        </p:txBody>
      </p:sp>
      <p:cxnSp>
        <p:nvCxnSpPr>
          <p:cNvPr id="18" name="Straight Connector 17"/>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9"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20" name="Content Placeholder 2"/>
          <p:cNvSpPr>
            <a:spLocks noGrp="1"/>
          </p:cNvSpPr>
          <p:nvPr>
            <p:ph idx="1"/>
          </p:nvPr>
        </p:nvSpPr>
        <p:spPr>
          <a:xfrm>
            <a:off x="274320" y="1600201"/>
            <a:ext cx="8595360" cy="1089529"/>
          </a:xfrm>
        </p:spPr>
        <p:txBody>
          <a:bodyPr lIns="0" tIns="0" rIns="0" bIns="0">
            <a:spAutoFit/>
          </a:bodyPr>
          <a:lstStyle>
            <a:lvl1pPr marL="257175" indent="-257175">
              <a:buSzPct val="100000"/>
              <a:buFontTx/>
              <a:buBlip>
                <a:blip r:embed="rId2"/>
              </a:buBlip>
              <a:defRPr sz="1500">
                <a:latin typeface="Arial"/>
                <a:cs typeface="Arial"/>
              </a:defRPr>
            </a:lvl1pPr>
            <a:lvl2pPr marL="557213" indent="-214313">
              <a:buSzPct val="100000"/>
              <a:buFontTx/>
              <a:buBlip>
                <a:blip r:embed="rId3"/>
              </a:buBlip>
              <a:defRPr sz="1350">
                <a:latin typeface="Arial"/>
                <a:cs typeface="Arial"/>
              </a:defRPr>
            </a:lvl2pPr>
            <a:lvl3pPr marL="857250" indent="-171450">
              <a:buSzPct val="100000"/>
              <a:buFontTx/>
              <a:buBlip>
                <a:blip r:embed="rId4"/>
              </a:buBlip>
              <a:defRPr sz="1200">
                <a:latin typeface="Arial"/>
                <a:cs typeface="Arial"/>
              </a:defRPr>
            </a:lvl3pPr>
            <a:lvl4pPr marL="1200150" indent="-171450">
              <a:buSzPct val="100000"/>
              <a:buFontTx/>
              <a:buBlip>
                <a:blip r:embed="rId5"/>
              </a:buBlip>
              <a:defRPr sz="1050">
                <a:latin typeface="Arial"/>
                <a:cs typeface="Arial"/>
              </a:defRPr>
            </a:lvl4pPr>
            <a:lvl5pPr marL="1543050" indent="-171450">
              <a:buSzPct val="100000"/>
              <a:buFontTx/>
              <a:buBlip>
                <a:blip r:embed="rId2"/>
              </a:buBlip>
              <a:defRPr sz="1050">
                <a:latin typeface="Arial"/>
                <a:cs typeface="Arial"/>
              </a:defRPr>
            </a:lvl5pPr>
            <a:lvl6pPr marL="1714500" indent="0">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73293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320"/>
            <a:ext cx="8229600" cy="109728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45920"/>
            <a:ext cx="8229600" cy="41148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886200" y="6357008"/>
            <a:ext cx="1371600" cy="137160"/>
          </a:xfrm>
          <a:prstGeom prst="rect">
            <a:avLst/>
          </a:prstGeom>
        </p:spPr>
        <p:txBody>
          <a:bodyPr vert="horz" lIns="0" tIns="0" rIns="0" bIns="0" rtlCol="0" anchor="t" anchorCtr="0"/>
          <a:lstStyle>
            <a:lvl1pPr algn="ctr">
              <a:defRPr sz="700">
                <a:solidFill>
                  <a:schemeClr val="tx1">
                    <a:tint val="75000"/>
                  </a:schemeClr>
                </a:solidFill>
                <a:latin typeface="Arial"/>
                <a:cs typeface="Arial"/>
              </a:defRPr>
            </a:lvl1pPr>
          </a:lstStyle>
          <a:p>
            <a:fld id="{9FFE9975-C960-C441-A95D-E879884DDE4A}" type="datetimeFigureOut">
              <a:rPr lang="en-US" smtClean="0"/>
              <a:pPr/>
              <a:t>6/4/2017</a:t>
            </a:fld>
            <a:endParaRPr lang="en-US" dirty="0"/>
          </a:p>
        </p:txBody>
      </p:sp>
      <p:sp>
        <p:nvSpPr>
          <p:cNvPr id="6" name="Slide Number Placeholder 5"/>
          <p:cNvSpPr>
            <a:spLocks noGrp="1"/>
          </p:cNvSpPr>
          <p:nvPr>
            <p:ph type="sldNum" sz="quarter" idx="4"/>
          </p:nvPr>
        </p:nvSpPr>
        <p:spPr>
          <a:xfrm>
            <a:off x="3886200" y="6504908"/>
            <a:ext cx="1371600" cy="137160"/>
          </a:xfrm>
          <a:prstGeom prst="rect">
            <a:avLst/>
          </a:prstGeom>
        </p:spPr>
        <p:txBody>
          <a:bodyPr vert="horz" lIns="0" tIns="0" rIns="0" bIns="0" rtlCol="0" anchor="b" anchorCtr="0"/>
          <a:lstStyle>
            <a:lvl1pPr algn="ctr">
              <a:defRPr sz="800">
                <a:solidFill>
                  <a:schemeClr val="tx1">
                    <a:tint val="75000"/>
                  </a:schemeClr>
                </a:solidFill>
                <a:latin typeface="Arial"/>
                <a:cs typeface="Arial"/>
              </a:defRPr>
            </a:lvl1pPr>
          </a:lstStyle>
          <a:p>
            <a:fld id="{06896CD2-FB3A-5340-99F8-A4C5A2774A87}" type="slidenum">
              <a:rPr lang="en-US" smtClean="0"/>
              <a:pPr/>
              <a:t>‹#›</a:t>
            </a:fld>
            <a:endParaRPr lang="en-US" dirty="0"/>
          </a:p>
        </p:txBody>
      </p:sp>
    </p:spTree>
    <p:extLst>
      <p:ext uri="{BB962C8B-B14F-4D97-AF65-F5344CB8AC3E}">
        <p14:creationId xmlns:p14="http://schemas.microsoft.com/office/powerpoint/2010/main" val="310164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iming>
    <p:tnLst>
      <p:par>
        <p:cTn id="1" dur="indefinite" restart="never" nodeType="tmRoot"/>
      </p:par>
    </p:tnLst>
  </p:timing>
  <p:txStyles>
    <p:titleStyle>
      <a:lvl1pPr algn="l" defTabSz="457200" rtl="0" eaLnBrk="1" latinLnBrk="0" hangingPunct="1">
        <a:spcBef>
          <a:spcPct val="0"/>
        </a:spcBef>
        <a:buNone/>
        <a:defRPr sz="3600" b="1" kern="1200">
          <a:solidFill>
            <a:schemeClr val="accent1">
              <a:lumMod val="75000"/>
            </a:schemeClr>
          </a:solidFill>
          <a:latin typeface="Arial"/>
          <a:ea typeface="+mj-ea"/>
          <a:cs typeface="Arial"/>
        </a:defRPr>
      </a:lvl1pPr>
    </p:titleStyle>
    <p:bodyStyle>
      <a:lvl1pPr marL="342900" indent="-342900" algn="l" defTabSz="457200" rtl="0" eaLnBrk="1" latinLnBrk="0" hangingPunct="1">
        <a:spcBef>
          <a:spcPct val="20000"/>
        </a:spcBef>
        <a:buClr>
          <a:schemeClr val="accent1">
            <a:lumMod val="75000"/>
          </a:schemeClr>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Clr>
          <a:schemeClr val="accent1">
            <a:lumMod val="75000"/>
          </a:schemeClr>
        </a:buClr>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1">
            <a:lumMod val="75000"/>
          </a:schemeClr>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40.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Role of Convective Gustiness in Reducing Seasonal Precipitation Biases in the Tropical West Pacific</a:t>
            </a:r>
            <a:endParaRPr lang="en-US" sz="1050" dirty="0"/>
          </a:p>
        </p:txBody>
      </p:sp>
      <p:sp>
        <p:nvSpPr>
          <p:cNvPr id="3" name="Subtitle 2"/>
          <p:cNvSpPr>
            <a:spLocks noGrp="1"/>
          </p:cNvSpPr>
          <p:nvPr>
            <p:ph type="subTitle" idx="1"/>
          </p:nvPr>
        </p:nvSpPr>
        <p:spPr/>
        <p:txBody>
          <a:bodyPr/>
          <a:lstStyle/>
          <a:p>
            <a:r>
              <a:rPr lang="en-US" dirty="0">
                <a:solidFill>
                  <a:srgbClr val="000000"/>
                </a:solidFill>
              </a:rPr>
              <a:t>Bryce Harrop, Po-Lun Ma, Phil Rasch, Rich Neale, Cecile </a:t>
            </a:r>
            <a:r>
              <a:rPr lang="en-US" dirty="0" smtClean="0">
                <a:solidFill>
                  <a:srgbClr val="000000"/>
                </a:solidFill>
              </a:rPr>
              <a:t>Hannay</a:t>
            </a:r>
            <a:endParaRPr lang="en-US" dirty="0">
              <a:solidFill>
                <a:srgbClr val="000000"/>
              </a:solidFill>
            </a:endParaRPr>
          </a:p>
        </p:txBody>
      </p:sp>
    </p:spTree>
    <p:extLst>
      <p:ext uri="{BB962C8B-B14F-4D97-AF65-F5344CB8AC3E}">
        <p14:creationId xmlns:p14="http://schemas.microsoft.com/office/powerpoint/2010/main" val="2354258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prstGeom prst="rect">
            <a:avLst/>
          </a:prstGeom>
        </p:spPr>
        <p:txBody>
          <a:bodyPr/>
          <a:lstStyle/>
          <a:p>
            <a:fld id="{1205DB16-F3E1-7B41-BE18-DA9132C94C8C}" type="datetime4">
              <a:rPr lang="en-US" smtClean="0"/>
              <a:pPr/>
              <a:t>June 4, 2017</a:t>
            </a:fld>
            <a:endParaRPr lang="en-US" dirty="0"/>
          </a:p>
        </p:txBody>
      </p:sp>
      <p:sp>
        <p:nvSpPr>
          <p:cNvPr id="4" name="Slide Number Placeholder 3"/>
          <p:cNvSpPr>
            <a:spLocks noGrp="1"/>
          </p:cNvSpPr>
          <p:nvPr>
            <p:ph type="sldNum" sz="quarter" idx="4"/>
          </p:nvPr>
        </p:nvSpPr>
        <p:spPr>
          <a:prstGeom prst="rect">
            <a:avLst/>
          </a:prstGeom>
        </p:spPr>
        <p:txBody>
          <a:bodyPr/>
          <a:lstStyle/>
          <a:p>
            <a:fld id="{03722D57-58D6-9447-A6D5-A97F6C35A8FB}" type="slidenum">
              <a:rPr lang="en-US" smtClean="0"/>
              <a:pPr/>
              <a:t>10</a:t>
            </a:fld>
            <a:endParaRPr lang="en-US" dirty="0"/>
          </a:p>
        </p:txBody>
      </p:sp>
      <p:sp>
        <p:nvSpPr>
          <p:cNvPr id="5" name="Title 4"/>
          <p:cNvSpPr>
            <a:spLocks noGrp="1"/>
          </p:cNvSpPr>
          <p:nvPr>
            <p:ph type="title"/>
          </p:nvPr>
        </p:nvSpPr>
        <p:spPr>
          <a:xfrm>
            <a:off x="274319" y="201168"/>
            <a:ext cx="8636767" cy="868680"/>
          </a:xfrm>
        </p:spPr>
        <p:txBody>
          <a:bodyPr/>
          <a:lstStyle/>
          <a:p>
            <a:r>
              <a:rPr lang="en-US" dirty="0" smtClean="0"/>
              <a:t>How is gustiness included in a model?</a:t>
            </a:r>
            <a:endParaRPr lang="en-US" dirty="0"/>
          </a:p>
        </p:txBody>
      </p:sp>
      <p:sp>
        <p:nvSpPr>
          <p:cNvPr id="7" name="TextBox 6"/>
          <p:cNvSpPr txBox="1"/>
          <p:nvPr/>
        </p:nvSpPr>
        <p:spPr>
          <a:xfrm>
            <a:off x="338328" y="1380226"/>
            <a:ext cx="8467344" cy="1631216"/>
          </a:xfrm>
          <a:prstGeom prst="rect">
            <a:avLst/>
          </a:prstGeom>
          <a:noFill/>
        </p:spPr>
        <p:txBody>
          <a:bodyPr wrap="square" rtlCol="0">
            <a:spAutoFit/>
          </a:bodyPr>
          <a:lstStyle/>
          <a:p>
            <a:r>
              <a:rPr lang="en-US" sz="2800" u="sng" dirty="0"/>
              <a:t>Gustiness Parameterization</a:t>
            </a:r>
          </a:p>
          <a:p>
            <a:r>
              <a:rPr lang="en-US" sz="2400" dirty="0" smtClean="0"/>
              <a:t>Non-linearly adds </a:t>
            </a:r>
            <a:r>
              <a:rPr lang="en-US" sz="2400" dirty="0"/>
              <a:t>an additional </a:t>
            </a:r>
            <a:r>
              <a:rPr lang="en-US" sz="2400" dirty="0" smtClean="0"/>
              <a:t>term (</a:t>
            </a:r>
            <a:r>
              <a:rPr lang="en-US" sz="2400" dirty="0" err="1" smtClean="0"/>
              <a:t>U</a:t>
            </a:r>
            <a:r>
              <a:rPr lang="en-US" sz="2400" baseline="-25000" dirty="0" err="1" smtClean="0"/>
              <a:t>g</a:t>
            </a:r>
            <a:r>
              <a:rPr lang="en-US" sz="2400" dirty="0" smtClean="0"/>
              <a:t>) </a:t>
            </a:r>
            <a:r>
              <a:rPr lang="en-US" sz="2400" dirty="0"/>
              <a:t>to the value of wind used to compute the surface latent heat </a:t>
            </a:r>
            <a:r>
              <a:rPr lang="en-US" sz="2400" dirty="0" smtClean="0"/>
              <a:t>flux (U</a:t>
            </a:r>
            <a:r>
              <a:rPr lang="en-US" sz="2400" baseline="-25000" dirty="0" smtClean="0"/>
              <a:t>0</a:t>
            </a:r>
            <a:r>
              <a:rPr lang="en-US" sz="2400" dirty="0" smtClean="0"/>
              <a:t>).  </a:t>
            </a:r>
            <a:r>
              <a:rPr lang="en-US" sz="2400" dirty="0" err="1" smtClean="0"/>
              <a:t>U</a:t>
            </a:r>
            <a:r>
              <a:rPr lang="en-US" sz="2400" baseline="-25000" dirty="0" err="1" smtClean="0"/>
              <a:t>g</a:t>
            </a:r>
            <a:r>
              <a:rPr lang="en-US" sz="2400" dirty="0" smtClean="0"/>
              <a:t> is based on the work of </a:t>
            </a:r>
            <a:r>
              <a:rPr lang="en-US" sz="2400" dirty="0" err="1" smtClean="0"/>
              <a:t>Redelsperger</a:t>
            </a:r>
            <a:r>
              <a:rPr lang="en-US" sz="2400" dirty="0" smtClean="0"/>
              <a:t> et al. (2000).</a:t>
            </a:r>
            <a:endParaRPr lang="en-US" sz="2400" dirty="0"/>
          </a:p>
        </p:txBody>
      </p:sp>
      <mc:AlternateContent xmlns:mc="http://schemas.openxmlformats.org/markup-compatibility/2006" xmlns:a14="http://schemas.microsoft.com/office/drawing/2010/main">
        <mc:Choice Requires="a14">
          <p:sp>
            <p:nvSpPr>
              <p:cNvPr id="6" name="Rectangle 5"/>
              <p:cNvSpPr/>
              <p:nvPr/>
            </p:nvSpPr>
            <p:spPr>
              <a:xfrm>
                <a:off x="1086591" y="3515120"/>
                <a:ext cx="6970819" cy="17992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400" i="1">
                              <a:latin typeface="Cambria Math" panose="02040503050406030204" pitchFamily="18" charset="0"/>
                            </a:rPr>
                          </m:ctrlPr>
                        </m:mPr>
                        <m:mr>
                          <m:e>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panose="02040503050406030204" pitchFamily="18" charset="0"/>
                                      </a:rPr>
                                      <m:t>𝑈</m:t>
                                    </m:r>
                                  </m:e>
                                </m:acc>
                              </m:e>
                              <m:sup>
                                <m:r>
                                  <a:rPr lang="en-US" sz="2400" i="0">
                                    <a:latin typeface="Cambria Math" panose="02040503050406030204" pitchFamily="18" charset="0"/>
                                  </a:rPr>
                                  <m:t>2</m:t>
                                </m:r>
                              </m:sup>
                            </m:sSup>
                            <m:r>
                              <a:rPr lang="en-US" sz="2400" i="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𝑈</m:t>
                                </m:r>
                              </m:e>
                              <m:sub>
                                <m:r>
                                  <a:rPr lang="en-US" sz="2400" i="0">
                                    <a:latin typeface="Cambria Math" panose="02040503050406030204" pitchFamily="18" charset="0"/>
                                  </a:rPr>
                                  <m:t>0</m:t>
                                </m:r>
                              </m:sub>
                              <m:sup>
                                <m:r>
                                  <a:rPr lang="en-US" sz="2400" i="0">
                                    <a:latin typeface="Cambria Math" panose="02040503050406030204" pitchFamily="18" charset="0"/>
                                  </a:rPr>
                                  <m:t>2</m:t>
                                </m:r>
                              </m:sup>
                            </m:sSubSup>
                            <m:r>
                              <m:rPr>
                                <m:nor/>
                              </m:rPr>
                              <a:rPr lang="en-US" sz="2400" i="1">
                                <a:latin typeface="Cambria Math" panose="02040503050406030204" pitchFamily="18" charset="0"/>
                              </a:rPr>
                              <m:t> </m:t>
                            </m:r>
                            <m:r>
                              <a:rPr lang="en-US" sz="2400" i="0">
                                <a:latin typeface="Cambria Math" panose="02040503050406030204" pitchFamily="18" charset="0"/>
                              </a:rPr>
                              <m:t>+</m:t>
                            </m:r>
                            <m:r>
                              <m:rPr>
                                <m:nor/>
                              </m:rPr>
                              <a:rPr lang="en-US" sz="2400" i="1">
                                <a:latin typeface="Cambria Math" panose="02040503050406030204" pitchFamily="18" charset="0"/>
                              </a:rPr>
                              <m:t>​ </m:t>
                            </m:r>
                            <m:sSubSup>
                              <m:sSubSupPr>
                                <m:ctrlPr>
                                  <a:rPr lang="en-US" sz="2400" i="1">
                                    <a:latin typeface="Cambria Math" panose="02040503050406030204" pitchFamily="18" charset="0"/>
                                  </a:rPr>
                                </m:ctrlPr>
                              </m:sSubSupPr>
                              <m:e>
                                <m:r>
                                  <a:rPr lang="en-US" sz="2400" i="1">
                                    <a:latin typeface="Cambria Math" panose="02040503050406030204" pitchFamily="18" charset="0"/>
                                  </a:rPr>
                                  <m:t>𝑈</m:t>
                                </m:r>
                              </m:e>
                              <m:sub>
                                <m:r>
                                  <a:rPr lang="en-US" sz="2400" i="1">
                                    <a:latin typeface="Cambria Math" panose="02040503050406030204" pitchFamily="18" charset="0"/>
                                  </a:rPr>
                                  <m:t>𝑔</m:t>
                                </m:r>
                              </m:sub>
                              <m:sup>
                                <m:r>
                                  <a:rPr lang="en-US" sz="2400" i="0">
                                    <a:latin typeface="Cambria Math" panose="02040503050406030204" pitchFamily="18" charset="0"/>
                                  </a:rPr>
                                  <m:t>2</m:t>
                                </m:r>
                              </m:sup>
                            </m:sSubSup>
                          </m:e>
                        </m:mr>
                        <m:mr>
                          <m:e>
                            <m:sSub>
                              <m:sSubPr>
                                <m:ctrlPr>
                                  <a:rPr lang="en-US" sz="2400" i="1">
                                    <a:latin typeface="Cambria Math" panose="02040503050406030204" pitchFamily="18" charset="0"/>
                                  </a:rPr>
                                </m:ctrlPr>
                              </m:sSubPr>
                              <m:e>
                                <m:r>
                                  <a:rPr lang="en-US" sz="2400" i="1">
                                    <a:latin typeface="Cambria Math" panose="02040503050406030204" pitchFamily="18" charset="0"/>
                                  </a:rPr>
                                  <m:t>𝑈</m:t>
                                </m:r>
                              </m:e>
                              <m:sub>
                                <m:r>
                                  <a:rPr lang="en-US" sz="2400" i="0">
                                    <a:latin typeface="Cambria Math" panose="02040503050406030204" pitchFamily="18" charset="0"/>
                                  </a:rPr>
                                  <m:t>0</m:t>
                                </m:r>
                              </m:sub>
                            </m:sSub>
                            <m:r>
                              <a:rPr lang="en-US" sz="2400" i="0">
                                <a:latin typeface="Cambria Math" panose="02040503050406030204" pitchFamily="18" charset="0"/>
                              </a:rPr>
                              <m:t>=‖</m:t>
                            </m:r>
                            <m:acc>
                              <m:accPr>
                                <m:chr m:val="̅"/>
                                <m:ctrlPr>
                                  <a:rPr lang="en-US" sz="2400" i="1">
                                    <a:latin typeface="Cambria Math" panose="02040503050406030204" pitchFamily="18" charset="0"/>
                                  </a:rPr>
                                </m:ctrlPr>
                              </m:accPr>
                              <m:e>
                                <m:r>
                                  <a:rPr lang="en-US" sz="2400" b="1" i="0">
                                    <a:latin typeface="Cambria Math" panose="02040503050406030204" pitchFamily="18" charset="0"/>
                                  </a:rPr>
                                  <m:t>𝐔</m:t>
                                </m:r>
                              </m:e>
                            </m:acc>
                            <m:r>
                              <a:rPr lang="en-US" sz="2400" b="0" i="0">
                                <a:latin typeface="Cambria Math" panose="02040503050406030204" pitchFamily="18" charset="0"/>
                              </a:rPr>
                              <m:t>‖</m:t>
                            </m:r>
                          </m:e>
                        </m:mr>
                        <m:mr>
                          <m:e>
                            <m:sSub>
                              <m:sSubPr>
                                <m:ctrlPr>
                                  <a:rPr lang="en-US" sz="2400" b="0" i="1">
                                    <a:latin typeface="Cambria Math" panose="02040503050406030204" pitchFamily="18" charset="0"/>
                                  </a:rPr>
                                </m:ctrlPr>
                              </m:sSubPr>
                              <m:e>
                                <m:r>
                                  <a:rPr lang="en-US" sz="2400" b="0" i="1">
                                    <a:latin typeface="Cambria Math" panose="02040503050406030204" pitchFamily="18" charset="0"/>
                                  </a:rPr>
                                  <m:t>𝑈</m:t>
                                </m:r>
                              </m:e>
                              <m:sub>
                                <m:r>
                                  <a:rPr lang="en-US" sz="2400" b="0" i="1">
                                    <a:latin typeface="Cambria Math" panose="02040503050406030204" pitchFamily="18" charset="0"/>
                                  </a:rPr>
                                  <m:t>𝑔</m:t>
                                </m:r>
                              </m:sub>
                            </m:sSub>
                            <m:r>
                              <a:rPr lang="en-US" sz="2400" b="0" i="0">
                                <a:latin typeface="Cambria Math" panose="02040503050406030204" pitchFamily="18" charset="0"/>
                              </a:rPr>
                              <m:t>=</m:t>
                            </m:r>
                            <m:d>
                              <m:dPr>
                                <m:begChr m:val="{"/>
                                <m:endChr m:val=""/>
                                <m:ctrlPr>
                                  <a:rPr lang="en-US" sz="2400" b="0" i="1">
                                    <a:latin typeface="Cambria Math" panose="02040503050406030204" pitchFamily="18" charset="0"/>
                                  </a:rPr>
                                </m:ctrlPr>
                              </m:dPr>
                              <m:e>
                                <m:m>
                                  <m:mPr>
                                    <m:mcs>
                                      <m:mc>
                                        <m:mcPr>
                                          <m:count m:val="1"/>
                                          <m:mcJc m:val="center"/>
                                        </m:mcPr>
                                      </m:mc>
                                    </m:mcs>
                                    <m:ctrlPr>
                                      <a:rPr lang="en-US" sz="2400" b="0" i="1">
                                        <a:latin typeface="Cambria Math" panose="02040503050406030204" pitchFamily="18" charset="0"/>
                                      </a:rPr>
                                    </m:ctrlPr>
                                  </m:mPr>
                                  <m:mr>
                                    <m:e>
                                      <m:r>
                                        <m:rPr>
                                          <m:nor/>
                                        </m:rPr>
                                        <a:rPr lang="en-US" sz="2400" b="0" i="1">
                                          <a:latin typeface="Cambria Math" panose="02040503050406030204" pitchFamily="18" charset="0"/>
                                        </a:rPr>
                                        <m:t>log</m:t>
                                      </m:r>
                                      <m:d>
                                        <m:dPr>
                                          <m:ctrlPr>
                                            <a:rPr lang="en-US" sz="2400" b="0" i="1">
                                              <a:latin typeface="Cambria Math" panose="02040503050406030204" pitchFamily="18" charset="0"/>
                                            </a:rPr>
                                          </m:ctrlPr>
                                        </m:dPr>
                                        <m:e>
                                          <m:r>
                                            <a:rPr lang="en-US" sz="2400" b="0" i="0">
                                              <a:latin typeface="Cambria Math" panose="02040503050406030204" pitchFamily="18" charset="0"/>
                                            </a:rPr>
                                            <m:t>1.0</m:t>
                                          </m:r>
                                          <m:r>
                                            <m:rPr>
                                              <m:nor/>
                                            </m:rPr>
                                            <a:rPr lang="en-US" sz="2400" b="0" i="1">
                                              <a:latin typeface="Cambria Math" panose="02040503050406030204" pitchFamily="18" charset="0"/>
                                            </a:rPr>
                                            <m:t> </m:t>
                                          </m:r>
                                          <m:r>
                                            <a:rPr lang="en-US" sz="2400" b="0" i="0">
                                              <a:latin typeface="Cambria Math" panose="02040503050406030204" pitchFamily="18" charset="0"/>
                                            </a:rPr>
                                            <m:t>+</m:t>
                                          </m:r>
                                          <m:r>
                                            <m:rPr>
                                              <m:nor/>
                                            </m:rPr>
                                            <a:rPr lang="en-US" sz="2400" b="0" i="1">
                                              <a:latin typeface="Cambria Math" panose="02040503050406030204" pitchFamily="18" charset="0"/>
                                            </a:rPr>
                                            <m:t>  ​</m:t>
                                          </m:r>
                                          <m:r>
                                            <a:rPr lang="en-US" sz="2400" b="0" i="0">
                                              <a:latin typeface="Cambria Math" panose="02040503050406030204" pitchFamily="18" charset="0"/>
                                            </a:rPr>
                                            <m:t>6.69</m:t>
                                          </m:r>
                                          <m:r>
                                            <a:rPr lang="en-US" sz="2400" b="0" i="1">
                                              <a:latin typeface="Cambria Math" panose="02040503050406030204" pitchFamily="18" charset="0"/>
                                            </a:rPr>
                                            <m:t>𝑅</m:t>
                                          </m:r>
                                          <m:r>
                                            <m:rPr>
                                              <m:nor/>
                                            </m:rPr>
                                            <a:rPr lang="en-US" sz="2400" b="0" i="1">
                                              <a:latin typeface="Cambria Math" panose="02040503050406030204" pitchFamily="18" charset="0"/>
                                            </a:rPr>
                                            <m:t> </m:t>
                                          </m:r>
                                          <m:r>
                                            <a:rPr lang="en-US" sz="2400" b="0" i="0">
                                              <a:latin typeface="Cambria Math" panose="02040503050406030204" pitchFamily="18" charset="0"/>
                                            </a:rPr>
                                            <m:t>−</m:t>
                                          </m:r>
                                          <m:r>
                                            <m:rPr>
                                              <m:nor/>
                                            </m:rPr>
                                            <a:rPr lang="en-US" sz="2400" b="0" i="1">
                                              <a:latin typeface="Cambria Math" panose="02040503050406030204" pitchFamily="18" charset="0"/>
                                            </a:rPr>
                                            <m:t> </m:t>
                                          </m:r>
                                          <m:r>
                                            <a:rPr lang="en-US" sz="2400" b="0" i="0">
                                              <a:latin typeface="Cambria Math" panose="02040503050406030204" pitchFamily="18" charset="0"/>
                                            </a:rPr>
                                            <m:t>0.476</m:t>
                                          </m:r>
                                          <m:sSup>
                                            <m:sSupPr>
                                              <m:ctrlPr>
                                                <a:rPr lang="en-US" sz="2400" b="0" i="1">
                                                  <a:latin typeface="Cambria Math" panose="02040503050406030204" pitchFamily="18" charset="0"/>
                                                </a:rPr>
                                              </m:ctrlPr>
                                            </m:sSupPr>
                                            <m:e>
                                              <m:r>
                                                <a:rPr lang="en-US" sz="2400" b="0" i="1">
                                                  <a:latin typeface="Cambria Math" panose="02040503050406030204" pitchFamily="18" charset="0"/>
                                                </a:rPr>
                                                <m:t>𝑅</m:t>
                                              </m:r>
                                            </m:e>
                                            <m:sup>
                                              <m:r>
                                                <a:rPr lang="en-US" sz="2400" b="0" i="0">
                                                  <a:latin typeface="Cambria Math" panose="02040503050406030204" pitchFamily="18" charset="0"/>
                                                </a:rPr>
                                                <m:t>2</m:t>
                                              </m:r>
                                            </m:sup>
                                          </m:sSup>
                                        </m:e>
                                      </m:d>
                                      <m:r>
                                        <m:rPr>
                                          <m:nor/>
                                        </m:rPr>
                                        <a:rPr lang="en-US" sz="2400" b="0" i="1">
                                          <a:latin typeface="Cambria Math" panose="02040503050406030204" pitchFamily="18" charset="0"/>
                                        </a:rPr>
                                        <m:t>, </m:t>
                                      </m:r>
                                      <m:r>
                                        <a:rPr lang="en-US" sz="2400" b="0" i="1">
                                          <a:latin typeface="Cambria Math" panose="02040503050406030204" pitchFamily="18" charset="0"/>
                                        </a:rPr>
                                        <m:t>𝑅</m:t>
                                      </m:r>
                                      <m:r>
                                        <m:rPr>
                                          <m:nor/>
                                        </m:rPr>
                                        <a:rPr lang="en-US" sz="2400" b="0" i="1">
                                          <a:latin typeface="Cambria Math" panose="02040503050406030204" pitchFamily="18" charset="0"/>
                                        </a:rPr>
                                        <m:t> &lt; 6 </m:t>
                                      </m:r>
                                      <m:r>
                                        <m:rPr>
                                          <m:nor/>
                                        </m:rPr>
                                        <a:rPr lang="en-US" sz="2400" b="0" i="1">
                                          <a:latin typeface="Cambria Math" panose="02040503050406030204" pitchFamily="18" charset="0"/>
                                        </a:rPr>
                                        <m:t>cm</m:t>
                                      </m:r>
                                      <m:r>
                                        <m:rPr>
                                          <m:nor/>
                                        </m:rPr>
                                        <a:rPr lang="en-US" sz="2400" b="0" i="1">
                                          <a:latin typeface="Cambria Math" panose="02040503050406030204" pitchFamily="18" charset="0"/>
                                        </a:rPr>
                                        <m:t>/</m:t>
                                      </m:r>
                                      <m:r>
                                        <m:rPr>
                                          <m:nor/>
                                        </m:rPr>
                                        <a:rPr lang="en-US" sz="2400" b="0" i="1">
                                          <a:latin typeface="Cambria Math" panose="02040503050406030204" pitchFamily="18" charset="0"/>
                                        </a:rPr>
                                        <m:t>day</m:t>
                                      </m:r>
                                    </m:e>
                                  </m:mr>
                                  <m:mr>
                                    <m:e>
                                      <m:r>
                                        <a:rPr lang="en-US" sz="2400" b="0" i="0">
                                          <a:latin typeface="Cambria Math" panose="02040503050406030204" pitchFamily="18" charset="0"/>
                                        </a:rPr>
                                        <m:t>3.2</m:t>
                                      </m:r>
                                      <m:r>
                                        <m:rPr>
                                          <m:nor/>
                                        </m:rPr>
                                        <a:rPr lang="en-US" sz="2400" b="0" i="1">
                                          <a:latin typeface="Cambria Math" panose="02040503050406030204" pitchFamily="18" charset="0"/>
                                        </a:rPr>
                                        <m:t> </m:t>
                                      </m:r>
                                      <m:r>
                                        <m:rPr>
                                          <m:nor/>
                                        </m:rPr>
                                        <a:rPr lang="en-US" sz="2400" b="0" i="1">
                                          <a:latin typeface="Cambria Math" panose="02040503050406030204" pitchFamily="18" charset="0"/>
                                        </a:rPr>
                                        <m:t>m</m:t>
                                      </m:r>
                                      <m:r>
                                        <m:rPr>
                                          <m:nor/>
                                        </m:rPr>
                                        <a:rPr lang="en-US" sz="2400" b="0" i="1">
                                          <a:latin typeface="Cambria Math" panose="02040503050406030204" pitchFamily="18" charset="0"/>
                                        </a:rPr>
                                        <m:t>/</m:t>
                                      </m:r>
                                      <m:r>
                                        <m:rPr>
                                          <m:nor/>
                                        </m:rPr>
                                        <a:rPr lang="en-US" sz="2400" b="0" i="1">
                                          <a:latin typeface="Cambria Math" panose="02040503050406030204" pitchFamily="18" charset="0"/>
                                        </a:rPr>
                                        <m:t>s</m:t>
                                      </m:r>
                                      <m:r>
                                        <m:rPr>
                                          <m:nor/>
                                        </m:rPr>
                                        <a:rPr lang="en-US" sz="2400" b="0" i="1">
                                          <a:latin typeface="Cambria Math" panose="02040503050406030204" pitchFamily="18" charset="0"/>
                                        </a:rPr>
                                        <m:t>, </m:t>
                                      </m:r>
                                      <m:r>
                                        <a:rPr lang="en-US" sz="2400" b="0" i="1">
                                          <a:latin typeface="Cambria Math" panose="02040503050406030204" pitchFamily="18" charset="0"/>
                                        </a:rPr>
                                        <m:t>𝑅</m:t>
                                      </m:r>
                                      <m:r>
                                        <m:rPr>
                                          <m:nor/>
                                        </m:rPr>
                                        <a:rPr lang="en-US" sz="2400" b="0" i="1">
                                          <a:latin typeface="Cambria Math" panose="02040503050406030204" pitchFamily="18" charset="0"/>
                                        </a:rPr>
                                        <m:t> </m:t>
                                      </m:r>
                                      <m:r>
                                        <a:rPr lang="en-US" sz="2400" b="0" i="0">
                                          <a:latin typeface="Cambria Math" panose="02040503050406030204" pitchFamily="18" charset="0"/>
                                        </a:rPr>
                                        <m:t>≥</m:t>
                                      </m:r>
                                      <m:r>
                                        <m:rPr>
                                          <m:nor/>
                                        </m:rPr>
                                        <a:rPr lang="en-US" sz="2400" b="0" i="1">
                                          <a:latin typeface="Cambria Math" panose="02040503050406030204" pitchFamily="18" charset="0"/>
                                        </a:rPr>
                                        <m:t> 6 </m:t>
                                      </m:r>
                                      <m:r>
                                        <m:rPr>
                                          <m:nor/>
                                        </m:rPr>
                                        <a:rPr lang="en-US" sz="2400" b="0" i="1">
                                          <a:latin typeface="Cambria Math" panose="02040503050406030204" pitchFamily="18" charset="0"/>
                                        </a:rPr>
                                        <m:t>cm</m:t>
                                      </m:r>
                                      <m:r>
                                        <m:rPr>
                                          <m:nor/>
                                        </m:rPr>
                                        <a:rPr lang="en-US" sz="2400" b="0" i="1">
                                          <a:latin typeface="Cambria Math" panose="02040503050406030204" pitchFamily="18" charset="0"/>
                                        </a:rPr>
                                        <m:t>/</m:t>
                                      </m:r>
                                      <m:r>
                                        <m:rPr>
                                          <m:nor/>
                                        </m:rPr>
                                        <a:rPr lang="en-US" sz="2400" b="0" i="1">
                                          <a:latin typeface="Cambria Math" panose="02040503050406030204" pitchFamily="18" charset="0"/>
                                        </a:rPr>
                                        <m:t>day</m:t>
                                      </m:r>
                                    </m:e>
                                  </m:mr>
                                </m:m>
                              </m:e>
                            </m:d>
                          </m:e>
                        </m:mr>
                      </m:m>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1086591" y="3515120"/>
                <a:ext cx="6970819" cy="1799275"/>
              </a:xfrm>
              <a:prstGeom prst="rect">
                <a:avLst/>
              </a:prstGeom>
              <a:blipFill rotWithShape="0">
                <a:blip r:embed="rId3"/>
                <a:stretch>
                  <a:fillRect/>
                </a:stretch>
              </a:blipFill>
            </p:spPr>
            <p:txBody>
              <a:bodyPr/>
              <a:lstStyle/>
              <a:p>
                <a:r>
                  <a:rPr lang="en-US">
                    <a:noFill/>
                  </a:rPr>
                  <a:t> </a:t>
                </a:r>
              </a:p>
            </p:txBody>
          </p:sp>
        </mc:Fallback>
      </mc:AlternateContent>
      <p:sp>
        <p:nvSpPr>
          <p:cNvPr id="2" name="TextBox 1"/>
          <p:cNvSpPr txBox="1"/>
          <p:nvPr/>
        </p:nvSpPr>
        <p:spPr>
          <a:xfrm>
            <a:off x="5663241" y="5616201"/>
            <a:ext cx="3148641" cy="369332"/>
          </a:xfrm>
          <a:prstGeom prst="rect">
            <a:avLst/>
          </a:prstGeom>
          <a:noFill/>
        </p:spPr>
        <p:txBody>
          <a:bodyPr wrap="square" rtlCol="0">
            <a:spAutoFit/>
          </a:bodyPr>
          <a:lstStyle/>
          <a:p>
            <a:r>
              <a:rPr lang="en-US" dirty="0" smtClean="0"/>
              <a:t>R is convective rain rate</a:t>
            </a:r>
            <a:endParaRPr lang="en-US" dirty="0"/>
          </a:p>
        </p:txBody>
      </p:sp>
    </p:spTree>
    <p:extLst>
      <p:ext uri="{BB962C8B-B14F-4D97-AF65-F5344CB8AC3E}">
        <p14:creationId xmlns:p14="http://schemas.microsoft.com/office/powerpoint/2010/main" val="302629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prstGeom prst="rect">
            <a:avLst/>
          </a:prstGeom>
        </p:spPr>
        <p:txBody>
          <a:bodyPr/>
          <a:lstStyle/>
          <a:p>
            <a:fld id="{1205DB16-F3E1-7B41-BE18-DA9132C94C8C}" type="datetime4">
              <a:rPr lang="en-US" smtClean="0"/>
              <a:pPr/>
              <a:t>June 4, 2017</a:t>
            </a:fld>
            <a:endParaRPr lang="en-US" dirty="0"/>
          </a:p>
        </p:txBody>
      </p:sp>
      <p:sp>
        <p:nvSpPr>
          <p:cNvPr id="4" name="Slide Number Placeholder 3"/>
          <p:cNvSpPr>
            <a:spLocks noGrp="1"/>
          </p:cNvSpPr>
          <p:nvPr>
            <p:ph type="sldNum" sz="quarter" idx="4"/>
          </p:nvPr>
        </p:nvSpPr>
        <p:spPr>
          <a:prstGeom prst="rect">
            <a:avLst/>
          </a:prstGeom>
        </p:spPr>
        <p:txBody>
          <a:bodyPr/>
          <a:lstStyle/>
          <a:p>
            <a:fld id="{03722D57-58D6-9447-A6D5-A97F6C35A8FB}" type="slidenum">
              <a:rPr lang="en-US" smtClean="0"/>
              <a:pPr/>
              <a:t>11</a:t>
            </a:fld>
            <a:endParaRPr lang="en-US" dirty="0"/>
          </a:p>
        </p:txBody>
      </p:sp>
      <p:sp>
        <p:nvSpPr>
          <p:cNvPr id="5" name="Title 4"/>
          <p:cNvSpPr>
            <a:spLocks noGrp="1"/>
          </p:cNvSpPr>
          <p:nvPr>
            <p:ph type="title"/>
          </p:nvPr>
        </p:nvSpPr>
        <p:spPr>
          <a:xfrm>
            <a:off x="274319" y="201168"/>
            <a:ext cx="8636767" cy="868680"/>
          </a:xfrm>
        </p:spPr>
        <p:txBody>
          <a:bodyPr/>
          <a:lstStyle/>
          <a:p>
            <a:r>
              <a:rPr lang="en-US" dirty="0" smtClean="0"/>
              <a:t>How does gustiness influence E?</a:t>
            </a:r>
            <a:endParaRPr lang="en-US" dirty="0"/>
          </a:p>
        </p:txBody>
      </p:sp>
      <mc:AlternateContent xmlns:mc="http://schemas.openxmlformats.org/markup-compatibility/2006" xmlns:a14="http://schemas.microsoft.com/office/drawing/2010/main">
        <mc:Choice Requires="a14">
          <p:sp>
            <p:nvSpPr>
              <p:cNvPr id="8" name="Rectangle 7"/>
              <p:cNvSpPr/>
              <p:nvPr/>
            </p:nvSpPr>
            <p:spPr>
              <a:xfrm>
                <a:off x="925184" y="1818843"/>
                <a:ext cx="7293633" cy="4392176"/>
              </a:xfrm>
              <a:prstGeom prst="rect">
                <a:avLst/>
              </a:prstGeom>
            </p:spPr>
            <p:txBody>
              <a:bodyPr wrap="none">
                <a:no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400" i="1" smtClean="0">
                              <a:latin typeface="Cambria Math" panose="02040503050406030204" pitchFamily="18" charset="0"/>
                            </a:rPr>
                          </m:ctrlPr>
                        </m:mPr>
                        <m:mr>
                          <m:e>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i="0">
                                    <a:latin typeface="Cambria Math" panose="02040503050406030204" pitchFamily="18" charset="0"/>
                                  </a:rPr>
                                  <m:t>0</m:t>
                                </m:r>
                              </m:sub>
                            </m:sSub>
                            <m:r>
                              <a:rPr lang="en-US" sz="2400" i="0">
                                <a:latin typeface="Cambria Math" panose="02040503050406030204" pitchFamily="18" charset="0"/>
                              </a:rPr>
                              <m:t>=</m:t>
                            </m:r>
                            <m:r>
                              <a:rPr lang="en-US" sz="2400" i="1">
                                <a:latin typeface="Cambria Math" panose="02040503050406030204" pitchFamily="18" charset="0"/>
                              </a:rPr>
                              <m:t>𝜌</m:t>
                            </m:r>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𝐷𝐸</m:t>
                                </m:r>
                              </m:sub>
                            </m:sSub>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𝑈</m:t>
                                        </m:r>
                                      </m:e>
                                      <m:sub>
                                        <m:r>
                                          <a:rPr lang="en-US" sz="2400" i="0">
                                            <a:latin typeface="Cambria Math" panose="02040503050406030204" pitchFamily="18" charset="0"/>
                                          </a:rPr>
                                          <m:t>0</m:t>
                                        </m:r>
                                      </m:sub>
                                      <m:sup>
                                        <m:r>
                                          <a:rPr lang="en-US" sz="2400" i="0">
                                            <a:latin typeface="Cambria Math" panose="02040503050406030204" pitchFamily="18" charset="0"/>
                                          </a:rPr>
                                          <m:t>2</m:t>
                                        </m:r>
                                      </m:sup>
                                    </m:sSubSup>
                                  </m:e>
                                </m:d>
                              </m:e>
                              <m:sup>
                                <m:f>
                                  <m:fPr>
                                    <m:type m:val="lin"/>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sup>
                            </m:sSup>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i="1">
                                        <a:latin typeface="Cambria Math" panose="02040503050406030204" pitchFamily="18" charset="0"/>
                                      </a:rPr>
                                      <m:t>𝑠</m:t>
                                    </m:r>
                                  </m:sub>
                                </m:sSub>
                                <m:r>
                                  <a:rPr lang="en-US" sz="2400" i="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i="1">
                                        <a:latin typeface="Cambria Math" panose="02040503050406030204" pitchFamily="18" charset="0"/>
                                      </a:rPr>
                                      <m:t>𝑎</m:t>
                                    </m:r>
                                  </m:sub>
                                </m:sSub>
                              </m:e>
                            </m:d>
                          </m:e>
                        </m:mr>
                        <m:mr>
                          <m:e>
                            <m:eqArr>
                              <m:eqArrPr>
                                <m:ctrlPr>
                                  <a:rPr lang="en-US" sz="2400" i="1">
                                    <a:latin typeface="Cambria Math" panose="02040503050406030204" pitchFamily="18" charset="0"/>
                                  </a:rPr>
                                </m:ctrlPr>
                              </m:eqArrPr>
                              <m:e>
                                <m:eqArr>
                                  <m:eqArrPr>
                                    <m:ctrlPr>
                                      <a:rPr lang="en-US" sz="2400" i="1">
                                        <a:latin typeface="Cambria Math" panose="02040503050406030204" pitchFamily="18" charset="0"/>
                                      </a:rPr>
                                    </m:ctrlPr>
                                  </m:eqArrPr>
                                  <m:e>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i="0">
                                            <a:latin typeface="Cambria Math" panose="02040503050406030204" pitchFamily="18" charset="0"/>
                                          </a:rPr>
                                          <m:t>1</m:t>
                                        </m:r>
                                      </m:sub>
                                    </m:sSub>
                                    <m:r>
                                      <a:rPr lang="en-US" sz="2400" i="0">
                                        <a:latin typeface="Cambria Math" panose="02040503050406030204" pitchFamily="18" charset="0"/>
                                      </a:rPr>
                                      <m:t>=</m:t>
                                    </m:r>
                                    <m:r>
                                      <a:rPr lang="en-US" sz="2400" i="1">
                                        <a:latin typeface="Cambria Math" panose="02040503050406030204" pitchFamily="18" charset="0"/>
                                      </a:rPr>
                                      <m:t>𝜌</m:t>
                                    </m:r>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𝐷𝐸</m:t>
                                        </m:r>
                                      </m:sub>
                                    </m:sSub>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𝑈</m:t>
                                                </m:r>
                                              </m:e>
                                              <m:sub>
                                                <m:r>
                                                  <a:rPr lang="en-US" sz="2400" i="0">
                                                    <a:latin typeface="Cambria Math" panose="02040503050406030204" pitchFamily="18" charset="0"/>
                                                  </a:rPr>
                                                  <m:t>0</m:t>
                                                </m:r>
                                              </m:sub>
                                              <m:sup>
                                                <m:r>
                                                  <a:rPr lang="en-US" sz="2400" i="0">
                                                    <a:latin typeface="Cambria Math" panose="02040503050406030204" pitchFamily="18" charset="0"/>
                                                  </a:rPr>
                                                  <m:t>2</m:t>
                                                </m:r>
                                              </m:sup>
                                            </m:sSubSup>
                                            <m:r>
                                              <a:rPr lang="en-US" sz="2400" i="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𝑈</m:t>
                                                </m:r>
                                              </m:e>
                                              <m:sub>
                                                <m:r>
                                                  <a:rPr lang="en-US" sz="2400" i="1">
                                                    <a:latin typeface="Cambria Math" panose="02040503050406030204" pitchFamily="18" charset="0"/>
                                                  </a:rPr>
                                                  <m:t>𝑔</m:t>
                                                </m:r>
                                              </m:sub>
                                              <m:sup>
                                                <m:r>
                                                  <a:rPr lang="en-US" sz="2400" i="0">
                                                    <a:latin typeface="Cambria Math" panose="02040503050406030204" pitchFamily="18" charset="0"/>
                                                  </a:rPr>
                                                  <m:t>2</m:t>
                                                </m:r>
                                              </m:sup>
                                            </m:sSubSup>
                                          </m:e>
                                        </m:d>
                                      </m:e>
                                      <m:sup>
                                        <m:f>
                                          <m:fPr>
                                            <m:type m:val="lin"/>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sup>
                                    </m:sSup>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i="1">
                                                <a:latin typeface="Cambria Math" panose="02040503050406030204" pitchFamily="18" charset="0"/>
                                              </a:rPr>
                                              <m:t>𝑠</m:t>
                                            </m:r>
                                          </m:sub>
                                        </m:sSub>
                                        <m:r>
                                          <a:rPr lang="en-US" sz="2400" i="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i="1">
                                                <a:latin typeface="Cambria Math" panose="02040503050406030204" pitchFamily="18" charset="0"/>
                                              </a:rPr>
                                              <m:t>𝑎</m:t>
                                            </m:r>
                                          </m:sub>
                                        </m:sSub>
                                      </m:e>
                                    </m:d>
                                  </m:e>
                                  <m:e/>
                                </m:eqArr>
                              </m:e>
                              <m:e/>
                            </m:eqArr>
                          </m:e>
                        </m:mr>
                        <m:mr>
                          <m:e>
                            <m:eqArr>
                              <m:eqArrPr>
                                <m:ctrlPr>
                                  <a:rPr lang="en-US" sz="2400" i="1">
                                    <a:latin typeface="Cambria Math" panose="02040503050406030204" pitchFamily="18" charset="0"/>
                                  </a:rPr>
                                </m:ctrlPr>
                              </m:eqArrPr>
                              <m:e>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i="0">
                                        <a:latin typeface="Cambria Math" panose="02040503050406030204" pitchFamily="18" charset="0"/>
                                      </a:rPr>
                                      <m:t>1</m:t>
                                    </m:r>
                                  </m:sub>
                                </m:sSub>
                                <m:r>
                                  <a:rPr lang="en-US" sz="2400" i="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i="0">
                                        <a:latin typeface="Cambria Math" panose="02040503050406030204" pitchFamily="18" charset="0"/>
                                      </a:rPr>
                                      <m:t>0</m:t>
                                    </m:r>
                                  </m:sub>
                                </m:sSub>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bSup>
                                              <m:sSubSupPr>
                                                <m:ctrlPr>
                                                  <a:rPr lang="en-US" sz="2400" i="1">
                                                    <a:latin typeface="Cambria Math" panose="02040503050406030204" pitchFamily="18" charset="0"/>
                                                  </a:rPr>
                                                </m:ctrlPr>
                                              </m:sSubSupPr>
                                              <m:e>
                                                <m:r>
                                                  <a:rPr lang="en-US" sz="2400" i="1">
                                                    <a:latin typeface="Cambria Math" panose="02040503050406030204" pitchFamily="18" charset="0"/>
                                                  </a:rPr>
                                                  <m:t>𝑈</m:t>
                                                </m:r>
                                              </m:e>
                                              <m:sub>
                                                <m:r>
                                                  <a:rPr lang="en-US" sz="2400" i="0">
                                                    <a:latin typeface="Cambria Math" panose="02040503050406030204" pitchFamily="18" charset="0"/>
                                                  </a:rPr>
                                                  <m:t>0</m:t>
                                                </m:r>
                                              </m:sub>
                                              <m:sup>
                                                <m:r>
                                                  <a:rPr lang="en-US" sz="2400" i="0">
                                                    <a:latin typeface="Cambria Math" panose="02040503050406030204" pitchFamily="18" charset="0"/>
                                                  </a:rPr>
                                                  <m:t>2</m:t>
                                                </m:r>
                                              </m:sup>
                                            </m:sSubSup>
                                            <m:r>
                                              <a:rPr lang="en-US" sz="2400" i="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𝑈</m:t>
                                                </m:r>
                                              </m:e>
                                              <m:sub>
                                                <m:r>
                                                  <a:rPr lang="en-US" sz="2400" i="1">
                                                    <a:latin typeface="Cambria Math" panose="02040503050406030204" pitchFamily="18" charset="0"/>
                                                  </a:rPr>
                                                  <m:t>𝑔</m:t>
                                                </m:r>
                                              </m:sub>
                                              <m:sup>
                                                <m:r>
                                                  <a:rPr lang="en-US" sz="2400" i="0">
                                                    <a:latin typeface="Cambria Math" panose="02040503050406030204" pitchFamily="18" charset="0"/>
                                                  </a:rPr>
                                                  <m:t>2</m:t>
                                                </m:r>
                                              </m:sup>
                                            </m:sSubSup>
                                          </m:num>
                                          <m:den>
                                            <m:sSubSup>
                                              <m:sSubSupPr>
                                                <m:ctrlPr>
                                                  <a:rPr lang="en-US" sz="2400" i="1">
                                                    <a:latin typeface="Cambria Math" panose="02040503050406030204" pitchFamily="18" charset="0"/>
                                                  </a:rPr>
                                                </m:ctrlPr>
                                              </m:sSubSupPr>
                                              <m:e>
                                                <m:r>
                                                  <a:rPr lang="en-US" sz="2400" i="1">
                                                    <a:latin typeface="Cambria Math" panose="02040503050406030204" pitchFamily="18" charset="0"/>
                                                  </a:rPr>
                                                  <m:t>𝑈</m:t>
                                                </m:r>
                                              </m:e>
                                              <m:sub>
                                                <m:r>
                                                  <a:rPr lang="en-US" sz="2400" i="0">
                                                    <a:latin typeface="Cambria Math" panose="02040503050406030204" pitchFamily="18" charset="0"/>
                                                  </a:rPr>
                                                  <m:t>0</m:t>
                                                </m:r>
                                              </m:sub>
                                              <m:sup>
                                                <m:r>
                                                  <a:rPr lang="en-US" sz="2400" i="0">
                                                    <a:latin typeface="Cambria Math" panose="02040503050406030204" pitchFamily="18" charset="0"/>
                                                  </a:rPr>
                                                  <m:t>2</m:t>
                                                </m:r>
                                              </m:sup>
                                            </m:sSubSup>
                                          </m:den>
                                        </m:f>
                                      </m:e>
                                    </m:d>
                                  </m:e>
                                  <m:sup>
                                    <m:f>
                                      <m:fPr>
                                        <m:type m:val="lin"/>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sup>
                                </m:sSup>
                                <m:r>
                                  <a:rPr lang="en-US" sz="2400" i="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i="0">
                                        <a:latin typeface="Cambria Math" panose="02040503050406030204" pitchFamily="18" charset="0"/>
                                      </a:rPr>
                                      <m:t>0</m:t>
                                    </m:r>
                                  </m:sub>
                                </m:sSub>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0">
                                            <a:latin typeface="Cambria Math" panose="02040503050406030204" pitchFamily="18" charset="0"/>
                                          </a:rPr>
                                          <m:t>1+</m:t>
                                        </m:r>
                                        <m:r>
                                          <m:rPr>
                                            <m:nor/>
                                          </m:rPr>
                                          <a:rPr lang="en-US" sz="2400" i="1">
                                            <a:latin typeface="Cambria Math" panose="02040503050406030204" pitchFamily="18" charset="0"/>
                                          </a:rPr>
                                          <m:t> ​</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f>
                                                  <m:fPr>
                                                    <m:type m:val="lin"/>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𝑈</m:t>
                                                        </m:r>
                                                      </m:e>
                                                      <m:sub>
                                                        <m:r>
                                                          <a:rPr lang="en-US" sz="2400" i="1">
                                                            <a:latin typeface="Cambria Math" panose="02040503050406030204" pitchFamily="18" charset="0"/>
                                                          </a:rPr>
                                                          <m:t>𝑔</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𝑈</m:t>
                                                        </m:r>
                                                      </m:e>
                                                      <m:sub>
                                                        <m:r>
                                                          <a:rPr lang="en-US" sz="2400" i="0">
                                                            <a:latin typeface="Cambria Math" panose="02040503050406030204" pitchFamily="18" charset="0"/>
                                                          </a:rPr>
                                                          <m:t>0</m:t>
                                                        </m:r>
                                                      </m:sub>
                                                    </m:sSub>
                                                  </m:den>
                                                </m:f>
                                              </m:e>
                                            </m:d>
                                          </m:e>
                                          <m:sup>
                                            <m:r>
                                              <a:rPr lang="en-US" sz="2400" i="0">
                                                <a:latin typeface="Cambria Math" panose="02040503050406030204" pitchFamily="18" charset="0"/>
                                              </a:rPr>
                                              <m:t>2</m:t>
                                            </m:r>
                                          </m:sup>
                                        </m:sSup>
                                      </m:e>
                                    </m:d>
                                  </m:e>
                                  <m:sup>
                                    <m:f>
                                      <m:fPr>
                                        <m:type m:val="lin"/>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sup>
                                </m:sSup>
                              </m:e>
                              <m:e/>
                            </m:eqArr>
                          </m:e>
                        </m:mr>
                        <m:mr>
                          <m:e>
                            <m:r>
                              <a:rPr lang="en-US" sz="2400" i="1">
                                <a:latin typeface="Cambria Math" panose="02040503050406030204" pitchFamily="18" charset="0"/>
                              </a:rPr>
                              <m:t>𝛥</m:t>
                            </m:r>
                            <m:r>
                              <a:rPr lang="en-US" sz="2400" i="1">
                                <a:latin typeface="Cambria Math" panose="02040503050406030204" pitchFamily="18" charset="0"/>
                              </a:rPr>
                              <m:t>𝐸</m:t>
                            </m:r>
                            <m:r>
                              <a:rPr lang="en-US" sz="2400" i="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i="0">
                                    <a:latin typeface="Cambria Math" panose="02040503050406030204" pitchFamily="18" charset="0"/>
                                  </a:rPr>
                                  <m:t>0</m:t>
                                </m:r>
                              </m:sub>
                            </m:sSub>
                            <m:d>
                              <m:dPr>
                                <m:ctrlPr>
                                  <a:rPr lang="en-US" sz="2400" i="1">
                                    <a:latin typeface="Cambria Math" panose="02040503050406030204" pitchFamily="18" charset="0"/>
                                  </a:rPr>
                                </m:ctrlPr>
                              </m:dPr>
                              <m:e>
                                <m:rad>
                                  <m:radPr>
                                    <m:degHide m:val="on"/>
                                    <m:ctrlPr>
                                      <a:rPr lang="en-US" sz="2400" i="1">
                                        <a:latin typeface="Cambria Math" panose="02040503050406030204" pitchFamily="18" charset="0"/>
                                      </a:rPr>
                                    </m:ctrlPr>
                                  </m:radPr>
                                  <m:deg/>
                                  <m:e>
                                    <m:r>
                                      <a:rPr lang="en-US" sz="2400" i="0">
                                        <a:latin typeface="Cambria Math" panose="02040503050406030204" pitchFamily="18" charset="0"/>
                                      </a:rPr>
                                      <m:t>1+</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f>
                                              <m:fPr>
                                                <m:type m:val="lin"/>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𝑈</m:t>
                                                    </m:r>
                                                  </m:e>
                                                  <m:sub>
                                                    <m:r>
                                                      <a:rPr lang="en-US" sz="2400" i="1">
                                                        <a:latin typeface="Cambria Math" panose="02040503050406030204" pitchFamily="18" charset="0"/>
                                                      </a:rPr>
                                                      <m:t>𝑔</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𝑈</m:t>
                                                    </m:r>
                                                  </m:e>
                                                  <m:sub>
                                                    <m:r>
                                                      <a:rPr lang="en-US" sz="2400" i="0">
                                                        <a:latin typeface="Cambria Math" panose="02040503050406030204" pitchFamily="18" charset="0"/>
                                                      </a:rPr>
                                                      <m:t>0</m:t>
                                                    </m:r>
                                                  </m:sub>
                                                </m:sSub>
                                              </m:den>
                                            </m:f>
                                          </m:e>
                                        </m:d>
                                      </m:e>
                                      <m:sup>
                                        <m:r>
                                          <a:rPr lang="en-US" sz="2400" i="0">
                                            <a:latin typeface="Cambria Math" panose="02040503050406030204" pitchFamily="18" charset="0"/>
                                          </a:rPr>
                                          <m:t>2</m:t>
                                        </m:r>
                                      </m:sup>
                                    </m:sSup>
                                  </m:e>
                                </m:rad>
                                <m:r>
                                  <a:rPr lang="en-US" sz="2400" i="0">
                                    <a:latin typeface="Cambria Math" panose="02040503050406030204" pitchFamily="18" charset="0"/>
                                  </a:rPr>
                                  <m:t>−1</m:t>
                                </m:r>
                              </m:e>
                            </m:d>
                          </m:e>
                        </m:mr>
                      </m:m>
                    </m:oMath>
                  </m:oMathPara>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925184" y="1818843"/>
                <a:ext cx="7293633" cy="4392176"/>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67804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prstGeom prst="rect">
            <a:avLst/>
          </a:prstGeom>
        </p:spPr>
        <p:txBody>
          <a:bodyPr/>
          <a:lstStyle/>
          <a:p>
            <a:fld id="{1205DB16-F3E1-7B41-BE18-DA9132C94C8C}" type="datetime4">
              <a:rPr lang="en-US" smtClean="0"/>
              <a:pPr/>
              <a:t>June 4, 2017</a:t>
            </a:fld>
            <a:endParaRPr lang="en-US" dirty="0"/>
          </a:p>
        </p:txBody>
      </p:sp>
      <p:sp>
        <p:nvSpPr>
          <p:cNvPr id="4" name="Slide Number Placeholder 3"/>
          <p:cNvSpPr>
            <a:spLocks noGrp="1"/>
          </p:cNvSpPr>
          <p:nvPr>
            <p:ph type="sldNum" sz="quarter" idx="4"/>
          </p:nvPr>
        </p:nvSpPr>
        <p:spPr>
          <a:prstGeom prst="rect">
            <a:avLst/>
          </a:prstGeom>
        </p:spPr>
        <p:txBody>
          <a:bodyPr/>
          <a:lstStyle/>
          <a:p>
            <a:fld id="{03722D57-58D6-9447-A6D5-A97F6C35A8FB}" type="slidenum">
              <a:rPr lang="en-US" smtClean="0"/>
              <a:pPr/>
              <a:t>12</a:t>
            </a:fld>
            <a:endParaRPr lang="en-US" dirty="0"/>
          </a:p>
        </p:txBody>
      </p:sp>
      <p:sp>
        <p:nvSpPr>
          <p:cNvPr id="5" name="Title 4"/>
          <p:cNvSpPr>
            <a:spLocks noGrp="1"/>
          </p:cNvSpPr>
          <p:nvPr>
            <p:ph type="title"/>
          </p:nvPr>
        </p:nvSpPr>
        <p:spPr>
          <a:xfrm>
            <a:off x="274319" y="201168"/>
            <a:ext cx="8636767" cy="868680"/>
          </a:xfrm>
        </p:spPr>
        <p:txBody>
          <a:bodyPr/>
          <a:lstStyle/>
          <a:p>
            <a:r>
              <a:rPr lang="en-US" dirty="0" smtClean="0"/>
              <a:t>How does gustiness influence P?</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274319" y="1472141"/>
                <a:ext cx="3838756" cy="2169273"/>
              </a:xfrm>
              <a:prstGeom prst="rect">
                <a:avLst/>
              </a:prstGeom>
            </p:spPr>
            <p:txBody>
              <a:bodyPr wrap="square">
                <a:no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1600" i="1">
                              <a:latin typeface="Cambria Math" panose="02040503050406030204" pitchFamily="18" charset="0"/>
                            </a:rPr>
                          </m:ctrlPr>
                        </m:mPr>
                        <m:mr>
                          <m:e>
                            <m:r>
                              <a:rPr lang="en-US" sz="1600" i="1">
                                <a:latin typeface="Cambria Math" panose="02040503050406030204" pitchFamily="18" charset="0"/>
                              </a:rPr>
                              <m:t>𝛤</m:t>
                            </m:r>
                            <m:r>
                              <a:rPr lang="en-US" sz="1600" i="0">
                                <a:latin typeface="Cambria Math" panose="02040503050406030204" pitchFamily="18" charset="0"/>
                              </a:rPr>
                              <m:t>≡−</m:t>
                            </m:r>
                            <m:f>
                              <m:fPr>
                                <m:ctrlPr>
                                  <a:rPr lang="en-US" sz="1600" i="1">
                                    <a:latin typeface="Cambria Math" panose="02040503050406030204" pitchFamily="18" charset="0"/>
                                  </a:rPr>
                                </m:ctrlPr>
                              </m:fPr>
                              <m:num>
                                <m:d>
                                  <m:dPr>
                                    <m:begChr m:val="["/>
                                    <m:endChr m:val="]"/>
                                    <m:ctrlPr>
                                      <a:rPr lang="en-US" sz="1600" i="1">
                                        <a:latin typeface="Cambria Math" panose="02040503050406030204" pitchFamily="18" charset="0"/>
                                      </a:rPr>
                                    </m:ctrlPr>
                                  </m:dPr>
                                  <m:e>
                                    <m:r>
                                      <a:rPr lang="en-US" sz="1600" i="0">
                                        <a:latin typeface="Cambria Math" panose="02040503050406030204" pitchFamily="18" charset="0"/>
                                      </a:rPr>
                                      <m:t>𝛻</m:t>
                                    </m:r>
                                    <m:r>
                                      <a:rPr lang="en-US" sz="1600" i="0">
                                        <a:latin typeface="Cambria Math" panose="02040503050406030204" pitchFamily="18" charset="0"/>
                                      </a:rPr>
                                      <m:t>·</m:t>
                                    </m:r>
                                    <m:r>
                                      <a:rPr lang="en-US" sz="1600" b="1" i="0">
                                        <a:latin typeface="Cambria Math" panose="02040503050406030204" pitchFamily="18" charset="0"/>
                                      </a:rPr>
                                      <m:t>𝐯</m:t>
                                    </m:r>
                                    <m:r>
                                      <a:rPr lang="en-US" sz="1600" b="0" i="1">
                                        <a:latin typeface="Cambria Math" panose="02040503050406030204" pitchFamily="18" charset="0"/>
                                      </a:rPr>
                                      <m:t>h</m:t>
                                    </m:r>
                                  </m:e>
                                </m:d>
                              </m:num>
                              <m:den>
                                <m:r>
                                  <a:rPr lang="en-US" sz="1600" b="0" i="1">
                                    <a:latin typeface="Cambria Math" panose="02040503050406030204" pitchFamily="18" charset="0"/>
                                  </a:rPr>
                                  <m:t>𝐿</m:t>
                                </m:r>
                                <m:d>
                                  <m:dPr>
                                    <m:begChr m:val="["/>
                                    <m:endChr m:val="]"/>
                                    <m:ctrlPr>
                                      <a:rPr lang="en-US" sz="1600" b="0" i="1">
                                        <a:latin typeface="Cambria Math" panose="02040503050406030204" pitchFamily="18" charset="0"/>
                                      </a:rPr>
                                    </m:ctrlPr>
                                  </m:dPr>
                                  <m:e>
                                    <m:r>
                                      <a:rPr lang="en-US" sz="1600" b="0" i="0">
                                        <a:latin typeface="Cambria Math" panose="02040503050406030204" pitchFamily="18" charset="0"/>
                                      </a:rPr>
                                      <m:t>𝛻</m:t>
                                    </m:r>
                                    <m:r>
                                      <a:rPr lang="en-US" sz="1600" b="0" i="0">
                                        <a:latin typeface="Cambria Math" panose="02040503050406030204" pitchFamily="18" charset="0"/>
                                      </a:rPr>
                                      <m:t>·</m:t>
                                    </m:r>
                                    <m:r>
                                      <a:rPr lang="en-US" sz="1600" b="1" i="0">
                                        <a:latin typeface="Cambria Math" panose="02040503050406030204" pitchFamily="18" charset="0"/>
                                      </a:rPr>
                                      <m:t>𝐯</m:t>
                                    </m:r>
                                    <m:r>
                                      <a:rPr lang="en-US" sz="1600" b="0" i="1">
                                        <a:latin typeface="Cambria Math" panose="02040503050406030204" pitchFamily="18" charset="0"/>
                                      </a:rPr>
                                      <m:t>𝑞</m:t>
                                    </m:r>
                                  </m:e>
                                </m:d>
                              </m:den>
                            </m:f>
                            <m:r>
                              <a:rPr lang="en-US" sz="1600" b="0" i="0">
                                <a:latin typeface="Cambria Math" panose="02040503050406030204" pitchFamily="18" charset="0"/>
                              </a:rPr>
                              <m:t>=−</m:t>
                            </m:r>
                            <m:f>
                              <m:fPr>
                                <m:ctrlPr>
                                  <a:rPr lang="en-US" sz="1600" b="0" i="1">
                                    <a:latin typeface="Cambria Math" panose="02040503050406030204" pitchFamily="18" charset="0"/>
                                  </a:rPr>
                                </m:ctrlPr>
                              </m:fPr>
                              <m:num>
                                <m:sSub>
                                  <m:sSubPr>
                                    <m:ctrlPr>
                                      <a:rPr lang="en-US" sz="1600" b="0" i="1">
                                        <a:latin typeface="Cambria Math" panose="02040503050406030204" pitchFamily="18" charset="0"/>
                                      </a:rPr>
                                    </m:ctrlPr>
                                  </m:sSubPr>
                                  <m:e>
                                    <m:r>
                                      <a:rPr lang="en-US" sz="1600" b="0" i="1">
                                        <a:latin typeface="Cambria Math" panose="02040503050406030204" pitchFamily="18" charset="0"/>
                                      </a:rPr>
                                      <m:t>𝐹</m:t>
                                    </m:r>
                                  </m:e>
                                  <m:sub>
                                    <m:r>
                                      <a:rPr lang="en-US" sz="1600" b="0" i="1">
                                        <a:latin typeface="Cambria Math" panose="02040503050406030204" pitchFamily="18" charset="0"/>
                                      </a:rPr>
                                      <m:t>𝑆</m:t>
                                    </m:r>
                                  </m:sub>
                                </m:sSub>
                                <m:r>
                                  <a:rPr lang="en-US" sz="1600" b="0" i="0">
                                    <a:latin typeface="Cambria Math" panose="02040503050406030204" pitchFamily="18" charset="0"/>
                                  </a:rPr>
                                  <m:t>−</m:t>
                                </m:r>
                                <m:r>
                                  <a:rPr lang="en-US" sz="1600" b="0" i="1">
                                    <a:latin typeface="Cambria Math" panose="02040503050406030204" pitchFamily="18" charset="0"/>
                                  </a:rPr>
                                  <m:t>𝑅</m:t>
                                </m:r>
                              </m:num>
                              <m:den>
                                <m:r>
                                  <a:rPr lang="en-US" sz="1600" b="0" i="1">
                                    <a:latin typeface="Cambria Math" panose="02040503050406030204" pitchFamily="18" charset="0"/>
                                  </a:rPr>
                                  <m:t>𝐿</m:t>
                                </m:r>
                                <m:d>
                                  <m:dPr>
                                    <m:ctrlPr>
                                      <a:rPr lang="en-US" sz="1600" b="0" i="1">
                                        <a:latin typeface="Cambria Math" panose="02040503050406030204" pitchFamily="18" charset="0"/>
                                      </a:rPr>
                                    </m:ctrlPr>
                                  </m:dPr>
                                  <m:e>
                                    <m:r>
                                      <a:rPr lang="en-US" sz="1600" b="0" i="1">
                                        <a:latin typeface="Cambria Math" panose="02040503050406030204" pitchFamily="18" charset="0"/>
                                      </a:rPr>
                                      <m:t>𝐸</m:t>
                                    </m:r>
                                    <m:r>
                                      <a:rPr lang="en-US" sz="1600" b="0" i="0">
                                        <a:latin typeface="Cambria Math" panose="02040503050406030204" pitchFamily="18" charset="0"/>
                                      </a:rPr>
                                      <m:t>−</m:t>
                                    </m:r>
                                    <m:r>
                                      <a:rPr lang="en-US" sz="1600" b="0" i="1">
                                        <a:latin typeface="Cambria Math" panose="02040503050406030204" pitchFamily="18" charset="0"/>
                                      </a:rPr>
                                      <m:t>𝑃</m:t>
                                    </m:r>
                                  </m:e>
                                </m:d>
                              </m:den>
                            </m:f>
                          </m:e>
                        </m:mr>
                        <m:mr>
                          <m:e>
                            <m:r>
                              <a:rPr lang="en-US" sz="1600" b="0" i="1">
                                <a:latin typeface="Cambria Math" panose="02040503050406030204" pitchFamily="18" charset="0"/>
                              </a:rPr>
                              <m:t>𝑃</m:t>
                            </m:r>
                            <m:r>
                              <a:rPr lang="en-US" sz="1600" b="0" i="0">
                                <a:latin typeface="Cambria Math" panose="02040503050406030204" pitchFamily="18" charset="0"/>
                              </a:rPr>
                              <m:t>=</m:t>
                            </m:r>
                            <m:r>
                              <a:rPr lang="en-US" sz="1600" b="0" i="1">
                                <a:latin typeface="Cambria Math" panose="02040503050406030204" pitchFamily="18" charset="0"/>
                              </a:rPr>
                              <m:t>𝐸</m:t>
                            </m:r>
                            <m:r>
                              <a:rPr lang="en-US" sz="1600" b="0" i="0">
                                <a:latin typeface="Cambria Math" panose="02040503050406030204" pitchFamily="18" charset="0"/>
                              </a:rPr>
                              <m:t>+</m:t>
                            </m:r>
                            <m:f>
                              <m:fPr>
                                <m:ctrlPr>
                                  <a:rPr lang="en-US" sz="1600" b="0" i="1">
                                    <a:latin typeface="Cambria Math" panose="02040503050406030204" pitchFamily="18" charset="0"/>
                                  </a:rPr>
                                </m:ctrlPr>
                              </m:fPr>
                              <m:num>
                                <m:sSub>
                                  <m:sSubPr>
                                    <m:ctrlPr>
                                      <a:rPr lang="en-US" sz="1600" b="0" i="1">
                                        <a:latin typeface="Cambria Math" panose="02040503050406030204" pitchFamily="18" charset="0"/>
                                      </a:rPr>
                                    </m:ctrlPr>
                                  </m:sSubPr>
                                  <m:e>
                                    <m:r>
                                      <a:rPr lang="en-US" sz="1600" b="0" i="1">
                                        <a:latin typeface="Cambria Math" panose="02040503050406030204" pitchFamily="18" charset="0"/>
                                      </a:rPr>
                                      <m:t>𝐹</m:t>
                                    </m:r>
                                  </m:e>
                                  <m:sub>
                                    <m:r>
                                      <a:rPr lang="en-US" sz="1600" b="0" i="1">
                                        <a:latin typeface="Cambria Math" panose="02040503050406030204" pitchFamily="18" charset="0"/>
                                      </a:rPr>
                                      <m:t>𝑆</m:t>
                                    </m:r>
                                  </m:sub>
                                </m:sSub>
                                <m:r>
                                  <a:rPr lang="en-US" sz="1600" b="0" i="0">
                                    <a:latin typeface="Cambria Math" panose="02040503050406030204" pitchFamily="18" charset="0"/>
                                  </a:rPr>
                                  <m:t>−</m:t>
                                </m:r>
                                <m:r>
                                  <a:rPr lang="en-US" sz="1600" b="0" i="1">
                                    <a:latin typeface="Cambria Math" panose="02040503050406030204" pitchFamily="18" charset="0"/>
                                  </a:rPr>
                                  <m:t>𝑅</m:t>
                                </m:r>
                              </m:num>
                              <m:den>
                                <m:r>
                                  <a:rPr lang="en-US" sz="1600" b="0" i="1">
                                    <a:latin typeface="Cambria Math" panose="02040503050406030204" pitchFamily="18" charset="0"/>
                                  </a:rPr>
                                  <m:t>𝛤</m:t>
                                </m:r>
                              </m:den>
                            </m:f>
                            <m:r>
                              <a:rPr lang="en-US" sz="1600" b="0" i="0">
                                <a:latin typeface="Cambria Math" panose="02040503050406030204" pitchFamily="18" charset="0"/>
                              </a:rPr>
                              <m:t>⇒</m:t>
                            </m:r>
                            <m:r>
                              <a:rPr lang="en-US" sz="1600" b="0" i="1">
                                <a:latin typeface="Cambria Math" panose="02040503050406030204" pitchFamily="18" charset="0"/>
                              </a:rPr>
                              <m:t>𝛥</m:t>
                            </m:r>
                            <m:r>
                              <a:rPr lang="en-US" sz="1600" b="0" i="1">
                                <a:latin typeface="Cambria Math" panose="02040503050406030204" pitchFamily="18" charset="0"/>
                              </a:rPr>
                              <m:t>𝑃</m:t>
                            </m:r>
                            <m:r>
                              <a:rPr lang="en-US" sz="1600" b="0" i="0">
                                <a:latin typeface="Cambria Math" panose="02040503050406030204" pitchFamily="18" charset="0"/>
                              </a:rPr>
                              <m:t>=</m:t>
                            </m:r>
                            <m:r>
                              <a:rPr lang="en-US" sz="1600" b="0" i="1">
                                <a:latin typeface="Cambria Math" panose="02040503050406030204" pitchFamily="18" charset="0"/>
                              </a:rPr>
                              <m:t>𝛥</m:t>
                            </m:r>
                            <m:r>
                              <a:rPr lang="en-US" sz="1600" b="0" i="1">
                                <a:latin typeface="Cambria Math" panose="02040503050406030204" pitchFamily="18" charset="0"/>
                              </a:rPr>
                              <m:t>𝐸</m:t>
                            </m:r>
                            <m:r>
                              <a:rPr lang="en-US" sz="1600" b="0" i="0">
                                <a:latin typeface="Cambria Math" panose="02040503050406030204" pitchFamily="18" charset="0"/>
                              </a:rPr>
                              <m:t>+</m:t>
                            </m:r>
                            <m:r>
                              <a:rPr lang="en-US" sz="1600" b="0" i="1">
                                <a:latin typeface="Cambria Math" panose="02040503050406030204" pitchFamily="18" charset="0"/>
                              </a:rPr>
                              <m:t>𝛥</m:t>
                            </m:r>
                            <m:d>
                              <m:dPr>
                                <m:ctrlPr>
                                  <a:rPr lang="en-US" sz="1600" b="0" i="1">
                                    <a:latin typeface="Cambria Math" panose="02040503050406030204" pitchFamily="18" charset="0"/>
                                  </a:rPr>
                                </m:ctrlPr>
                              </m:dPr>
                              <m:e>
                                <m:f>
                                  <m:fPr>
                                    <m:ctrlPr>
                                      <a:rPr lang="en-US" sz="1600" b="0" i="1">
                                        <a:latin typeface="Cambria Math" panose="02040503050406030204" pitchFamily="18" charset="0"/>
                                      </a:rPr>
                                    </m:ctrlPr>
                                  </m:fPr>
                                  <m:num>
                                    <m:sSub>
                                      <m:sSubPr>
                                        <m:ctrlPr>
                                          <a:rPr lang="en-US" sz="1600" b="0" i="1">
                                            <a:latin typeface="Cambria Math" panose="02040503050406030204" pitchFamily="18" charset="0"/>
                                          </a:rPr>
                                        </m:ctrlPr>
                                      </m:sSubPr>
                                      <m:e>
                                        <m:r>
                                          <a:rPr lang="en-US" sz="1600" b="0" i="1">
                                            <a:latin typeface="Cambria Math" panose="02040503050406030204" pitchFamily="18" charset="0"/>
                                          </a:rPr>
                                          <m:t>𝐹</m:t>
                                        </m:r>
                                      </m:e>
                                      <m:sub>
                                        <m:r>
                                          <a:rPr lang="en-US" sz="1600" b="0" i="1">
                                            <a:latin typeface="Cambria Math" panose="02040503050406030204" pitchFamily="18" charset="0"/>
                                          </a:rPr>
                                          <m:t>𝑆</m:t>
                                        </m:r>
                                      </m:sub>
                                    </m:sSub>
                                    <m:r>
                                      <a:rPr lang="en-US" sz="1600" b="0" i="0">
                                        <a:latin typeface="Cambria Math" panose="02040503050406030204" pitchFamily="18" charset="0"/>
                                      </a:rPr>
                                      <m:t>−</m:t>
                                    </m:r>
                                    <m:r>
                                      <a:rPr lang="en-US" sz="1600" b="0" i="1">
                                        <a:latin typeface="Cambria Math" panose="02040503050406030204" pitchFamily="18" charset="0"/>
                                      </a:rPr>
                                      <m:t>𝑅</m:t>
                                    </m:r>
                                  </m:num>
                                  <m:den>
                                    <m:r>
                                      <a:rPr lang="en-US" sz="1600" b="0" i="1">
                                        <a:latin typeface="Cambria Math" panose="02040503050406030204" pitchFamily="18" charset="0"/>
                                      </a:rPr>
                                      <m:t>𝛤</m:t>
                                    </m:r>
                                  </m:den>
                                </m:f>
                              </m:e>
                            </m:d>
                          </m:e>
                        </m:mr>
                        <m:mr>
                          <m:e>
                            <m:r>
                              <a:rPr lang="en-US" sz="1600" b="0" i="1">
                                <a:latin typeface="Cambria Math" panose="02040503050406030204" pitchFamily="18" charset="0"/>
                              </a:rPr>
                              <m:t>𝛥</m:t>
                            </m:r>
                            <m:d>
                              <m:dPr>
                                <m:ctrlPr>
                                  <a:rPr lang="en-US" sz="1600" b="0" i="1">
                                    <a:latin typeface="Cambria Math" panose="02040503050406030204" pitchFamily="18" charset="0"/>
                                  </a:rPr>
                                </m:ctrlPr>
                              </m:dPr>
                              <m:e>
                                <m:sSub>
                                  <m:sSubPr>
                                    <m:ctrlPr>
                                      <a:rPr lang="en-US" sz="1600" b="0" i="1">
                                        <a:latin typeface="Cambria Math" panose="02040503050406030204" pitchFamily="18" charset="0"/>
                                      </a:rPr>
                                    </m:ctrlPr>
                                  </m:sSubPr>
                                  <m:e>
                                    <m:r>
                                      <a:rPr lang="en-US" sz="1600" b="0" i="1">
                                        <a:latin typeface="Cambria Math" panose="02040503050406030204" pitchFamily="18" charset="0"/>
                                      </a:rPr>
                                      <m:t>𝐹</m:t>
                                    </m:r>
                                  </m:e>
                                  <m:sub>
                                    <m:r>
                                      <a:rPr lang="en-US" sz="1600" b="0" i="1">
                                        <a:latin typeface="Cambria Math" panose="02040503050406030204" pitchFamily="18" charset="0"/>
                                      </a:rPr>
                                      <m:t>𝑆</m:t>
                                    </m:r>
                                  </m:sub>
                                </m:sSub>
                                <m:r>
                                  <a:rPr lang="en-US" sz="1600" b="0" i="0">
                                    <a:latin typeface="Cambria Math" panose="02040503050406030204" pitchFamily="18" charset="0"/>
                                  </a:rPr>
                                  <m:t>−</m:t>
                                </m:r>
                                <m:r>
                                  <a:rPr lang="en-US" sz="1600" b="0" i="1">
                                    <a:latin typeface="Cambria Math" panose="02040503050406030204" pitchFamily="18" charset="0"/>
                                  </a:rPr>
                                  <m:t>𝑅</m:t>
                                </m:r>
                              </m:e>
                            </m:d>
                            <m:r>
                              <a:rPr lang="en-US" sz="1600" b="0" i="0">
                                <a:latin typeface="Cambria Math" panose="02040503050406030204" pitchFamily="18" charset="0"/>
                              </a:rPr>
                              <m:t>≈</m:t>
                            </m:r>
                            <m:r>
                              <a:rPr lang="en-US" sz="1600" b="0" i="1">
                                <a:latin typeface="Cambria Math" panose="02040503050406030204" pitchFamily="18" charset="0"/>
                              </a:rPr>
                              <m:t>𝛥</m:t>
                            </m:r>
                            <m:r>
                              <a:rPr lang="en-US" sz="1600" b="0" i="1">
                                <a:latin typeface="Cambria Math" panose="02040503050406030204" pitchFamily="18" charset="0"/>
                              </a:rPr>
                              <m:t>𝐸</m:t>
                            </m:r>
                            <m:r>
                              <a:rPr lang="en-US" sz="1600" b="0" i="0">
                                <a:latin typeface="Cambria Math" panose="02040503050406030204" pitchFamily="18" charset="0"/>
                              </a:rPr>
                              <m:t>;</m:t>
                            </m:r>
                            <m:r>
                              <m:rPr>
                                <m:nor/>
                              </m:rPr>
                              <a:rPr lang="en-US" sz="1600" b="0" i="1">
                                <a:latin typeface="Cambria Math" panose="02040503050406030204" pitchFamily="18" charset="0"/>
                              </a:rPr>
                              <m:t>  </m:t>
                            </m:r>
                            <m:r>
                              <a:rPr lang="en-US" sz="1600" b="0" i="1">
                                <a:latin typeface="Cambria Math" panose="02040503050406030204" pitchFamily="18" charset="0"/>
                              </a:rPr>
                              <m:t>𝛤</m:t>
                            </m:r>
                            <m:r>
                              <a:rPr lang="en-US" sz="1600" b="0" i="0">
                                <a:latin typeface="Cambria Math" panose="02040503050406030204" pitchFamily="18" charset="0"/>
                              </a:rPr>
                              <m:t>≈</m:t>
                            </m:r>
                            <m:r>
                              <m:rPr>
                                <m:nor/>
                              </m:rPr>
                              <a:rPr lang="en-US" sz="1600" b="0" i="1">
                                <a:latin typeface="Cambria Math" panose="02040503050406030204" pitchFamily="18" charset="0"/>
                              </a:rPr>
                              <m:t>constant</m:t>
                            </m:r>
                          </m:e>
                        </m:mr>
                        <m:mr>
                          <m:e>
                            <m:r>
                              <a:rPr lang="en-US" sz="1600" b="0" i="1">
                                <a:latin typeface="Cambria Math" panose="02040503050406030204" pitchFamily="18" charset="0"/>
                              </a:rPr>
                              <m:t>𝛥</m:t>
                            </m:r>
                            <m:r>
                              <a:rPr lang="en-US" sz="1600" b="0" i="1">
                                <a:latin typeface="Cambria Math" panose="02040503050406030204" pitchFamily="18" charset="0"/>
                              </a:rPr>
                              <m:t>𝑃</m:t>
                            </m:r>
                            <m:r>
                              <a:rPr lang="en-US" sz="1600" b="0" i="0">
                                <a:latin typeface="Cambria Math" panose="02040503050406030204" pitchFamily="18" charset="0"/>
                              </a:rPr>
                              <m:t>≈</m:t>
                            </m:r>
                            <m:r>
                              <a:rPr lang="en-US" sz="1600" b="0" i="1">
                                <a:latin typeface="Cambria Math" panose="02040503050406030204" pitchFamily="18" charset="0"/>
                              </a:rPr>
                              <m:t>𝛥</m:t>
                            </m:r>
                            <m:r>
                              <a:rPr lang="en-US" sz="1600" b="0" i="1">
                                <a:latin typeface="Cambria Math" panose="02040503050406030204" pitchFamily="18" charset="0"/>
                              </a:rPr>
                              <m:t>𝐸</m:t>
                            </m:r>
                            <m:r>
                              <a:rPr lang="en-US" sz="1600" b="0" i="0">
                                <a:latin typeface="Cambria Math" panose="02040503050406030204" pitchFamily="18" charset="0"/>
                              </a:rPr>
                              <m:t>+</m:t>
                            </m:r>
                            <m:f>
                              <m:fPr>
                                <m:ctrlPr>
                                  <a:rPr lang="en-US" sz="1600" b="0" i="1">
                                    <a:latin typeface="Cambria Math" panose="02040503050406030204" pitchFamily="18" charset="0"/>
                                  </a:rPr>
                                </m:ctrlPr>
                              </m:fPr>
                              <m:num>
                                <m:r>
                                  <a:rPr lang="en-US" sz="1600" b="0" i="1">
                                    <a:latin typeface="Cambria Math" panose="02040503050406030204" pitchFamily="18" charset="0"/>
                                  </a:rPr>
                                  <m:t>𝛥</m:t>
                                </m:r>
                                <m:r>
                                  <a:rPr lang="en-US" sz="1600" b="0" i="1">
                                    <a:latin typeface="Cambria Math" panose="02040503050406030204" pitchFamily="18" charset="0"/>
                                  </a:rPr>
                                  <m:t>𝐸</m:t>
                                </m:r>
                              </m:num>
                              <m:den>
                                <m:r>
                                  <a:rPr lang="en-US" sz="1600" b="0" i="1">
                                    <a:latin typeface="Cambria Math" panose="02040503050406030204" pitchFamily="18" charset="0"/>
                                  </a:rPr>
                                  <m:t>𝛤</m:t>
                                </m:r>
                              </m:den>
                            </m:f>
                            <m:r>
                              <a:rPr lang="en-US" sz="1600" b="0" i="0">
                                <a:latin typeface="Cambria Math" panose="02040503050406030204" pitchFamily="18" charset="0"/>
                              </a:rPr>
                              <m:t>=</m:t>
                            </m:r>
                            <m:r>
                              <a:rPr lang="en-US" sz="1600" b="0" i="1">
                                <a:latin typeface="Cambria Math" panose="02040503050406030204" pitchFamily="18" charset="0"/>
                              </a:rPr>
                              <m:t>𝛥</m:t>
                            </m:r>
                            <m:r>
                              <a:rPr lang="en-US" sz="1600" b="0" i="1">
                                <a:latin typeface="Cambria Math" panose="02040503050406030204" pitchFamily="18" charset="0"/>
                              </a:rPr>
                              <m:t>𝐸</m:t>
                            </m:r>
                            <m:d>
                              <m:dPr>
                                <m:ctrlPr>
                                  <a:rPr lang="en-US" sz="1600" b="0" i="1">
                                    <a:latin typeface="Cambria Math" panose="02040503050406030204" pitchFamily="18" charset="0"/>
                                  </a:rPr>
                                </m:ctrlPr>
                              </m:dPr>
                              <m:e>
                                <m:r>
                                  <a:rPr lang="en-US" sz="1600" b="0" i="0">
                                    <a:latin typeface="Cambria Math" panose="02040503050406030204" pitchFamily="18" charset="0"/>
                                  </a:rPr>
                                  <m:t>1+</m:t>
                                </m:r>
                                <m:f>
                                  <m:fPr>
                                    <m:ctrlPr>
                                      <a:rPr lang="en-US" sz="1600" b="0" i="1">
                                        <a:latin typeface="Cambria Math" panose="02040503050406030204" pitchFamily="18" charset="0"/>
                                      </a:rPr>
                                    </m:ctrlPr>
                                  </m:fPr>
                                  <m:num>
                                    <m:r>
                                      <a:rPr lang="en-US" sz="1600" b="0" i="0">
                                        <a:latin typeface="Cambria Math" panose="02040503050406030204" pitchFamily="18" charset="0"/>
                                      </a:rPr>
                                      <m:t>1</m:t>
                                    </m:r>
                                  </m:num>
                                  <m:den>
                                    <m:r>
                                      <a:rPr lang="en-US" sz="1600" b="0" i="1">
                                        <a:latin typeface="Cambria Math" panose="02040503050406030204" pitchFamily="18" charset="0"/>
                                      </a:rPr>
                                      <m:t>𝛤</m:t>
                                    </m:r>
                                  </m:den>
                                </m:f>
                              </m:e>
                            </m:d>
                          </m:e>
                        </m:mr>
                      </m:m>
                    </m:oMath>
                  </m:oMathPara>
                </a14:m>
                <a:endParaRPr lang="en-US" sz="1600" dirty="0"/>
              </a:p>
            </p:txBody>
          </p:sp>
        </mc:Choice>
        <mc:Fallback xmlns="">
          <p:sp>
            <p:nvSpPr>
              <p:cNvPr id="6" name="Rectangle 5"/>
              <p:cNvSpPr>
                <a:spLocks noRot="1" noChangeAspect="1" noMove="1" noResize="1" noEditPoints="1" noAdjustHandles="1" noChangeArrowheads="1" noChangeShapeType="1" noTextEdit="1"/>
              </p:cNvSpPr>
              <p:nvPr/>
            </p:nvSpPr>
            <p:spPr>
              <a:xfrm>
                <a:off x="274319" y="1472141"/>
                <a:ext cx="3838756" cy="216927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581834" y="1382826"/>
                <a:ext cx="4288709" cy="2347903"/>
              </a:xfrm>
              <a:prstGeom prst="rect">
                <a:avLst/>
              </a:prstGeom>
            </p:spPr>
            <p:txBody>
              <a:bodyPr wrap="none">
                <a:no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1600" i="1" smtClean="0">
                              <a:latin typeface="Cambria Math" panose="02040503050406030204" pitchFamily="18" charset="0"/>
                            </a:rPr>
                          </m:ctrlPr>
                        </m:mPr>
                        <m:mr>
                          <m:e>
                            <m:sSub>
                              <m:sSubPr>
                                <m:ctrlPr>
                                  <a:rPr lang="en-US" sz="1600" i="1">
                                    <a:latin typeface="Cambria Math" panose="02040503050406030204" pitchFamily="18" charset="0"/>
                                  </a:rPr>
                                </m:ctrlPr>
                              </m:sSubPr>
                              <m:e>
                                <m:r>
                                  <a:rPr lang="en-US" sz="1600" i="1">
                                    <a:latin typeface="Cambria Math" panose="02040503050406030204" pitchFamily="18" charset="0"/>
                                  </a:rPr>
                                  <m:t>𝐸</m:t>
                                </m:r>
                              </m:e>
                              <m:sub>
                                <m:r>
                                  <a:rPr lang="en-US" sz="1600" i="0">
                                    <a:latin typeface="Cambria Math" panose="02040503050406030204" pitchFamily="18" charset="0"/>
                                  </a:rPr>
                                  <m:t>0</m:t>
                                </m:r>
                              </m:sub>
                            </m:sSub>
                            <m:r>
                              <a:rPr lang="en-US" sz="1600" i="0">
                                <a:latin typeface="Cambria Math" panose="02040503050406030204" pitchFamily="18" charset="0"/>
                              </a:rPr>
                              <m:t>=</m:t>
                            </m:r>
                            <m:r>
                              <a:rPr lang="en-US" sz="1600" i="1">
                                <a:latin typeface="Cambria Math" panose="02040503050406030204" pitchFamily="18" charset="0"/>
                              </a:rPr>
                              <m:t>𝜌</m:t>
                            </m:r>
                            <m:sSub>
                              <m:sSubPr>
                                <m:ctrlPr>
                                  <a:rPr lang="en-US" sz="1600" i="1">
                                    <a:latin typeface="Cambria Math" panose="02040503050406030204" pitchFamily="18" charset="0"/>
                                  </a:rPr>
                                </m:ctrlPr>
                              </m:sSubPr>
                              <m:e>
                                <m:r>
                                  <a:rPr lang="en-US" sz="1600" i="1">
                                    <a:latin typeface="Cambria Math" panose="02040503050406030204" pitchFamily="18" charset="0"/>
                                  </a:rPr>
                                  <m:t>𝐶</m:t>
                                </m:r>
                              </m:e>
                              <m:sub>
                                <m:r>
                                  <a:rPr lang="en-US" sz="1600" i="1">
                                    <a:latin typeface="Cambria Math" panose="02040503050406030204" pitchFamily="18" charset="0"/>
                                  </a:rPr>
                                  <m:t>𝐷𝐸</m:t>
                                </m:r>
                              </m:sub>
                            </m:sSub>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i="1">
                                            <a:latin typeface="Cambria Math" panose="02040503050406030204" pitchFamily="18" charset="0"/>
                                          </a:rPr>
                                          <m:t>𝑈</m:t>
                                        </m:r>
                                      </m:e>
                                      <m:sub>
                                        <m:r>
                                          <a:rPr lang="en-US" sz="1600" i="0">
                                            <a:latin typeface="Cambria Math" panose="02040503050406030204" pitchFamily="18" charset="0"/>
                                          </a:rPr>
                                          <m:t>0</m:t>
                                        </m:r>
                                      </m:sub>
                                      <m:sup>
                                        <m:r>
                                          <a:rPr lang="en-US" sz="1600" i="0">
                                            <a:latin typeface="Cambria Math" panose="02040503050406030204" pitchFamily="18" charset="0"/>
                                          </a:rPr>
                                          <m:t>2</m:t>
                                        </m:r>
                                      </m:sup>
                                    </m:sSubSup>
                                  </m:e>
                                </m:d>
                              </m:e>
                              <m:sup>
                                <m:f>
                                  <m:fPr>
                                    <m:type m:val="lin"/>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0">
                                        <a:latin typeface="Cambria Math" panose="02040503050406030204" pitchFamily="18" charset="0"/>
                                      </a:rPr>
                                      <m:t>2</m:t>
                                    </m:r>
                                  </m:den>
                                </m:f>
                              </m:sup>
                            </m:sSup>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𝑞</m:t>
                                    </m:r>
                                  </m:e>
                                  <m:sub>
                                    <m:r>
                                      <a:rPr lang="en-US" sz="1600" i="1">
                                        <a:latin typeface="Cambria Math" panose="02040503050406030204" pitchFamily="18" charset="0"/>
                                      </a:rPr>
                                      <m:t>𝑠</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𝑞</m:t>
                                    </m:r>
                                  </m:e>
                                  <m:sub>
                                    <m:r>
                                      <a:rPr lang="en-US" sz="1600" i="1">
                                        <a:latin typeface="Cambria Math" panose="02040503050406030204" pitchFamily="18" charset="0"/>
                                      </a:rPr>
                                      <m:t>𝑎</m:t>
                                    </m:r>
                                  </m:sub>
                                </m:sSub>
                              </m:e>
                            </m:d>
                          </m:e>
                        </m:mr>
                        <m:mr>
                          <m:e>
                            <m:sSub>
                              <m:sSubPr>
                                <m:ctrlPr>
                                  <a:rPr lang="en-US" sz="1600" i="1">
                                    <a:latin typeface="Cambria Math" panose="02040503050406030204" pitchFamily="18" charset="0"/>
                                  </a:rPr>
                                </m:ctrlPr>
                              </m:sSubPr>
                              <m:e>
                                <m:r>
                                  <a:rPr lang="en-US" sz="1600" i="1">
                                    <a:latin typeface="Cambria Math" panose="02040503050406030204" pitchFamily="18" charset="0"/>
                                  </a:rPr>
                                  <m:t>𝐸</m:t>
                                </m:r>
                              </m:e>
                              <m:sub>
                                <m:r>
                                  <a:rPr lang="en-US" sz="1600" i="0">
                                    <a:latin typeface="Cambria Math" panose="02040503050406030204" pitchFamily="18" charset="0"/>
                                  </a:rPr>
                                  <m:t>1</m:t>
                                </m:r>
                              </m:sub>
                            </m:sSub>
                            <m:r>
                              <a:rPr lang="en-US" sz="1600" i="0">
                                <a:latin typeface="Cambria Math" panose="02040503050406030204" pitchFamily="18" charset="0"/>
                              </a:rPr>
                              <m:t>=</m:t>
                            </m:r>
                            <m:r>
                              <a:rPr lang="en-US" sz="1600" i="1">
                                <a:latin typeface="Cambria Math" panose="02040503050406030204" pitchFamily="18" charset="0"/>
                              </a:rPr>
                              <m:t>𝜌</m:t>
                            </m:r>
                            <m:sSub>
                              <m:sSubPr>
                                <m:ctrlPr>
                                  <a:rPr lang="en-US" sz="1600" i="1">
                                    <a:latin typeface="Cambria Math" panose="02040503050406030204" pitchFamily="18" charset="0"/>
                                  </a:rPr>
                                </m:ctrlPr>
                              </m:sSubPr>
                              <m:e>
                                <m:r>
                                  <a:rPr lang="en-US" sz="1600" i="1">
                                    <a:latin typeface="Cambria Math" panose="02040503050406030204" pitchFamily="18" charset="0"/>
                                  </a:rPr>
                                  <m:t>𝐶</m:t>
                                </m:r>
                              </m:e>
                              <m:sub>
                                <m:r>
                                  <a:rPr lang="en-US" sz="1600" i="1">
                                    <a:latin typeface="Cambria Math" panose="02040503050406030204" pitchFamily="18" charset="0"/>
                                  </a:rPr>
                                  <m:t>𝐷𝐸</m:t>
                                </m:r>
                              </m:sub>
                            </m:sSub>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i="1">
                                            <a:latin typeface="Cambria Math" panose="02040503050406030204" pitchFamily="18" charset="0"/>
                                          </a:rPr>
                                          <m:t>𝑈</m:t>
                                        </m:r>
                                      </m:e>
                                      <m:sub>
                                        <m:r>
                                          <a:rPr lang="en-US" sz="1600" i="0">
                                            <a:latin typeface="Cambria Math" panose="02040503050406030204" pitchFamily="18" charset="0"/>
                                          </a:rPr>
                                          <m:t>0</m:t>
                                        </m:r>
                                      </m:sub>
                                      <m:sup>
                                        <m:r>
                                          <a:rPr lang="en-US" sz="1600" i="0">
                                            <a:latin typeface="Cambria Math" panose="02040503050406030204" pitchFamily="18" charset="0"/>
                                          </a:rPr>
                                          <m:t>2</m:t>
                                        </m:r>
                                      </m:sup>
                                    </m:sSubSup>
                                    <m:r>
                                      <a:rPr lang="en-US" sz="1600" i="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𝑈</m:t>
                                        </m:r>
                                      </m:e>
                                      <m:sub>
                                        <m:r>
                                          <a:rPr lang="en-US" sz="1600" i="1">
                                            <a:latin typeface="Cambria Math" panose="02040503050406030204" pitchFamily="18" charset="0"/>
                                          </a:rPr>
                                          <m:t>𝑔</m:t>
                                        </m:r>
                                      </m:sub>
                                      <m:sup>
                                        <m:r>
                                          <a:rPr lang="en-US" sz="1600" i="0">
                                            <a:latin typeface="Cambria Math" panose="02040503050406030204" pitchFamily="18" charset="0"/>
                                          </a:rPr>
                                          <m:t>2</m:t>
                                        </m:r>
                                      </m:sup>
                                    </m:sSubSup>
                                  </m:e>
                                </m:d>
                              </m:e>
                              <m:sup>
                                <m:f>
                                  <m:fPr>
                                    <m:type m:val="lin"/>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0">
                                        <a:latin typeface="Cambria Math" panose="02040503050406030204" pitchFamily="18" charset="0"/>
                                      </a:rPr>
                                      <m:t>2</m:t>
                                    </m:r>
                                  </m:den>
                                </m:f>
                              </m:sup>
                            </m:sSup>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𝑞</m:t>
                                    </m:r>
                                  </m:e>
                                  <m:sub>
                                    <m:r>
                                      <a:rPr lang="en-US" sz="1600" i="1">
                                        <a:latin typeface="Cambria Math" panose="02040503050406030204" pitchFamily="18" charset="0"/>
                                      </a:rPr>
                                      <m:t>𝑠</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𝑞</m:t>
                                    </m:r>
                                  </m:e>
                                  <m:sub>
                                    <m:r>
                                      <a:rPr lang="en-US" sz="1600" i="1">
                                        <a:latin typeface="Cambria Math" panose="02040503050406030204" pitchFamily="18" charset="0"/>
                                      </a:rPr>
                                      <m:t>𝑎</m:t>
                                    </m:r>
                                  </m:sub>
                                </m:sSub>
                              </m:e>
                            </m:d>
                          </m:e>
                        </m:mr>
                        <m:mr>
                          <m:e>
                            <m:sSub>
                              <m:sSubPr>
                                <m:ctrlPr>
                                  <a:rPr lang="en-US" sz="1600" i="1">
                                    <a:latin typeface="Cambria Math" panose="02040503050406030204" pitchFamily="18" charset="0"/>
                                  </a:rPr>
                                </m:ctrlPr>
                              </m:sSubPr>
                              <m:e>
                                <m:r>
                                  <a:rPr lang="en-US" sz="1600" i="1">
                                    <a:latin typeface="Cambria Math" panose="02040503050406030204" pitchFamily="18" charset="0"/>
                                  </a:rPr>
                                  <m:t>𝐸</m:t>
                                </m:r>
                              </m:e>
                              <m:sub>
                                <m:r>
                                  <a:rPr lang="en-US" sz="1600" i="0">
                                    <a:latin typeface="Cambria Math" panose="02040503050406030204" pitchFamily="18" charset="0"/>
                                  </a:rPr>
                                  <m:t>1</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𝐸</m:t>
                                </m:r>
                              </m:e>
                              <m:sub>
                                <m:r>
                                  <a:rPr lang="en-US" sz="1600" i="0">
                                    <a:latin typeface="Cambria Math" panose="02040503050406030204" pitchFamily="18" charset="0"/>
                                  </a:rPr>
                                  <m:t>0</m:t>
                                </m:r>
                              </m:sub>
                            </m:sSub>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sSubSup>
                                          <m:sSubSupPr>
                                            <m:ctrlPr>
                                              <a:rPr lang="en-US" sz="1600" i="1">
                                                <a:latin typeface="Cambria Math" panose="02040503050406030204" pitchFamily="18" charset="0"/>
                                              </a:rPr>
                                            </m:ctrlPr>
                                          </m:sSubSupPr>
                                          <m:e>
                                            <m:r>
                                              <a:rPr lang="en-US" sz="1600" i="1">
                                                <a:latin typeface="Cambria Math" panose="02040503050406030204" pitchFamily="18" charset="0"/>
                                              </a:rPr>
                                              <m:t>𝑈</m:t>
                                            </m:r>
                                          </m:e>
                                          <m:sub>
                                            <m:r>
                                              <a:rPr lang="en-US" sz="1600" i="0">
                                                <a:latin typeface="Cambria Math" panose="02040503050406030204" pitchFamily="18" charset="0"/>
                                              </a:rPr>
                                              <m:t>0</m:t>
                                            </m:r>
                                          </m:sub>
                                          <m:sup>
                                            <m:r>
                                              <a:rPr lang="en-US" sz="1600" i="0">
                                                <a:latin typeface="Cambria Math" panose="02040503050406030204" pitchFamily="18" charset="0"/>
                                              </a:rPr>
                                              <m:t>2</m:t>
                                            </m:r>
                                          </m:sup>
                                        </m:sSubSup>
                                        <m:r>
                                          <a:rPr lang="en-US" sz="1600" i="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𝑈</m:t>
                                            </m:r>
                                          </m:e>
                                          <m:sub>
                                            <m:r>
                                              <a:rPr lang="en-US" sz="1600" i="1">
                                                <a:latin typeface="Cambria Math" panose="02040503050406030204" pitchFamily="18" charset="0"/>
                                              </a:rPr>
                                              <m:t>𝑔</m:t>
                                            </m:r>
                                          </m:sub>
                                          <m:sup>
                                            <m:r>
                                              <a:rPr lang="en-US" sz="1600" i="0">
                                                <a:latin typeface="Cambria Math" panose="02040503050406030204" pitchFamily="18" charset="0"/>
                                              </a:rPr>
                                              <m:t>2</m:t>
                                            </m:r>
                                          </m:sup>
                                        </m:sSubSup>
                                      </m:num>
                                      <m:den>
                                        <m:sSubSup>
                                          <m:sSubSupPr>
                                            <m:ctrlPr>
                                              <a:rPr lang="en-US" sz="1600" i="1">
                                                <a:latin typeface="Cambria Math" panose="02040503050406030204" pitchFamily="18" charset="0"/>
                                              </a:rPr>
                                            </m:ctrlPr>
                                          </m:sSubSupPr>
                                          <m:e>
                                            <m:r>
                                              <a:rPr lang="en-US" sz="1600" i="1">
                                                <a:latin typeface="Cambria Math" panose="02040503050406030204" pitchFamily="18" charset="0"/>
                                              </a:rPr>
                                              <m:t>𝑈</m:t>
                                            </m:r>
                                          </m:e>
                                          <m:sub>
                                            <m:r>
                                              <a:rPr lang="en-US" sz="1600" i="0">
                                                <a:latin typeface="Cambria Math" panose="02040503050406030204" pitchFamily="18" charset="0"/>
                                              </a:rPr>
                                              <m:t>0</m:t>
                                            </m:r>
                                          </m:sub>
                                          <m:sup>
                                            <m:r>
                                              <a:rPr lang="en-US" sz="1600" i="0">
                                                <a:latin typeface="Cambria Math" panose="02040503050406030204" pitchFamily="18" charset="0"/>
                                              </a:rPr>
                                              <m:t>2</m:t>
                                            </m:r>
                                          </m:sup>
                                        </m:sSubSup>
                                      </m:den>
                                    </m:f>
                                  </m:e>
                                </m:d>
                              </m:e>
                              <m:sup>
                                <m:f>
                                  <m:fPr>
                                    <m:type m:val="lin"/>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0">
                                        <a:latin typeface="Cambria Math" panose="02040503050406030204" pitchFamily="18" charset="0"/>
                                      </a:rPr>
                                      <m:t>2</m:t>
                                    </m:r>
                                  </m:den>
                                </m:f>
                              </m:sup>
                            </m:sSup>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𝐸</m:t>
                                </m:r>
                              </m:e>
                              <m:sub>
                                <m:r>
                                  <a:rPr lang="en-US" sz="1600" i="0">
                                    <a:latin typeface="Cambria Math" panose="02040503050406030204" pitchFamily="18" charset="0"/>
                                  </a:rPr>
                                  <m:t>0</m:t>
                                </m:r>
                              </m:sub>
                            </m:sSub>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i="0">
                                        <a:latin typeface="Cambria Math" panose="02040503050406030204" pitchFamily="18" charset="0"/>
                                      </a:rPr>
                                      <m:t>1+</m:t>
                                    </m:r>
                                    <m:r>
                                      <m:rPr>
                                        <m:nor/>
                                      </m:rPr>
                                      <a:rPr lang="en-US" sz="1600" i="1">
                                        <a:latin typeface="Cambria Math" panose="02040503050406030204" pitchFamily="18" charset="0"/>
                                      </a:rPr>
                                      <m:t> ​</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f>
                                              <m:fPr>
                                                <m:type m:val="lin"/>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𝑈</m:t>
                                                    </m:r>
                                                  </m:e>
                                                  <m:sub>
                                                    <m:r>
                                                      <a:rPr lang="en-US" sz="1600" i="1">
                                                        <a:latin typeface="Cambria Math" panose="02040503050406030204" pitchFamily="18" charset="0"/>
                                                      </a:rPr>
                                                      <m:t>𝑔</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𝑈</m:t>
                                                    </m:r>
                                                  </m:e>
                                                  <m:sub>
                                                    <m:r>
                                                      <a:rPr lang="en-US" sz="1600" i="0">
                                                        <a:latin typeface="Cambria Math" panose="02040503050406030204" pitchFamily="18" charset="0"/>
                                                      </a:rPr>
                                                      <m:t>0</m:t>
                                                    </m:r>
                                                  </m:sub>
                                                </m:sSub>
                                              </m:den>
                                            </m:f>
                                          </m:e>
                                        </m:d>
                                      </m:e>
                                      <m:sup>
                                        <m:r>
                                          <a:rPr lang="en-US" sz="1600" i="0">
                                            <a:latin typeface="Cambria Math" panose="02040503050406030204" pitchFamily="18" charset="0"/>
                                          </a:rPr>
                                          <m:t>2</m:t>
                                        </m:r>
                                      </m:sup>
                                    </m:sSup>
                                  </m:e>
                                </m:d>
                              </m:e>
                              <m:sup>
                                <m:f>
                                  <m:fPr>
                                    <m:type m:val="lin"/>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0">
                                        <a:latin typeface="Cambria Math" panose="02040503050406030204" pitchFamily="18" charset="0"/>
                                      </a:rPr>
                                      <m:t>2</m:t>
                                    </m:r>
                                  </m:den>
                                </m:f>
                              </m:sup>
                            </m:sSup>
                          </m:e>
                        </m:mr>
                        <m:mr>
                          <m:e>
                            <m:r>
                              <a:rPr lang="en-US" sz="1600" i="1">
                                <a:latin typeface="Cambria Math" panose="02040503050406030204" pitchFamily="18" charset="0"/>
                              </a:rPr>
                              <m:t>𝛥</m:t>
                            </m:r>
                            <m:r>
                              <a:rPr lang="en-US" sz="1600" i="1">
                                <a:latin typeface="Cambria Math" panose="02040503050406030204" pitchFamily="18" charset="0"/>
                              </a:rPr>
                              <m:t>𝐸</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𝐸</m:t>
                                </m:r>
                              </m:e>
                              <m:sub>
                                <m:r>
                                  <a:rPr lang="en-US" sz="1600" i="0">
                                    <a:latin typeface="Cambria Math" panose="02040503050406030204" pitchFamily="18" charset="0"/>
                                  </a:rPr>
                                  <m:t>0</m:t>
                                </m:r>
                              </m:sub>
                            </m:sSub>
                            <m:d>
                              <m:dPr>
                                <m:ctrlPr>
                                  <a:rPr lang="en-US" sz="1600" i="1">
                                    <a:latin typeface="Cambria Math" panose="02040503050406030204" pitchFamily="18" charset="0"/>
                                  </a:rPr>
                                </m:ctrlPr>
                              </m:dPr>
                              <m:e>
                                <m:rad>
                                  <m:radPr>
                                    <m:degHide m:val="on"/>
                                    <m:ctrlPr>
                                      <a:rPr lang="en-US" sz="1600" i="1">
                                        <a:latin typeface="Cambria Math" panose="02040503050406030204" pitchFamily="18" charset="0"/>
                                      </a:rPr>
                                    </m:ctrlPr>
                                  </m:radPr>
                                  <m:deg/>
                                  <m:e>
                                    <m:r>
                                      <a:rPr lang="en-US" sz="1600" i="0">
                                        <a:latin typeface="Cambria Math" panose="02040503050406030204" pitchFamily="18" charset="0"/>
                                      </a:rPr>
                                      <m:t>1+</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f>
                                              <m:fPr>
                                                <m:type m:val="lin"/>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𝑈</m:t>
                                                    </m:r>
                                                  </m:e>
                                                  <m:sub>
                                                    <m:r>
                                                      <a:rPr lang="en-US" sz="1600" i="1">
                                                        <a:latin typeface="Cambria Math" panose="02040503050406030204" pitchFamily="18" charset="0"/>
                                                      </a:rPr>
                                                      <m:t>𝑔</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𝑈</m:t>
                                                    </m:r>
                                                  </m:e>
                                                  <m:sub>
                                                    <m:r>
                                                      <a:rPr lang="en-US" sz="1600" i="0">
                                                        <a:latin typeface="Cambria Math" panose="02040503050406030204" pitchFamily="18" charset="0"/>
                                                      </a:rPr>
                                                      <m:t>0</m:t>
                                                    </m:r>
                                                  </m:sub>
                                                </m:sSub>
                                              </m:den>
                                            </m:f>
                                          </m:e>
                                        </m:d>
                                      </m:e>
                                      <m:sup>
                                        <m:r>
                                          <a:rPr lang="en-US" sz="1600" i="0">
                                            <a:latin typeface="Cambria Math" panose="02040503050406030204" pitchFamily="18" charset="0"/>
                                          </a:rPr>
                                          <m:t>2</m:t>
                                        </m:r>
                                      </m:sup>
                                    </m:sSup>
                                  </m:e>
                                </m:rad>
                                <m:r>
                                  <a:rPr lang="en-US" sz="1600" i="0">
                                    <a:latin typeface="Cambria Math" panose="02040503050406030204" pitchFamily="18" charset="0"/>
                                  </a:rPr>
                                  <m:t>−1</m:t>
                                </m:r>
                              </m:e>
                            </m:d>
                          </m:e>
                        </m:mr>
                      </m:m>
                    </m:oMath>
                  </m:oMathPara>
                </a14:m>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4581834" y="1382826"/>
                <a:ext cx="4288709" cy="234790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53221" y="4786200"/>
                <a:ext cx="7237559" cy="1229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𝛥</m:t>
                      </m:r>
                      <m:r>
                        <a:rPr lang="en-US" sz="3200" i="1">
                          <a:latin typeface="Cambria Math" panose="02040503050406030204" pitchFamily="18" charset="0"/>
                        </a:rPr>
                        <m:t>𝑃</m:t>
                      </m:r>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𝐸</m:t>
                          </m:r>
                        </m:e>
                        <m:sub>
                          <m:r>
                            <a:rPr lang="en-US" sz="3200" i="0">
                              <a:latin typeface="Cambria Math" panose="02040503050406030204" pitchFamily="18" charset="0"/>
                            </a:rPr>
                            <m:t>0</m:t>
                          </m:r>
                        </m:sub>
                      </m:sSub>
                      <m:d>
                        <m:dPr>
                          <m:ctrlPr>
                            <a:rPr lang="en-US" sz="3200" i="1">
                              <a:latin typeface="Cambria Math" panose="02040503050406030204" pitchFamily="18" charset="0"/>
                            </a:rPr>
                          </m:ctrlPr>
                        </m:dPr>
                        <m:e>
                          <m:rad>
                            <m:radPr>
                              <m:degHide m:val="on"/>
                              <m:ctrlPr>
                                <a:rPr lang="en-US" sz="3200" i="1">
                                  <a:latin typeface="Cambria Math" panose="02040503050406030204" pitchFamily="18" charset="0"/>
                                </a:rPr>
                              </m:ctrlPr>
                            </m:radPr>
                            <m:deg/>
                            <m:e>
                              <m:r>
                                <a:rPr lang="en-US" sz="3200" i="0">
                                  <a:latin typeface="Cambria Math" panose="02040503050406030204" pitchFamily="18" charset="0"/>
                                </a:rPr>
                                <m:t>1+</m:t>
                              </m:r>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f>
                                        <m:fPr>
                                          <m:type m:val="lin"/>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panose="02040503050406030204" pitchFamily="18" charset="0"/>
                                                </a:rPr>
                                                <m:t>𝑈</m:t>
                                              </m:r>
                                            </m:e>
                                            <m:sub>
                                              <m:r>
                                                <a:rPr lang="en-US" sz="3200" i="1">
                                                  <a:latin typeface="Cambria Math" panose="02040503050406030204" pitchFamily="18" charset="0"/>
                                                </a:rPr>
                                                <m:t>𝑔</m:t>
                                              </m:r>
                                            </m:sub>
                                          </m:sSub>
                                        </m:num>
                                        <m:den>
                                          <m:sSub>
                                            <m:sSubPr>
                                              <m:ctrlPr>
                                                <a:rPr lang="en-US" sz="3200" i="1">
                                                  <a:latin typeface="Cambria Math" panose="02040503050406030204" pitchFamily="18" charset="0"/>
                                                </a:rPr>
                                              </m:ctrlPr>
                                            </m:sSubPr>
                                            <m:e>
                                              <m:r>
                                                <a:rPr lang="en-US" sz="3200" i="1">
                                                  <a:latin typeface="Cambria Math" panose="02040503050406030204" pitchFamily="18" charset="0"/>
                                                </a:rPr>
                                                <m:t>𝑈</m:t>
                                              </m:r>
                                            </m:e>
                                            <m:sub>
                                              <m:r>
                                                <a:rPr lang="en-US" sz="3200" i="0">
                                                  <a:latin typeface="Cambria Math" panose="02040503050406030204" pitchFamily="18" charset="0"/>
                                                </a:rPr>
                                                <m:t>0</m:t>
                                              </m:r>
                                            </m:sub>
                                          </m:sSub>
                                        </m:den>
                                      </m:f>
                                    </m:e>
                                  </m:d>
                                </m:e>
                                <m:sup>
                                  <m:r>
                                    <a:rPr lang="en-US" sz="3200" i="0">
                                      <a:latin typeface="Cambria Math" panose="02040503050406030204" pitchFamily="18" charset="0"/>
                                    </a:rPr>
                                    <m:t>2</m:t>
                                  </m:r>
                                </m:sup>
                              </m:sSup>
                            </m:e>
                          </m:rad>
                          <m:r>
                            <a:rPr lang="en-US" sz="3200" i="0">
                              <a:latin typeface="Cambria Math" panose="02040503050406030204" pitchFamily="18" charset="0"/>
                            </a:rPr>
                            <m:t>−1</m:t>
                          </m:r>
                        </m:e>
                      </m:d>
                      <m:d>
                        <m:dPr>
                          <m:ctrlPr>
                            <a:rPr lang="en-US" sz="3200" i="1">
                              <a:latin typeface="Cambria Math" panose="02040503050406030204" pitchFamily="18" charset="0"/>
                            </a:rPr>
                          </m:ctrlPr>
                        </m:dPr>
                        <m:e>
                          <m:r>
                            <a:rPr lang="en-US" sz="3200" i="0">
                              <a:latin typeface="Cambria Math" panose="02040503050406030204" pitchFamily="18" charset="0"/>
                            </a:rPr>
                            <m:t>1+</m:t>
                          </m:r>
                          <m:f>
                            <m:fPr>
                              <m:ctrlPr>
                                <a:rPr lang="en-US" sz="3200" i="1">
                                  <a:latin typeface="Cambria Math" panose="02040503050406030204" pitchFamily="18" charset="0"/>
                                </a:rPr>
                              </m:ctrlPr>
                            </m:fPr>
                            <m:num>
                              <m:r>
                                <a:rPr lang="en-US" sz="3200" i="0">
                                  <a:latin typeface="Cambria Math" panose="02040503050406030204" pitchFamily="18" charset="0"/>
                                </a:rPr>
                                <m:t>1</m:t>
                              </m:r>
                            </m:num>
                            <m:den>
                              <m:r>
                                <a:rPr lang="en-US" sz="3200" i="1">
                                  <a:latin typeface="Cambria Math" panose="02040503050406030204" pitchFamily="18" charset="0"/>
                                </a:rPr>
                                <m:t>𝛤</m:t>
                              </m:r>
                            </m:den>
                          </m:f>
                        </m:e>
                      </m:d>
                    </m:oMath>
                  </m:oMathPara>
                </a14:m>
                <a:endParaRPr lang="en-US" sz="3200" dirty="0"/>
              </a:p>
            </p:txBody>
          </p:sp>
        </mc:Choice>
        <mc:Fallback xmlns="">
          <p:sp>
            <p:nvSpPr>
              <p:cNvPr id="9" name="Rectangle 8"/>
              <p:cNvSpPr>
                <a:spLocks noRot="1" noChangeAspect="1" noMove="1" noResize="1" noEditPoints="1" noAdjustHandles="1" noChangeArrowheads="1" noChangeShapeType="1" noTextEdit="1"/>
              </p:cNvSpPr>
              <p:nvPr/>
            </p:nvSpPr>
            <p:spPr>
              <a:xfrm>
                <a:off x="953221" y="4786200"/>
                <a:ext cx="7237559" cy="1229311"/>
              </a:xfrm>
              <a:prstGeom prst="rect">
                <a:avLst/>
              </a:prstGeom>
              <a:blipFill rotWithShape="0">
                <a:blip r:embed="rId5"/>
                <a:stretch>
                  <a:fillRect/>
                </a:stretch>
              </a:blipFill>
            </p:spPr>
            <p:txBody>
              <a:bodyPr/>
              <a:lstStyle/>
              <a:p>
                <a:r>
                  <a:rPr lang="en-US">
                    <a:noFill/>
                  </a:rPr>
                  <a:t> </a:t>
                </a:r>
              </a:p>
            </p:txBody>
          </p:sp>
        </mc:Fallback>
      </mc:AlternateContent>
      <p:cxnSp>
        <p:nvCxnSpPr>
          <p:cNvPr id="12" name="Straight Arrow Connector 11"/>
          <p:cNvCxnSpPr>
            <a:stCxn id="7" idx="2"/>
          </p:cNvCxnSpPr>
          <p:nvPr/>
        </p:nvCxnSpPr>
        <p:spPr>
          <a:xfrm flipH="1">
            <a:off x="5952226" y="3730729"/>
            <a:ext cx="773963" cy="703248"/>
          </a:xfrm>
          <a:prstGeom prst="straightConnector1">
            <a:avLst/>
          </a:prstGeom>
          <a:ln w="92075">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2187491" y="3730729"/>
            <a:ext cx="773963" cy="703248"/>
          </a:xfrm>
          <a:prstGeom prst="straightConnector1">
            <a:avLst/>
          </a:prstGeom>
          <a:ln w="92075">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35864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a:prstGeom prst="rect">
            <a:avLst/>
          </a:prstGeom>
        </p:spPr>
        <p:txBody>
          <a:bodyPr/>
          <a:lstStyle/>
          <a:p>
            <a:endParaRPr lang="en-US" dirty="0"/>
          </a:p>
        </p:txBody>
      </p:sp>
      <p:sp>
        <p:nvSpPr>
          <p:cNvPr id="3" name="Date Placeholder 2"/>
          <p:cNvSpPr>
            <a:spLocks noGrp="1"/>
          </p:cNvSpPr>
          <p:nvPr>
            <p:ph type="dt" sz="half" idx="2"/>
          </p:nvPr>
        </p:nvSpPr>
        <p:spPr>
          <a:prstGeom prst="rect">
            <a:avLst/>
          </a:prstGeom>
        </p:spPr>
        <p:txBody>
          <a:bodyPr/>
          <a:lstStyle/>
          <a:p>
            <a:fld id="{1205DB16-F3E1-7B41-BE18-DA9132C94C8C}" type="datetime4">
              <a:rPr lang="en-US" smtClean="0"/>
              <a:pPr/>
              <a:t>June 4, 2017</a:t>
            </a:fld>
            <a:endParaRPr lang="en-US" dirty="0"/>
          </a:p>
        </p:txBody>
      </p:sp>
      <p:sp>
        <p:nvSpPr>
          <p:cNvPr id="4" name="Slide Number Placeholder 3"/>
          <p:cNvSpPr>
            <a:spLocks noGrp="1"/>
          </p:cNvSpPr>
          <p:nvPr>
            <p:ph type="sldNum" sz="quarter" idx="4"/>
          </p:nvPr>
        </p:nvSpPr>
        <p:spPr>
          <a:prstGeom prst="rect">
            <a:avLst/>
          </a:prstGeom>
        </p:spPr>
        <p:txBody>
          <a:bodyPr/>
          <a:lstStyle/>
          <a:p>
            <a:fld id="{03722D57-58D6-9447-A6D5-A97F6C35A8FB}" type="slidenum">
              <a:rPr lang="en-US" smtClean="0"/>
              <a:pPr/>
              <a:t>13</a:t>
            </a:fld>
            <a:endParaRPr lang="en-US" dirty="0"/>
          </a:p>
        </p:txBody>
      </p:sp>
      <mc:AlternateContent xmlns:mc="http://schemas.openxmlformats.org/markup-compatibility/2006" xmlns:a14="http://schemas.microsoft.com/office/drawing/2010/main">
        <mc:Choice Requires="a14">
          <p:sp>
            <p:nvSpPr>
              <p:cNvPr id="6" name="Title 7"/>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𝛥</m:t>
                      </m:r>
                      <m:r>
                        <a:rPr lang="en-US" sz="2800" i="1">
                          <a:latin typeface="Cambria Math" panose="02040503050406030204" pitchFamily="18" charset="0"/>
                        </a:rPr>
                        <m:t>𝑃</m:t>
                      </m:r>
                      <m:r>
                        <a:rPr lang="en-US" sz="280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𝐸</m:t>
                          </m:r>
                        </m:e>
                        <m:sub>
                          <m:r>
                            <a:rPr lang="en-US" sz="2800">
                              <a:latin typeface="Cambria Math" panose="02040503050406030204" pitchFamily="18" charset="0"/>
                            </a:rPr>
                            <m:t>0</m:t>
                          </m:r>
                        </m:sub>
                      </m:sSub>
                      <m:d>
                        <m:dPr>
                          <m:ctrlPr>
                            <a:rPr lang="en-US" sz="2800" i="1">
                              <a:latin typeface="Cambria Math" panose="02040503050406030204" pitchFamily="18" charset="0"/>
                            </a:rPr>
                          </m:ctrlPr>
                        </m:dPr>
                        <m:e>
                          <m:rad>
                            <m:radPr>
                              <m:degHide m:val="on"/>
                              <m:ctrlPr>
                                <a:rPr lang="en-US" sz="2800" i="1">
                                  <a:latin typeface="Cambria Math" panose="02040503050406030204" pitchFamily="18" charset="0"/>
                                </a:rPr>
                              </m:ctrlPr>
                            </m:radPr>
                            <m:deg/>
                            <m:e>
                              <m:r>
                                <a:rPr lang="en-US" sz="2800">
                                  <a:latin typeface="Cambria Math" panose="02040503050406030204" pitchFamily="18" charset="0"/>
                                </a:rPr>
                                <m:t>1+</m:t>
                              </m:r>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f>
                                        <m:fPr>
                                          <m:type m:val="lin"/>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𝑈</m:t>
                                              </m:r>
                                            </m:e>
                                            <m:sub>
                                              <m:r>
                                                <a:rPr lang="en-US" sz="2800" i="1">
                                                  <a:latin typeface="Cambria Math" panose="02040503050406030204" pitchFamily="18" charset="0"/>
                                                </a:rPr>
                                                <m:t>𝑔</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rPr>
                                                <m:t>𝑈</m:t>
                                              </m:r>
                                            </m:e>
                                            <m:sub>
                                              <m:r>
                                                <a:rPr lang="en-US" sz="2800">
                                                  <a:latin typeface="Cambria Math" panose="02040503050406030204" pitchFamily="18" charset="0"/>
                                                </a:rPr>
                                                <m:t>0</m:t>
                                              </m:r>
                                            </m:sub>
                                          </m:sSub>
                                        </m:den>
                                      </m:f>
                                    </m:e>
                                  </m:d>
                                </m:e>
                                <m:sup>
                                  <m:r>
                                    <a:rPr lang="en-US" sz="2800">
                                      <a:latin typeface="Cambria Math" panose="02040503050406030204" pitchFamily="18" charset="0"/>
                                    </a:rPr>
                                    <m:t>2</m:t>
                                  </m:r>
                                </m:sup>
                              </m:sSup>
                            </m:e>
                          </m:rad>
                          <m:r>
                            <a:rPr lang="en-US" sz="2800">
                              <a:latin typeface="Cambria Math" panose="02040503050406030204" pitchFamily="18" charset="0"/>
                            </a:rPr>
                            <m:t>−1</m:t>
                          </m:r>
                        </m:e>
                      </m:d>
                      <m:d>
                        <m:dPr>
                          <m:ctrlPr>
                            <a:rPr lang="en-US" sz="2800" i="1">
                              <a:latin typeface="Cambria Math" panose="02040503050406030204" pitchFamily="18" charset="0"/>
                            </a:rPr>
                          </m:ctrlPr>
                        </m:dPr>
                        <m:e>
                          <m:r>
                            <a:rPr lang="en-US" sz="2800">
                              <a:latin typeface="Cambria Math" panose="02040503050406030204" pitchFamily="18" charset="0"/>
                            </a:rPr>
                            <m:t>1+</m:t>
                          </m:r>
                          <m:f>
                            <m:fPr>
                              <m:ctrlPr>
                                <a:rPr lang="en-US" sz="2800" i="1">
                                  <a:latin typeface="Cambria Math" panose="02040503050406030204" pitchFamily="18" charset="0"/>
                                </a:rPr>
                              </m:ctrlPr>
                            </m:fPr>
                            <m:num>
                              <m:r>
                                <a:rPr lang="en-US" sz="2800">
                                  <a:latin typeface="Cambria Math" panose="02040503050406030204" pitchFamily="18" charset="0"/>
                                </a:rPr>
                                <m:t>1</m:t>
                              </m:r>
                            </m:num>
                            <m:den>
                              <m:r>
                                <a:rPr lang="en-US" sz="2800" i="1">
                                  <a:latin typeface="Cambria Math" panose="02040503050406030204" pitchFamily="18" charset="0"/>
                                </a:rPr>
                                <m:t>𝛤</m:t>
                              </m:r>
                            </m:den>
                          </m:f>
                        </m:e>
                      </m:d>
                    </m:oMath>
                  </m:oMathPara>
                </a14:m>
                <a:r>
                  <a:rPr lang="en-US" sz="2800" dirty="0"/>
                  <a:t/>
                </a:r>
                <a:br>
                  <a:rPr lang="en-US" sz="2800" dirty="0"/>
                </a:br>
                <a:endParaRPr lang="en-US" sz="2800" dirty="0"/>
              </a:p>
            </p:txBody>
          </p:sp>
        </mc:Choice>
        <mc:Fallback xmlns="">
          <p:sp>
            <p:nvSpPr>
              <p:cNvPr id="6" name="Title 7"/>
              <p:cNvSpPr>
                <a:spLocks noGrp="1" noRot="1" noChangeAspect="1" noMove="1" noResize="1" noEditPoints="1" noAdjustHandles="1" noChangeArrowheads="1" noChangeShapeType="1" noTextEdit="1"/>
              </p:cNvSpPr>
              <p:nvPr>
                <p:ph type="title"/>
              </p:nvPr>
            </p:nvSpPr>
            <p:spPr>
              <a:blipFill rotWithShape="0">
                <a:blip r:embed="rId2"/>
                <a:stretch>
                  <a:fillRect t="-4895"/>
                </a:stretch>
              </a:blipFill>
            </p:spPr>
            <p:txBody>
              <a:bodyPr/>
              <a:lstStyle/>
              <a:p>
                <a:r>
                  <a:rPr lang="en-US">
                    <a:noFill/>
                  </a:rPr>
                  <a:t> </a:t>
                </a:r>
              </a:p>
            </p:txBody>
          </p:sp>
        </mc:Fallback>
      </mc:AlternateContent>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 y="1852289"/>
            <a:ext cx="8869680" cy="3446984"/>
          </a:xfrm>
          <a:prstGeom prst="rect">
            <a:avLst/>
          </a:prstGeom>
        </p:spPr>
      </p:pic>
    </p:spTree>
    <p:extLst>
      <p:ext uri="{BB962C8B-B14F-4D97-AF65-F5344CB8AC3E}">
        <p14:creationId xmlns:p14="http://schemas.microsoft.com/office/powerpoint/2010/main" val="2679445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a:prstGeom prst="rect">
            <a:avLst/>
          </a:prstGeom>
        </p:spPr>
        <p:txBody>
          <a:bodyPr/>
          <a:lstStyle/>
          <a:p>
            <a:endParaRPr lang="en-US" dirty="0"/>
          </a:p>
        </p:txBody>
      </p:sp>
      <p:sp>
        <p:nvSpPr>
          <p:cNvPr id="3" name="Date Placeholder 2"/>
          <p:cNvSpPr>
            <a:spLocks noGrp="1"/>
          </p:cNvSpPr>
          <p:nvPr>
            <p:ph type="dt" sz="half" idx="2"/>
          </p:nvPr>
        </p:nvSpPr>
        <p:spPr>
          <a:prstGeom prst="rect">
            <a:avLst/>
          </a:prstGeom>
        </p:spPr>
        <p:txBody>
          <a:bodyPr/>
          <a:lstStyle/>
          <a:p>
            <a:fld id="{1205DB16-F3E1-7B41-BE18-DA9132C94C8C}" type="datetime4">
              <a:rPr lang="en-US" smtClean="0"/>
              <a:pPr/>
              <a:t>June 4, 2017</a:t>
            </a:fld>
            <a:endParaRPr lang="en-US" dirty="0"/>
          </a:p>
        </p:txBody>
      </p:sp>
      <p:sp>
        <p:nvSpPr>
          <p:cNvPr id="4" name="Slide Number Placeholder 3"/>
          <p:cNvSpPr>
            <a:spLocks noGrp="1"/>
          </p:cNvSpPr>
          <p:nvPr>
            <p:ph type="sldNum" sz="quarter" idx="4"/>
          </p:nvPr>
        </p:nvSpPr>
        <p:spPr>
          <a:prstGeom prst="rect">
            <a:avLst/>
          </a:prstGeom>
        </p:spPr>
        <p:txBody>
          <a:bodyPr/>
          <a:lstStyle/>
          <a:p>
            <a:fld id="{03722D57-58D6-9447-A6D5-A97F6C35A8FB}" type="slidenum">
              <a:rPr lang="en-US" smtClean="0"/>
              <a:pPr/>
              <a:t>14</a:t>
            </a:fld>
            <a:endParaRPr lang="en-US" dirty="0"/>
          </a:p>
        </p:txBody>
      </p:sp>
      <p:sp>
        <p:nvSpPr>
          <p:cNvPr id="5" name="Title 4"/>
          <p:cNvSpPr>
            <a:spLocks noGrp="1"/>
          </p:cNvSpPr>
          <p:nvPr>
            <p:ph type="title"/>
          </p:nvPr>
        </p:nvSpPr>
        <p:spPr>
          <a:xfrm>
            <a:off x="274320" y="201168"/>
            <a:ext cx="8595360" cy="868680"/>
          </a:xfrm>
        </p:spPr>
        <p:txBody>
          <a:bodyPr/>
          <a:lstStyle/>
          <a:p>
            <a:r>
              <a:rPr lang="en-US" dirty="0" smtClean="0"/>
              <a:t>Where does the </a:t>
            </a:r>
            <a:r>
              <a:rPr lang="el-GR" dirty="0" smtClean="0"/>
              <a:t>Δ</a:t>
            </a:r>
            <a:r>
              <a:rPr lang="en-US" dirty="0" smtClean="0"/>
              <a:t>P pattern come from?</a:t>
            </a:r>
            <a:endParaRPr lang="en-US" dirty="0"/>
          </a:p>
        </p:txBody>
      </p:sp>
    </p:spTree>
    <p:extLst>
      <p:ext uri="{BB962C8B-B14F-4D97-AF65-F5344CB8AC3E}">
        <p14:creationId xmlns:p14="http://schemas.microsoft.com/office/powerpoint/2010/main" val="1630512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a:prstGeom prst="rect">
            <a:avLst/>
          </a:prstGeom>
        </p:spPr>
        <p:txBody>
          <a:bodyPr/>
          <a:lstStyle/>
          <a:p>
            <a:endParaRPr lang="en-US" dirty="0"/>
          </a:p>
        </p:txBody>
      </p:sp>
      <p:sp>
        <p:nvSpPr>
          <p:cNvPr id="3" name="Date Placeholder 2"/>
          <p:cNvSpPr>
            <a:spLocks noGrp="1"/>
          </p:cNvSpPr>
          <p:nvPr>
            <p:ph type="dt" sz="half" idx="2"/>
          </p:nvPr>
        </p:nvSpPr>
        <p:spPr>
          <a:prstGeom prst="rect">
            <a:avLst/>
          </a:prstGeom>
        </p:spPr>
        <p:txBody>
          <a:bodyPr/>
          <a:lstStyle/>
          <a:p>
            <a:fld id="{1205DB16-F3E1-7B41-BE18-DA9132C94C8C}" type="datetime4">
              <a:rPr lang="en-US" smtClean="0"/>
              <a:pPr/>
              <a:t>June 4, 2017</a:t>
            </a:fld>
            <a:endParaRPr lang="en-US" dirty="0"/>
          </a:p>
        </p:txBody>
      </p:sp>
      <p:sp>
        <p:nvSpPr>
          <p:cNvPr id="4" name="Slide Number Placeholder 3"/>
          <p:cNvSpPr>
            <a:spLocks noGrp="1"/>
          </p:cNvSpPr>
          <p:nvPr>
            <p:ph type="sldNum" sz="quarter" idx="4"/>
          </p:nvPr>
        </p:nvSpPr>
        <p:spPr>
          <a:prstGeom prst="rect">
            <a:avLst/>
          </a:prstGeom>
        </p:spPr>
        <p:txBody>
          <a:bodyPr/>
          <a:lstStyle/>
          <a:p>
            <a:fld id="{03722D57-58D6-9447-A6D5-A97F6C35A8FB}" type="slidenum">
              <a:rPr lang="en-US" smtClean="0"/>
              <a:pPr/>
              <a:t>15</a:t>
            </a:fld>
            <a:endParaRPr lang="en-US" dirty="0"/>
          </a:p>
        </p:txBody>
      </p:sp>
      <p:sp>
        <p:nvSpPr>
          <p:cNvPr id="5" name="Title 4"/>
          <p:cNvSpPr>
            <a:spLocks noGrp="1"/>
          </p:cNvSpPr>
          <p:nvPr>
            <p:ph type="title"/>
          </p:nvPr>
        </p:nvSpPr>
        <p:spPr>
          <a:xfrm>
            <a:off x="274319" y="201168"/>
            <a:ext cx="7894895" cy="868680"/>
          </a:xfrm>
        </p:spPr>
        <p:txBody>
          <a:bodyPr/>
          <a:lstStyle/>
          <a:p>
            <a:r>
              <a:rPr lang="en-US" dirty="0" smtClean="0"/>
              <a:t>E changes owing to gustiness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 y="1477198"/>
            <a:ext cx="8869680" cy="3446984"/>
          </a:xfrm>
          <a:prstGeom prst="rect">
            <a:avLst/>
          </a:prstGeom>
        </p:spPr>
      </p:pic>
      <p:sp>
        <p:nvSpPr>
          <p:cNvPr id="7" name="TextBox 6"/>
          <p:cNvSpPr txBox="1"/>
          <p:nvPr/>
        </p:nvSpPr>
        <p:spPr>
          <a:xfrm>
            <a:off x="1247361" y="5048011"/>
            <a:ext cx="3086100" cy="830997"/>
          </a:xfrm>
          <a:prstGeom prst="rect">
            <a:avLst/>
          </a:prstGeom>
          <a:noFill/>
        </p:spPr>
        <p:txBody>
          <a:bodyPr wrap="square" rtlCol="0">
            <a:spAutoFit/>
          </a:bodyPr>
          <a:lstStyle/>
          <a:p>
            <a:r>
              <a:rPr lang="en-US" sz="1600" dirty="0"/>
              <a:t>Actual change in </a:t>
            </a:r>
            <a:r>
              <a:rPr lang="en-US" sz="1600" dirty="0" smtClean="0"/>
              <a:t>evaporation between </a:t>
            </a:r>
            <a:r>
              <a:rPr lang="en-US" sz="1600" dirty="0"/>
              <a:t>simulations with and without gustiness</a:t>
            </a:r>
          </a:p>
        </p:txBody>
      </p:sp>
      <mc:AlternateContent xmlns:mc="http://schemas.openxmlformats.org/markup-compatibility/2006" xmlns:a14="http://schemas.microsoft.com/office/drawing/2010/main">
        <mc:Choice Requires="a14">
          <p:sp>
            <p:nvSpPr>
              <p:cNvPr id="8" name="TextBox 7"/>
              <p:cNvSpPr txBox="1"/>
              <p:nvPr/>
            </p:nvSpPr>
            <p:spPr>
              <a:xfrm>
                <a:off x="4914900" y="5048009"/>
                <a:ext cx="3086100" cy="1153329"/>
              </a:xfrm>
              <a:prstGeom prst="rect">
                <a:avLst/>
              </a:prstGeom>
              <a:noFill/>
            </p:spPr>
            <p:txBody>
              <a:bodyPr wrap="square" rtlCol="0">
                <a:spAutoFit/>
              </a:bodyPr>
              <a:lstStyle/>
              <a:p>
                <a:r>
                  <a:rPr lang="en-US" sz="1600" dirty="0"/>
                  <a:t>Change in </a:t>
                </a:r>
                <a:r>
                  <a:rPr lang="en-US" sz="1600" dirty="0" smtClean="0"/>
                  <a:t>evaporation </a:t>
                </a:r>
                <a:r>
                  <a:rPr lang="en-US" sz="1600" dirty="0"/>
                  <a:t>predicted using </a:t>
                </a:r>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𝛥</m:t>
                      </m:r>
                      <m:r>
                        <a:rPr lang="en-US" sz="1600" i="1">
                          <a:latin typeface="Cambria Math" panose="02040503050406030204" pitchFamily="18" charset="0"/>
                        </a:rPr>
                        <m:t>𝐸</m:t>
                      </m:r>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𝐸</m:t>
                          </m:r>
                        </m:e>
                        <m:sub>
                          <m:r>
                            <a:rPr lang="en-US" sz="1600">
                              <a:latin typeface="Cambria Math" panose="02040503050406030204" pitchFamily="18" charset="0"/>
                            </a:rPr>
                            <m:t>0</m:t>
                          </m:r>
                        </m:sub>
                      </m:sSub>
                      <m:d>
                        <m:dPr>
                          <m:ctrlPr>
                            <a:rPr lang="en-US" sz="1600" i="1">
                              <a:latin typeface="Cambria Math" panose="02040503050406030204" pitchFamily="18" charset="0"/>
                            </a:rPr>
                          </m:ctrlPr>
                        </m:dPr>
                        <m:e>
                          <m:rad>
                            <m:radPr>
                              <m:degHide m:val="on"/>
                              <m:ctrlPr>
                                <a:rPr lang="en-US" sz="1600" i="1">
                                  <a:latin typeface="Cambria Math" panose="02040503050406030204" pitchFamily="18" charset="0"/>
                                </a:rPr>
                              </m:ctrlPr>
                            </m:radPr>
                            <m:deg/>
                            <m:e>
                              <m:r>
                                <a:rPr lang="en-US" sz="1600">
                                  <a:latin typeface="Cambria Math" panose="02040503050406030204" pitchFamily="18" charset="0"/>
                                </a:rPr>
                                <m:t>1+</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f>
                                        <m:fPr>
                                          <m:type m:val="lin"/>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𝑈</m:t>
                                              </m:r>
                                            </m:e>
                                            <m:sub>
                                              <m:r>
                                                <a:rPr lang="en-US" sz="1600" i="1">
                                                  <a:latin typeface="Cambria Math" panose="02040503050406030204" pitchFamily="18" charset="0"/>
                                                </a:rPr>
                                                <m:t>𝑔</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𝑈</m:t>
                                              </m:r>
                                            </m:e>
                                            <m:sub>
                                              <m:r>
                                                <a:rPr lang="en-US" sz="1600">
                                                  <a:latin typeface="Cambria Math" panose="02040503050406030204" pitchFamily="18" charset="0"/>
                                                </a:rPr>
                                                <m:t>0</m:t>
                                              </m:r>
                                            </m:sub>
                                          </m:sSub>
                                        </m:den>
                                      </m:f>
                                    </m:e>
                                  </m:d>
                                </m:e>
                                <m:sup>
                                  <m:r>
                                    <a:rPr lang="en-US" sz="1600">
                                      <a:latin typeface="Cambria Math" panose="02040503050406030204" pitchFamily="18" charset="0"/>
                                    </a:rPr>
                                    <m:t>2</m:t>
                                  </m:r>
                                </m:sup>
                              </m:sSup>
                            </m:e>
                          </m:rad>
                          <m:r>
                            <a:rPr lang="en-US" sz="1600">
                              <a:latin typeface="Cambria Math" panose="02040503050406030204" pitchFamily="18" charset="0"/>
                            </a:rPr>
                            <m:t>−1</m:t>
                          </m:r>
                        </m:e>
                      </m:d>
                    </m:oMath>
                  </m:oMathPara>
                </a14:m>
                <a:endParaRPr lang="en-US"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4914900" y="5048009"/>
                <a:ext cx="3086100" cy="1153329"/>
              </a:xfrm>
              <a:prstGeom prst="rect">
                <a:avLst/>
              </a:prstGeom>
              <a:blipFill rotWithShape="0">
                <a:blip r:embed="rId4"/>
                <a:stretch>
                  <a:fillRect l="-986" t="-1587"/>
                </a:stretch>
              </a:blipFill>
            </p:spPr>
            <p:txBody>
              <a:bodyPr/>
              <a:lstStyle/>
              <a:p>
                <a:r>
                  <a:rPr lang="en-US">
                    <a:noFill/>
                  </a:rPr>
                  <a:t> </a:t>
                </a:r>
              </a:p>
            </p:txBody>
          </p:sp>
        </mc:Fallback>
      </mc:AlternateContent>
    </p:spTree>
    <p:extLst>
      <p:ext uri="{BB962C8B-B14F-4D97-AF65-F5344CB8AC3E}">
        <p14:creationId xmlns:p14="http://schemas.microsoft.com/office/powerpoint/2010/main" val="1788223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a:prstGeom prst="rect">
            <a:avLst/>
          </a:prstGeom>
        </p:spPr>
        <p:txBody>
          <a:bodyPr/>
          <a:lstStyle/>
          <a:p>
            <a:endParaRPr lang="en-US" dirty="0"/>
          </a:p>
        </p:txBody>
      </p:sp>
      <p:sp>
        <p:nvSpPr>
          <p:cNvPr id="3" name="Date Placeholder 2"/>
          <p:cNvSpPr>
            <a:spLocks noGrp="1"/>
          </p:cNvSpPr>
          <p:nvPr>
            <p:ph type="dt" sz="half" idx="2"/>
          </p:nvPr>
        </p:nvSpPr>
        <p:spPr>
          <a:prstGeom prst="rect">
            <a:avLst/>
          </a:prstGeom>
        </p:spPr>
        <p:txBody>
          <a:bodyPr/>
          <a:lstStyle/>
          <a:p>
            <a:fld id="{1205DB16-F3E1-7B41-BE18-DA9132C94C8C}" type="datetime4">
              <a:rPr lang="en-US" smtClean="0"/>
              <a:pPr/>
              <a:t>June 4, 2017</a:t>
            </a:fld>
            <a:endParaRPr lang="en-US" dirty="0"/>
          </a:p>
        </p:txBody>
      </p:sp>
      <p:sp>
        <p:nvSpPr>
          <p:cNvPr id="4" name="Slide Number Placeholder 3"/>
          <p:cNvSpPr>
            <a:spLocks noGrp="1"/>
          </p:cNvSpPr>
          <p:nvPr>
            <p:ph type="sldNum" sz="quarter" idx="4"/>
          </p:nvPr>
        </p:nvSpPr>
        <p:spPr>
          <a:prstGeom prst="rect">
            <a:avLst/>
          </a:prstGeom>
        </p:spPr>
        <p:txBody>
          <a:bodyPr/>
          <a:lstStyle/>
          <a:p>
            <a:fld id="{03722D57-58D6-9447-A6D5-A97F6C35A8FB}" type="slidenum">
              <a:rPr lang="en-US" smtClean="0"/>
              <a:pPr/>
              <a:t>16</a:t>
            </a:fld>
            <a:endParaRPr lang="en-US" dirty="0"/>
          </a:p>
        </p:txBody>
      </p:sp>
      <p:sp>
        <p:nvSpPr>
          <p:cNvPr id="5" name="Title 4"/>
          <p:cNvSpPr>
            <a:spLocks noGrp="1"/>
          </p:cNvSpPr>
          <p:nvPr>
            <p:ph type="title"/>
          </p:nvPr>
        </p:nvSpPr>
        <p:spPr>
          <a:xfrm>
            <a:off x="274320" y="201168"/>
            <a:ext cx="8595360" cy="868680"/>
          </a:xfrm>
        </p:spPr>
        <p:txBody>
          <a:bodyPr/>
          <a:lstStyle/>
          <a:p>
            <a:r>
              <a:rPr lang="en-US" dirty="0" smtClean="0"/>
              <a:t>Where does the </a:t>
            </a:r>
            <a:r>
              <a:rPr lang="el-GR" dirty="0" smtClean="0"/>
              <a:t>Δ</a:t>
            </a:r>
            <a:r>
              <a:rPr lang="en-US" dirty="0" smtClean="0"/>
              <a:t>P pattern come from?</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 y="1830710"/>
            <a:ext cx="8869680" cy="3446984"/>
          </a:xfrm>
          <a:prstGeom prst="rect">
            <a:avLst/>
          </a:prstGeom>
        </p:spPr>
      </p:pic>
      <p:sp>
        <p:nvSpPr>
          <p:cNvPr id="7" name="TextBox 6"/>
          <p:cNvSpPr txBox="1"/>
          <p:nvPr/>
        </p:nvSpPr>
        <p:spPr>
          <a:xfrm>
            <a:off x="810882" y="5435532"/>
            <a:ext cx="7930781" cy="584775"/>
          </a:xfrm>
          <a:prstGeom prst="rect">
            <a:avLst/>
          </a:prstGeom>
          <a:noFill/>
        </p:spPr>
        <p:txBody>
          <a:bodyPr wrap="square" rtlCol="0">
            <a:spAutoFit/>
          </a:bodyPr>
          <a:lstStyle/>
          <a:p>
            <a:r>
              <a:rPr lang="en-US" sz="1600" dirty="0"/>
              <a:t>Using a uniform value of </a:t>
            </a:r>
            <a:r>
              <a:rPr lang="el-GR" sz="1600" dirty="0">
                <a:latin typeface="Cambria Math" panose="02040503050406030204" pitchFamily="18" charset="0"/>
                <a:ea typeface="Cambria Math" panose="02040503050406030204" pitchFamily="18" charset="0"/>
              </a:rPr>
              <a:t>Γ</a:t>
            </a:r>
            <a:r>
              <a:rPr lang="en-US" sz="1600" dirty="0"/>
              <a:t> still produces a qualitatively similar pattern in predicted </a:t>
            </a:r>
            <a:r>
              <a:rPr lang="el-GR" sz="1600" dirty="0"/>
              <a:t>Δ</a:t>
            </a:r>
            <a:r>
              <a:rPr lang="en-US" sz="1600" dirty="0"/>
              <a:t>P, so it must be the </a:t>
            </a:r>
            <a:r>
              <a:rPr lang="el-GR" sz="1600" dirty="0"/>
              <a:t>Δ</a:t>
            </a:r>
            <a:r>
              <a:rPr lang="en-US" sz="1600" dirty="0"/>
              <a:t>E term.</a:t>
            </a:r>
          </a:p>
        </p:txBody>
      </p:sp>
    </p:spTree>
    <p:extLst>
      <p:ext uri="{BB962C8B-B14F-4D97-AF65-F5344CB8AC3E}">
        <p14:creationId xmlns:p14="http://schemas.microsoft.com/office/powerpoint/2010/main" val="3056279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prstGeom prst="rect">
            <a:avLst/>
          </a:prstGeom>
        </p:spPr>
        <p:txBody>
          <a:bodyPr/>
          <a:lstStyle/>
          <a:p>
            <a:fld id="{1205DB16-F3E1-7B41-BE18-DA9132C94C8C}" type="datetime4">
              <a:rPr lang="en-US" smtClean="0"/>
              <a:pPr/>
              <a:t>June 4, 2017</a:t>
            </a:fld>
            <a:endParaRPr lang="en-US" dirty="0"/>
          </a:p>
        </p:txBody>
      </p:sp>
      <p:sp>
        <p:nvSpPr>
          <p:cNvPr id="4" name="Slide Number Placeholder 3"/>
          <p:cNvSpPr>
            <a:spLocks noGrp="1"/>
          </p:cNvSpPr>
          <p:nvPr>
            <p:ph type="sldNum" sz="quarter" idx="4"/>
          </p:nvPr>
        </p:nvSpPr>
        <p:spPr>
          <a:prstGeom prst="rect">
            <a:avLst/>
          </a:prstGeom>
        </p:spPr>
        <p:txBody>
          <a:bodyPr/>
          <a:lstStyle/>
          <a:p>
            <a:fld id="{03722D57-58D6-9447-A6D5-A97F6C35A8FB}" type="slidenum">
              <a:rPr lang="en-US" smtClean="0"/>
              <a:pPr/>
              <a:t>17</a:t>
            </a:fld>
            <a:endParaRPr lang="en-US" dirty="0"/>
          </a:p>
        </p:txBody>
      </p:sp>
      <p:sp>
        <p:nvSpPr>
          <p:cNvPr id="5" name="Title 4"/>
          <p:cNvSpPr>
            <a:spLocks noGrp="1"/>
          </p:cNvSpPr>
          <p:nvPr>
            <p:ph type="title"/>
          </p:nvPr>
        </p:nvSpPr>
        <p:spPr>
          <a:xfrm>
            <a:off x="274320" y="201168"/>
            <a:ext cx="8769096" cy="868680"/>
          </a:xfrm>
        </p:spPr>
        <p:txBody>
          <a:bodyPr/>
          <a:lstStyle/>
          <a:p>
            <a:r>
              <a:rPr lang="en-US" dirty="0" smtClean="0"/>
              <a:t>Where does the </a:t>
            </a:r>
            <a:r>
              <a:rPr lang="el-GR" dirty="0" smtClean="0"/>
              <a:t>Δ</a:t>
            </a:r>
            <a:r>
              <a:rPr lang="en-US" dirty="0" smtClean="0"/>
              <a:t>P pattern come from?</a:t>
            </a: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683644" y="4953164"/>
                <a:ext cx="7776713" cy="9780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𝛥</m:t>
                      </m:r>
                      <m:r>
                        <a:rPr lang="en-US" i="1">
                          <a:latin typeface="Cambria Math" panose="02040503050406030204" pitchFamily="18" charset="0"/>
                        </a:rPr>
                        <m:t>𝐸</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a:latin typeface="Cambria Math" panose="02040503050406030204" pitchFamily="18" charset="0"/>
                            </a:rPr>
                            <m:t>0</m:t>
                          </m:r>
                        </m:sub>
                      </m:sSub>
                      <m:d>
                        <m:dPr>
                          <m:ctrlPr>
                            <a:rPr lang="en-US" i="1">
                              <a:latin typeface="Cambria Math" panose="02040503050406030204" pitchFamily="18" charset="0"/>
                            </a:rPr>
                          </m:ctrlPr>
                        </m:dPr>
                        <m:e>
                          <m:rad>
                            <m:radPr>
                              <m:degHide m:val="on"/>
                              <m:ctrlPr>
                                <a:rPr lang="en-US" i="1">
                                  <a:latin typeface="Cambria Math" panose="02040503050406030204" pitchFamily="18" charset="0"/>
                                </a:rPr>
                              </m:ctrlPr>
                            </m:radPr>
                            <m:deg/>
                            <m:e>
                              <m:r>
                                <a:rPr lang="en-US">
                                  <a:latin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𝑔</m:t>
                                              </m:r>
                                            </m:sub>
                                          </m:sSub>
                                        </m:num>
                                        <m:den>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a:latin typeface="Cambria Math" panose="02040503050406030204" pitchFamily="18" charset="0"/>
                                                </a:rPr>
                                                <m:t>0</m:t>
                                              </m:r>
                                            </m:sub>
                                          </m:sSub>
                                        </m:den>
                                      </m:f>
                                    </m:e>
                                  </m:d>
                                </m:e>
                                <m:sup>
                                  <m:r>
                                    <a:rPr lang="en-US">
                                      <a:latin typeface="Cambria Math" panose="02040503050406030204" pitchFamily="18" charset="0"/>
                                    </a:rPr>
                                    <m:t>2</m:t>
                                  </m:r>
                                </m:sup>
                              </m:sSup>
                            </m:e>
                          </m:rad>
                          <m:r>
                            <a:rPr lang="en-US">
                              <a:latin typeface="Cambria Math" panose="02040503050406030204" pitchFamily="18" charset="0"/>
                            </a:rPr>
                            <m:t>−1</m:t>
                          </m:r>
                        </m:e>
                      </m:d>
                    </m:oMath>
                  </m:oMathPara>
                </a14:m>
                <a:endParaRPr lang="en-US" sz="1600" dirty="0"/>
              </a:p>
              <a:p>
                <a:r>
                  <a:rPr lang="el-GR" sz="1600" dirty="0"/>
                  <a:t>Δ</a:t>
                </a:r>
                <a:r>
                  <a:rPr lang="en-US" sz="1600" dirty="0"/>
                  <a:t>E is large where the base wind speed is low and convection is strong (makes sense)</a:t>
                </a:r>
              </a:p>
            </p:txBody>
          </p:sp>
        </mc:Choice>
        <mc:Fallback xmlns="">
          <p:sp>
            <p:nvSpPr>
              <p:cNvPr id="11" name="TextBox 10"/>
              <p:cNvSpPr txBox="1">
                <a:spLocks noRot="1" noChangeAspect="1" noMove="1" noResize="1" noEditPoints="1" noAdjustHandles="1" noChangeArrowheads="1" noChangeShapeType="1" noTextEdit="1"/>
              </p:cNvSpPr>
              <p:nvPr/>
            </p:nvSpPr>
            <p:spPr>
              <a:xfrm>
                <a:off x="683644" y="4953164"/>
                <a:ext cx="7776713" cy="978088"/>
              </a:xfrm>
              <a:prstGeom prst="rect">
                <a:avLst/>
              </a:prstGeom>
              <a:blipFill rotWithShape="0">
                <a:blip r:embed="rId3"/>
                <a:stretch>
                  <a:fillRect l="-392" b="-7500"/>
                </a:stretch>
              </a:blipFill>
            </p:spPr>
            <p:txBody>
              <a:bodyPr/>
              <a:lstStyle/>
              <a:p>
                <a:r>
                  <a:rPr lang="en-US">
                    <a:noFill/>
                  </a:rPr>
                  <a:t> </a:t>
                </a:r>
              </a:p>
            </p:txBody>
          </p:sp>
        </mc:Fallback>
      </mc:AlternateContent>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 y="1477027"/>
            <a:ext cx="8869680" cy="3446984"/>
          </a:xfrm>
          <a:prstGeom prst="rect">
            <a:avLst/>
          </a:prstGeom>
        </p:spPr>
      </p:pic>
    </p:spTree>
    <p:extLst>
      <p:ext uri="{BB962C8B-B14F-4D97-AF65-F5344CB8AC3E}">
        <p14:creationId xmlns:p14="http://schemas.microsoft.com/office/powerpoint/2010/main" val="2348775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a:prstGeom prst="rect">
            <a:avLst/>
          </a:prstGeom>
        </p:spPr>
        <p:txBody>
          <a:bodyPr/>
          <a:lstStyle/>
          <a:p>
            <a:endParaRPr lang="en-US" dirty="0"/>
          </a:p>
        </p:txBody>
      </p:sp>
      <p:sp>
        <p:nvSpPr>
          <p:cNvPr id="3" name="Date Placeholder 2"/>
          <p:cNvSpPr>
            <a:spLocks noGrp="1"/>
          </p:cNvSpPr>
          <p:nvPr>
            <p:ph type="dt" sz="half" idx="2"/>
          </p:nvPr>
        </p:nvSpPr>
        <p:spPr>
          <a:prstGeom prst="rect">
            <a:avLst/>
          </a:prstGeom>
        </p:spPr>
        <p:txBody>
          <a:bodyPr/>
          <a:lstStyle/>
          <a:p>
            <a:fld id="{1205DB16-F3E1-7B41-BE18-DA9132C94C8C}" type="datetime4">
              <a:rPr lang="en-US" smtClean="0"/>
              <a:pPr/>
              <a:t>June 4, 2017</a:t>
            </a:fld>
            <a:endParaRPr lang="en-US" dirty="0"/>
          </a:p>
        </p:txBody>
      </p:sp>
      <p:sp>
        <p:nvSpPr>
          <p:cNvPr id="4" name="Slide Number Placeholder 3"/>
          <p:cNvSpPr>
            <a:spLocks noGrp="1"/>
          </p:cNvSpPr>
          <p:nvPr>
            <p:ph type="sldNum" sz="quarter" idx="4"/>
          </p:nvPr>
        </p:nvSpPr>
        <p:spPr>
          <a:prstGeom prst="rect">
            <a:avLst/>
          </a:prstGeom>
        </p:spPr>
        <p:txBody>
          <a:bodyPr/>
          <a:lstStyle/>
          <a:p>
            <a:fld id="{03722D57-58D6-9447-A6D5-A97F6C35A8FB}" type="slidenum">
              <a:rPr lang="en-US" smtClean="0"/>
              <a:pPr/>
              <a:t>18</a:t>
            </a:fld>
            <a:endParaRPr lang="en-US" dirty="0"/>
          </a:p>
        </p:txBody>
      </p:sp>
      <p:sp>
        <p:nvSpPr>
          <p:cNvPr id="5" name="Title 4"/>
          <p:cNvSpPr>
            <a:spLocks noGrp="1"/>
          </p:cNvSpPr>
          <p:nvPr>
            <p:ph type="title"/>
          </p:nvPr>
        </p:nvSpPr>
        <p:spPr>
          <a:xfrm>
            <a:off x="274320" y="201168"/>
            <a:ext cx="8769096" cy="868680"/>
          </a:xfrm>
        </p:spPr>
        <p:txBody>
          <a:bodyPr/>
          <a:lstStyle/>
          <a:p>
            <a:r>
              <a:rPr lang="en-US" dirty="0" smtClean="0"/>
              <a:t>Where does the </a:t>
            </a:r>
            <a:r>
              <a:rPr lang="el-GR" dirty="0" smtClean="0"/>
              <a:t>Δ</a:t>
            </a:r>
            <a:r>
              <a:rPr lang="en-US" dirty="0" smtClean="0"/>
              <a:t>P pattern come from?</a:t>
            </a:r>
            <a:endParaRPr lang="en-US" dirty="0"/>
          </a:p>
        </p:txBody>
      </p:sp>
      <p:sp>
        <p:nvSpPr>
          <p:cNvPr id="10" name="TextBox 9"/>
          <p:cNvSpPr txBox="1"/>
          <p:nvPr/>
        </p:nvSpPr>
        <p:spPr>
          <a:xfrm>
            <a:off x="1096933" y="5030089"/>
            <a:ext cx="6950135" cy="338554"/>
          </a:xfrm>
          <a:prstGeom prst="rect">
            <a:avLst/>
          </a:prstGeom>
          <a:noFill/>
        </p:spPr>
        <p:txBody>
          <a:bodyPr wrap="square" rtlCol="0">
            <a:spAutoFit/>
          </a:bodyPr>
          <a:lstStyle/>
          <a:p>
            <a:r>
              <a:rPr lang="en-US" sz="1600" dirty="0"/>
              <a:t>The pattern in </a:t>
            </a:r>
            <a:r>
              <a:rPr lang="el-GR" sz="1600" dirty="0"/>
              <a:t>Δ</a:t>
            </a:r>
            <a:r>
              <a:rPr lang="en-US" sz="1600" dirty="0"/>
              <a:t>P arises from the magnitude of U</a:t>
            </a:r>
            <a:r>
              <a:rPr lang="en-US" sz="1600" baseline="-25000" dirty="0"/>
              <a:t>0</a:t>
            </a:r>
            <a:r>
              <a:rPr lang="en-US" sz="1600" dirty="0"/>
              <a:t> – specifically, where U</a:t>
            </a:r>
            <a:r>
              <a:rPr lang="en-US" sz="1600" baseline="-25000" dirty="0"/>
              <a:t>0</a:t>
            </a:r>
            <a:r>
              <a:rPr lang="en-US" sz="1600" dirty="0"/>
              <a:t> is small.</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52" y="1830710"/>
            <a:ext cx="8011896" cy="3113628"/>
          </a:xfrm>
          <a:prstGeom prst="rect">
            <a:avLst/>
          </a:prstGeom>
        </p:spPr>
      </p:pic>
    </p:spTree>
    <p:extLst>
      <p:ext uri="{BB962C8B-B14F-4D97-AF65-F5344CB8AC3E}">
        <p14:creationId xmlns:p14="http://schemas.microsoft.com/office/powerpoint/2010/main" val="1332069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4427" y="4825700"/>
            <a:ext cx="7755147" cy="1077218"/>
          </a:xfrm>
          <a:prstGeom prst="rect">
            <a:avLst/>
          </a:prstGeom>
          <a:noFill/>
        </p:spPr>
        <p:txBody>
          <a:bodyPr wrap="square" rtlCol="0">
            <a:spAutoFit/>
          </a:bodyPr>
          <a:lstStyle/>
          <a:p>
            <a:r>
              <a:rPr lang="en-US" sz="1600" dirty="0"/>
              <a:t>Going back to the predicted vs actual precipitation change, there is little reason for these to match exactly since we anticipate feedbacks to be important.  The important point is that precipitation north of the maritime continent is predicted to increase, which could serve as the kick needed to initiate that feedback process</a:t>
            </a:r>
            <a:r>
              <a:rPr lang="en-US" sz="1600" dirty="0" smtClean="0"/>
              <a:t>.</a:t>
            </a:r>
            <a:endParaRPr lang="en-US" sz="1600" dirty="0"/>
          </a:p>
        </p:txBody>
      </p:sp>
      <p:sp>
        <p:nvSpPr>
          <p:cNvPr id="4" name="Slide Number Placeholder 3"/>
          <p:cNvSpPr>
            <a:spLocks noGrp="1"/>
          </p:cNvSpPr>
          <p:nvPr>
            <p:ph type="sldNum" sz="quarter" idx="4"/>
          </p:nvPr>
        </p:nvSpPr>
        <p:spPr>
          <a:prstGeom prst="rect">
            <a:avLst/>
          </a:prstGeom>
        </p:spPr>
        <p:txBody>
          <a:bodyPr/>
          <a:lstStyle/>
          <a:p>
            <a:fld id="{03722D57-58D6-9447-A6D5-A97F6C35A8FB}" type="slidenum">
              <a:rPr lang="en-US" smtClean="0"/>
              <a:pPr/>
              <a:t>19</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01" y="1219948"/>
            <a:ext cx="8869680" cy="3446984"/>
          </a:xfrm>
          <a:prstGeom prst="rect">
            <a:avLst/>
          </a:prstGeom>
        </p:spPr>
      </p:pic>
      <mc:AlternateContent xmlns:mc="http://schemas.openxmlformats.org/markup-compatibility/2006" xmlns:a14="http://schemas.microsoft.com/office/drawing/2010/main">
        <mc:Choice Requires="a14">
          <p:sp>
            <p:nvSpPr>
              <p:cNvPr id="12" name="Title 7"/>
              <p:cNvSpPr>
                <a:spLocks noGrp="1"/>
              </p:cNvSpPr>
              <p:nvPr>
                <p:ph type="title"/>
              </p:nvPr>
            </p:nvSpPr>
            <p:spPr>
              <a:xfrm>
                <a:off x="274320" y="201168"/>
                <a:ext cx="6629400" cy="868680"/>
              </a:xfrm>
            </p:spPr>
            <p:txBody>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𝛥</m:t>
                      </m:r>
                      <m:r>
                        <a:rPr lang="en-US" sz="2800" i="1">
                          <a:latin typeface="Cambria Math" panose="02040503050406030204" pitchFamily="18" charset="0"/>
                        </a:rPr>
                        <m:t>𝑃</m:t>
                      </m:r>
                      <m:r>
                        <a:rPr lang="en-US" sz="280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𝐸</m:t>
                          </m:r>
                        </m:e>
                        <m:sub>
                          <m:r>
                            <a:rPr lang="en-US" sz="2800">
                              <a:latin typeface="Cambria Math" panose="02040503050406030204" pitchFamily="18" charset="0"/>
                            </a:rPr>
                            <m:t>0</m:t>
                          </m:r>
                        </m:sub>
                      </m:sSub>
                      <m:d>
                        <m:dPr>
                          <m:ctrlPr>
                            <a:rPr lang="en-US" sz="2800" i="1">
                              <a:latin typeface="Cambria Math" panose="02040503050406030204" pitchFamily="18" charset="0"/>
                            </a:rPr>
                          </m:ctrlPr>
                        </m:dPr>
                        <m:e>
                          <m:rad>
                            <m:radPr>
                              <m:degHide m:val="on"/>
                              <m:ctrlPr>
                                <a:rPr lang="en-US" sz="2800" i="1">
                                  <a:latin typeface="Cambria Math" panose="02040503050406030204" pitchFamily="18" charset="0"/>
                                </a:rPr>
                              </m:ctrlPr>
                            </m:radPr>
                            <m:deg/>
                            <m:e>
                              <m:r>
                                <a:rPr lang="en-US" sz="2800">
                                  <a:latin typeface="Cambria Math" panose="02040503050406030204" pitchFamily="18" charset="0"/>
                                </a:rPr>
                                <m:t>1+</m:t>
                              </m:r>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f>
                                        <m:fPr>
                                          <m:type m:val="lin"/>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𝑈</m:t>
                                              </m:r>
                                            </m:e>
                                            <m:sub>
                                              <m:r>
                                                <a:rPr lang="en-US" sz="2800" i="1">
                                                  <a:latin typeface="Cambria Math" panose="02040503050406030204" pitchFamily="18" charset="0"/>
                                                </a:rPr>
                                                <m:t>𝑔</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rPr>
                                                <m:t>𝑈</m:t>
                                              </m:r>
                                            </m:e>
                                            <m:sub>
                                              <m:r>
                                                <a:rPr lang="en-US" sz="2800">
                                                  <a:latin typeface="Cambria Math" panose="02040503050406030204" pitchFamily="18" charset="0"/>
                                                </a:rPr>
                                                <m:t>0</m:t>
                                              </m:r>
                                            </m:sub>
                                          </m:sSub>
                                        </m:den>
                                      </m:f>
                                    </m:e>
                                  </m:d>
                                </m:e>
                                <m:sup>
                                  <m:r>
                                    <a:rPr lang="en-US" sz="2800">
                                      <a:latin typeface="Cambria Math" panose="02040503050406030204" pitchFamily="18" charset="0"/>
                                    </a:rPr>
                                    <m:t>2</m:t>
                                  </m:r>
                                </m:sup>
                              </m:sSup>
                            </m:e>
                          </m:rad>
                          <m:r>
                            <a:rPr lang="en-US" sz="2800">
                              <a:latin typeface="Cambria Math" panose="02040503050406030204" pitchFamily="18" charset="0"/>
                            </a:rPr>
                            <m:t>−1</m:t>
                          </m:r>
                        </m:e>
                      </m:d>
                      <m:d>
                        <m:dPr>
                          <m:ctrlPr>
                            <a:rPr lang="en-US" sz="2800" i="1">
                              <a:latin typeface="Cambria Math" panose="02040503050406030204" pitchFamily="18" charset="0"/>
                            </a:rPr>
                          </m:ctrlPr>
                        </m:dPr>
                        <m:e>
                          <m:r>
                            <a:rPr lang="en-US" sz="2800">
                              <a:latin typeface="Cambria Math" panose="02040503050406030204" pitchFamily="18" charset="0"/>
                            </a:rPr>
                            <m:t>1+</m:t>
                          </m:r>
                          <m:f>
                            <m:fPr>
                              <m:ctrlPr>
                                <a:rPr lang="en-US" sz="2800" i="1">
                                  <a:latin typeface="Cambria Math" panose="02040503050406030204" pitchFamily="18" charset="0"/>
                                </a:rPr>
                              </m:ctrlPr>
                            </m:fPr>
                            <m:num>
                              <m:r>
                                <a:rPr lang="en-US" sz="2800">
                                  <a:latin typeface="Cambria Math" panose="02040503050406030204" pitchFamily="18" charset="0"/>
                                </a:rPr>
                                <m:t>1</m:t>
                              </m:r>
                            </m:num>
                            <m:den>
                              <m:r>
                                <a:rPr lang="en-US" sz="2800" i="1">
                                  <a:latin typeface="Cambria Math" panose="02040503050406030204" pitchFamily="18" charset="0"/>
                                </a:rPr>
                                <m:t>𝛤</m:t>
                              </m:r>
                            </m:den>
                          </m:f>
                        </m:e>
                      </m:d>
                    </m:oMath>
                  </m:oMathPara>
                </a14:m>
                <a:r>
                  <a:rPr lang="en-US" sz="2800" dirty="0"/>
                  <a:t/>
                </a:r>
                <a:br>
                  <a:rPr lang="en-US" sz="2800" dirty="0"/>
                </a:br>
                <a:endParaRPr lang="en-US" sz="2800" dirty="0"/>
              </a:p>
            </p:txBody>
          </p:sp>
        </mc:Choice>
        <mc:Fallback xmlns="">
          <p:sp>
            <p:nvSpPr>
              <p:cNvPr id="12" name="Title 7"/>
              <p:cNvSpPr>
                <a:spLocks noGrp="1" noRot="1" noChangeAspect="1" noMove="1" noResize="1" noEditPoints="1" noAdjustHandles="1" noChangeArrowheads="1" noChangeShapeType="1" noTextEdit="1"/>
              </p:cNvSpPr>
              <p:nvPr>
                <p:ph type="title"/>
              </p:nvPr>
            </p:nvSpPr>
            <p:spPr>
              <a:xfrm>
                <a:off x="274320" y="201168"/>
                <a:ext cx="6629400" cy="868680"/>
              </a:xfrm>
              <a:blipFill rotWithShape="0">
                <a:blip r:embed="rId4"/>
                <a:stretch>
                  <a:fillRect t="-4895"/>
                </a:stretch>
              </a:blipFill>
            </p:spPr>
            <p:txBody>
              <a:bodyPr/>
              <a:lstStyle/>
              <a:p>
                <a:r>
                  <a:rPr lang="en-US">
                    <a:noFill/>
                  </a:rPr>
                  <a:t> </a:t>
                </a:r>
              </a:p>
            </p:txBody>
          </p:sp>
        </mc:Fallback>
      </mc:AlternateContent>
    </p:spTree>
    <p:extLst>
      <p:ext uri="{BB962C8B-B14F-4D97-AF65-F5344CB8AC3E}">
        <p14:creationId xmlns:p14="http://schemas.microsoft.com/office/powerpoint/2010/main" val="3218316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1205DB16-F3E1-7B41-BE18-DA9132C94C8C}" type="datetime4">
              <a:rPr lang="en-US" smtClean="0"/>
              <a:pPr/>
              <a:t>June 4, 2017</a:t>
            </a:fld>
            <a:endParaRPr lang="en-US" dirty="0"/>
          </a:p>
        </p:txBody>
      </p:sp>
      <p:sp>
        <p:nvSpPr>
          <p:cNvPr id="4" name="Slide Number Placeholder 3"/>
          <p:cNvSpPr>
            <a:spLocks noGrp="1"/>
          </p:cNvSpPr>
          <p:nvPr>
            <p:ph type="sldNum" sz="quarter" idx="4"/>
          </p:nvPr>
        </p:nvSpPr>
        <p:spPr/>
        <p:txBody>
          <a:bodyPr/>
          <a:lstStyle/>
          <a:p>
            <a:fld id="{03722D57-58D6-9447-A6D5-A97F6C35A8FB}" type="slidenum">
              <a:rPr lang="en-US" smtClean="0"/>
              <a:pPr/>
              <a:t>2</a:t>
            </a:fld>
            <a:endParaRPr lang="en-US" dirty="0"/>
          </a:p>
        </p:txBody>
      </p:sp>
      <p:sp>
        <p:nvSpPr>
          <p:cNvPr id="5" name="Title 4"/>
          <p:cNvSpPr>
            <a:spLocks noGrp="1"/>
          </p:cNvSpPr>
          <p:nvPr>
            <p:ph type="title"/>
          </p:nvPr>
        </p:nvSpPr>
        <p:spPr>
          <a:xfrm>
            <a:off x="274320" y="201168"/>
            <a:ext cx="8467344" cy="868680"/>
          </a:xfrm>
        </p:spPr>
        <p:txBody>
          <a:bodyPr/>
          <a:lstStyle/>
          <a:p>
            <a:r>
              <a:rPr lang="en-US" dirty="0" smtClean="0"/>
              <a:t>Effect of gustiness on precipitation</a:t>
            </a:r>
            <a:endParaRPr lang="en-US" dirty="0"/>
          </a:p>
        </p:txBody>
      </p:sp>
      <p:sp>
        <p:nvSpPr>
          <p:cNvPr id="8" name="TextBox 7"/>
          <p:cNvSpPr txBox="1"/>
          <p:nvPr/>
        </p:nvSpPr>
        <p:spPr>
          <a:xfrm>
            <a:off x="6025596" y="1820274"/>
            <a:ext cx="2816651" cy="3785652"/>
          </a:xfrm>
          <a:prstGeom prst="rect">
            <a:avLst/>
          </a:prstGeom>
          <a:noFill/>
        </p:spPr>
        <p:txBody>
          <a:bodyPr wrap="square" rtlCol="0">
            <a:spAutoFit/>
          </a:bodyPr>
          <a:lstStyle/>
          <a:p>
            <a:r>
              <a:rPr lang="en-US" sz="2000" dirty="0"/>
              <a:t>Difference in JJA precipitation owing to gustiness.</a:t>
            </a:r>
          </a:p>
          <a:p>
            <a:endParaRPr lang="en-US" sz="2000" dirty="0"/>
          </a:p>
          <a:p>
            <a:r>
              <a:rPr lang="en-US" sz="2000" dirty="0"/>
              <a:t>For all of the remaining slides, I will be looking at JJA.</a:t>
            </a:r>
          </a:p>
          <a:p>
            <a:endParaRPr lang="en-US" sz="2000" dirty="0"/>
          </a:p>
          <a:p>
            <a:r>
              <a:rPr lang="en-US" sz="2000" dirty="0"/>
              <a:t>The goal is to explain the northward shift of precipitation in the warm pool.</a:t>
            </a:r>
          </a:p>
        </p:txBody>
      </p:sp>
      <p:pic>
        <p:nvPicPr>
          <p:cNvPr id="9"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186080"/>
            <a:ext cx="6025596" cy="5535397"/>
          </a:xfrm>
          <a:prstGeom prst="rect">
            <a:avLst/>
          </a:prstGeom>
        </p:spPr>
      </p:pic>
    </p:spTree>
    <p:extLst>
      <p:ext uri="{BB962C8B-B14F-4D97-AF65-F5344CB8AC3E}">
        <p14:creationId xmlns:p14="http://schemas.microsoft.com/office/powerpoint/2010/main" val="269898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01168"/>
            <a:ext cx="8610888" cy="868680"/>
          </a:xfrm>
        </p:spPr>
        <p:txBody>
          <a:bodyPr/>
          <a:lstStyle/>
          <a:p>
            <a:r>
              <a:rPr lang="en-US" dirty="0" smtClean="0"/>
              <a:t>Other ways to enhance evaporation</a:t>
            </a:r>
            <a:endParaRPr lang="en-US" dirty="0"/>
          </a:p>
        </p:txBody>
      </p:sp>
      <p:pic>
        <p:nvPicPr>
          <p:cNvPr id="4" name="Picture 3"/>
          <p:cNvPicPr>
            <a:picLocks noChangeAspect="1"/>
          </p:cNvPicPr>
          <p:nvPr/>
        </p:nvPicPr>
        <p:blipFill>
          <a:blip r:embed="rId3"/>
          <a:stretch>
            <a:fillRect/>
          </a:stretch>
        </p:blipFill>
        <p:spPr>
          <a:xfrm>
            <a:off x="768726" y="1406278"/>
            <a:ext cx="7606549" cy="5120640"/>
          </a:xfrm>
          <a:prstGeom prst="rect">
            <a:avLst/>
          </a:prstGeom>
        </p:spPr>
      </p:pic>
      <p:sp>
        <p:nvSpPr>
          <p:cNvPr id="5" name="TextBox 4"/>
          <p:cNvSpPr txBox="1"/>
          <p:nvPr/>
        </p:nvSpPr>
        <p:spPr>
          <a:xfrm>
            <a:off x="7358332" y="6188364"/>
            <a:ext cx="1785668" cy="338554"/>
          </a:xfrm>
          <a:prstGeom prst="rect">
            <a:avLst/>
          </a:prstGeom>
          <a:noFill/>
        </p:spPr>
        <p:txBody>
          <a:bodyPr wrap="square" rtlCol="0">
            <a:spAutoFit/>
          </a:bodyPr>
          <a:lstStyle/>
          <a:p>
            <a:r>
              <a:rPr lang="en-US" sz="1600" dirty="0" err="1" smtClean="0"/>
              <a:t>Brunke</a:t>
            </a:r>
            <a:r>
              <a:rPr lang="en-US" sz="1600" dirty="0" smtClean="0"/>
              <a:t> et al. 2008</a:t>
            </a:r>
            <a:endParaRPr lang="en-US" sz="1600" dirty="0"/>
          </a:p>
        </p:txBody>
      </p:sp>
    </p:spTree>
    <p:extLst>
      <p:ext uri="{BB962C8B-B14F-4D97-AF65-F5344CB8AC3E}">
        <p14:creationId xmlns:p14="http://schemas.microsoft.com/office/powerpoint/2010/main" val="21185239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p:txBody>
          <a:bodyPr/>
          <a:lstStyle/>
          <a:p>
            <a:endParaRPr lang="en-US"/>
          </a:p>
        </p:txBody>
      </p:sp>
      <p:sp>
        <p:nvSpPr>
          <p:cNvPr id="4" name="Date Placeholder 3"/>
          <p:cNvSpPr>
            <a:spLocks noGrp="1"/>
          </p:cNvSpPr>
          <p:nvPr>
            <p:ph type="dt" sz="half" idx="2"/>
          </p:nvPr>
        </p:nvSpPr>
        <p:spPr/>
        <p:txBody>
          <a:bodyPr/>
          <a:lstStyle/>
          <a:p>
            <a:fld id="{7705D5E4-57C5-B44D-B078-2F15FCC32964}" type="datetime4">
              <a:rPr lang="en-US" smtClean="0"/>
              <a:t>June 4, 2017</a:t>
            </a:fld>
            <a:endParaRPr lang="en-US" dirty="0"/>
          </a:p>
        </p:txBody>
      </p:sp>
      <p:sp>
        <p:nvSpPr>
          <p:cNvPr id="5" name="Slide Number Placeholder 4"/>
          <p:cNvSpPr>
            <a:spLocks noGrp="1"/>
          </p:cNvSpPr>
          <p:nvPr>
            <p:ph type="sldNum" sz="quarter" idx="4"/>
          </p:nvPr>
        </p:nvSpPr>
        <p:spPr/>
        <p:txBody>
          <a:bodyPr/>
          <a:lstStyle/>
          <a:p>
            <a:fld id="{03722D57-58D6-9447-A6D5-A97F6C35A8FB}" type="slidenum">
              <a:rPr lang="en-US" smtClean="0"/>
              <a:pPr/>
              <a:t>21</a:t>
            </a:fld>
            <a:endParaRPr lang="en-US"/>
          </a:p>
        </p:txBody>
      </p:sp>
      <p:sp>
        <p:nvSpPr>
          <p:cNvPr id="9" name="Title 8"/>
          <p:cNvSpPr>
            <a:spLocks noGrp="1"/>
          </p:cNvSpPr>
          <p:nvPr>
            <p:ph type="title"/>
          </p:nvPr>
        </p:nvSpPr>
        <p:spPr/>
        <p:txBody>
          <a:bodyPr/>
          <a:lstStyle/>
          <a:p>
            <a:r>
              <a:rPr lang="en-US" dirty="0" smtClean="0"/>
              <a:t>Summary</a:t>
            </a:r>
            <a:endParaRPr lang="en-US" dirty="0"/>
          </a:p>
        </p:txBody>
      </p:sp>
      <p:sp>
        <p:nvSpPr>
          <p:cNvPr id="10" name="Content Placeholder 9"/>
          <p:cNvSpPr>
            <a:spLocks noGrp="1"/>
          </p:cNvSpPr>
          <p:nvPr>
            <p:ph idx="1"/>
          </p:nvPr>
        </p:nvSpPr>
        <p:spPr>
          <a:xfrm>
            <a:off x="274320" y="1332781"/>
            <a:ext cx="8595360" cy="4062651"/>
          </a:xfrm>
        </p:spPr>
        <p:txBody>
          <a:bodyPr/>
          <a:lstStyle/>
          <a:p>
            <a:pPr marL="0" indent="0">
              <a:buNone/>
            </a:pPr>
            <a:r>
              <a:rPr lang="en-US" sz="2400" dirty="0">
                <a:solidFill>
                  <a:schemeClr val="tx1"/>
                </a:solidFill>
              </a:rPr>
              <a:t>Convective gustiness maximizes its impact in regions that see </a:t>
            </a:r>
            <a:r>
              <a:rPr lang="en-US" sz="2400" dirty="0">
                <a:solidFill>
                  <a:schemeClr val="accent2"/>
                </a:solidFill>
              </a:rPr>
              <a:t>convective precipitation</a:t>
            </a:r>
            <a:r>
              <a:rPr lang="en-US" sz="2400" dirty="0">
                <a:solidFill>
                  <a:schemeClr val="tx1"/>
                </a:solidFill>
              </a:rPr>
              <a:t> and have </a:t>
            </a:r>
            <a:r>
              <a:rPr lang="en-US" sz="2400" dirty="0">
                <a:solidFill>
                  <a:schemeClr val="accent2"/>
                </a:solidFill>
              </a:rPr>
              <a:t>weak large-scale winds</a:t>
            </a:r>
            <a:r>
              <a:rPr lang="en-US" sz="2400" dirty="0">
                <a:solidFill>
                  <a:schemeClr val="tx1"/>
                </a:solidFill>
              </a:rPr>
              <a:t>.  The region north of the maritime continent is in one such zone.  The addition of convective gustiness produces a huge percentage change in evaporation at the surface, and the atmosphere responds to get rid of that additional MSE via convection.  The increase in convection sets off a feedback process, owing to gustiness being prescribed as a function of convective precipitation, that ultimately drives the simulation towards a climate more representative of the true seasonal cycle in the Tropics.</a:t>
            </a:r>
          </a:p>
        </p:txBody>
      </p:sp>
    </p:spTree>
    <p:extLst>
      <p:ext uri="{BB962C8B-B14F-4D97-AF65-F5344CB8AC3E}">
        <p14:creationId xmlns:p14="http://schemas.microsoft.com/office/powerpoint/2010/main" val="927302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39653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01168"/>
            <a:ext cx="8748910" cy="868680"/>
          </a:xfrm>
        </p:spPr>
        <p:txBody>
          <a:bodyPr/>
          <a:lstStyle/>
          <a:p>
            <a:r>
              <a:rPr lang="en-US" dirty="0"/>
              <a:t>Is the shift in precipitation important?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7439509"/>
              </p:ext>
            </p:extLst>
          </p:nvPr>
        </p:nvGraphicFramePr>
        <p:xfrm>
          <a:off x="1102025" y="1497372"/>
          <a:ext cx="6939950" cy="4671060"/>
        </p:xfrm>
        <a:graphic>
          <a:graphicData uri="http://schemas.openxmlformats.org/drawingml/2006/table">
            <a:tbl>
              <a:tblPr firstRow="1" bandRow="1">
                <a:tableStyleId>{5C22544A-7EE6-4342-B048-85BDC9FD1C3A}</a:tableStyleId>
              </a:tblPr>
              <a:tblGrid>
                <a:gridCol w="1420995"/>
                <a:gridCol w="1103791"/>
                <a:gridCol w="1103791"/>
                <a:gridCol w="1103791"/>
                <a:gridCol w="1103791"/>
                <a:gridCol w="1103791"/>
              </a:tblGrid>
              <a:tr h="475320">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l-GR" sz="1800" b="0" i="0" u="none" strike="noStrike" dirty="0" smtClean="0">
                          <a:solidFill>
                            <a:srgbClr val="000000"/>
                          </a:solidFill>
                          <a:effectLst/>
                          <a:latin typeface="Calibri" panose="020F0502020204030204" pitchFamily="34" charset="0"/>
                        </a:rPr>
                        <a:t>Δ</a:t>
                      </a:r>
                      <a:r>
                        <a:rPr lang="en-US" sz="1800" b="0" i="0" u="none" strike="noStrike" dirty="0" smtClean="0">
                          <a:solidFill>
                            <a:srgbClr val="000000"/>
                          </a:solidFill>
                          <a:effectLst/>
                          <a:latin typeface="Calibri" panose="020F0502020204030204" pitchFamily="34" charset="0"/>
                        </a:rPr>
                        <a:t>(JJA – DJF) precip</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800" b="0" i="0" u="none" strike="noStrike" dirty="0">
                          <a:solidFill>
                            <a:srgbClr val="000000"/>
                          </a:solidFill>
                          <a:effectLst/>
                          <a:latin typeface="Calibri" panose="020F0502020204030204" pitchFamily="34" charset="0"/>
                        </a:rPr>
                        <a:t>Bias </a:t>
                      </a:r>
                      <a:r>
                        <a:rPr lang="en-US" sz="1800" b="0" i="0" u="none" strike="noStrike" dirty="0" smtClean="0">
                          <a:solidFill>
                            <a:srgbClr val="000000"/>
                          </a:solidFill>
                          <a:effectLst/>
                          <a:latin typeface="Calibri" panose="020F0502020204030204" pitchFamily="34" charset="0"/>
                        </a:rPr>
                        <a:t>w/o</a:t>
                      </a:r>
                      <a:r>
                        <a:rPr lang="en-US" sz="1800" b="0" i="0" u="none" strike="noStrike" baseline="0" dirty="0" smtClean="0">
                          <a:solidFill>
                            <a:srgbClr val="000000"/>
                          </a:solidFill>
                          <a:effectLst/>
                          <a:latin typeface="Calibri" panose="020F0502020204030204" pitchFamily="34" charset="0"/>
                        </a:rPr>
                        <a:t> gustiness</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800" b="0" i="0" u="none" strike="noStrike">
                          <a:solidFill>
                            <a:srgbClr val="000000"/>
                          </a:solidFill>
                          <a:effectLst/>
                          <a:latin typeface="Calibri" panose="020F0502020204030204" pitchFamily="34" charset="0"/>
                        </a:rPr>
                        <a:t>Result</a:t>
                      </a:r>
                    </a:p>
                  </a:txBody>
                  <a:tcPr marL="7620" marR="7620" marT="7620" marB="0" anchor="b"/>
                </a:tc>
                <a:tc>
                  <a:txBody>
                    <a:bodyPr/>
                    <a:lstStyle/>
                    <a:p>
                      <a:pPr algn="l" fontAlgn="b"/>
                      <a:r>
                        <a:rPr lang="el-GR" sz="1800" b="0" i="0" u="none" strike="noStrike">
                          <a:solidFill>
                            <a:srgbClr val="000000"/>
                          </a:solidFill>
                          <a:effectLst/>
                          <a:latin typeface="Calibri" panose="020F0502020204030204" pitchFamily="34" charset="0"/>
                        </a:rPr>
                        <a:t>Δ</a:t>
                      </a:r>
                      <a:r>
                        <a:rPr lang="en-US" sz="1800" b="0" i="0" u="none" strike="noStrike">
                          <a:solidFill>
                            <a:srgbClr val="000000"/>
                          </a:solidFill>
                          <a:effectLst/>
                          <a:latin typeface="Calibri" panose="020F0502020204030204" pitchFamily="34" charset="0"/>
                        </a:rPr>
                        <a:t>PCC</a:t>
                      </a:r>
                    </a:p>
                  </a:txBody>
                  <a:tcPr marL="7620" marR="7620" marT="7620" marB="0" anchor="b"/>
                </a:tc>
                <a:tc>
                  <a:txBody>
                    <a:bodyPr/>
                    <a:lstStyle/>
                    <a:p>
                      <a:pPr algn="l" fontAlgn="b"/>
                      <a:r>
                        <a:rPr lang="el-GR" sz="1800" b="0" i="0" u="none" strike="noStrike" dirty="0">
                          <a:solidFill>
                            <a:srgbClr val="000000"/>
                          </a:solidFill>
                          <a:effectLst/>
                          <a:latin typeface="Calibri" panose="020F0502020204030204" pitchFamily="34" charset="0"/>
                        </a:rPr>
                        <a:t>Δ</a:t>
                      </a:r>
                      <a:r>
                        <a:rPr lang="en-US" sz="1800" b="0" i="0" u="none" strike="noStrike" dirty="0">
                          <a:solidFill>
                            <a:srgbClr val="000000"/>
                          </a:solidFill>
                          <a:effectLst/>
                          <a:latin typeface="Calibri" panose="020F0502020204030204" pitchFamily="34" charset="0"/>
                        </a:rPr>
                        <a:t>RMSE (centered)</a:t>
                      </a:r>
                    </a:p>
                  </a:txBody>
                  <a:tcPr marL="7620" marR="7620" marT="7620" marB="0" anchor="b"/>
                </a:tc>
              </a:tr>
              <a:tr h="457200">
                <a:tc>
                  <a:txBody>
                    <a:bodyPr/>
                    <a:lstStyle/>
                    <a:p>
                      <a:pPr algn="l" fontAlgn="b"/>
                      <a:r>
                        <a:rPr lang="en-US" sz="1600" b="0" i="0" u="none" strike="noStrike" dirty="0">
                          <a:solidFill>
                            <a:srgbClr val="000000"/>
                          </a:solidFill>
                          <a:effectLst/>
                          <a:latin typeface="Calibri" panose="020F0502020204030204" pitchFamily="34" charset="0"/>
                        </a:rPr>
                        <a:t>Australia</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-0.0747</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-0.1658</a:t>
                      </a:r>
                    </a:p>
                  </a:txBody>
                  <a:tcPr marL="7620" marR="7620" marT="7620" marB="0" anchor="b"/>
                </a:tc>
                <a:tc>
                  <a:txBody>
                    <a:bodyPr/>
                    <a:lstStyle/>
                    <a:p>
                      <a:pPr algn="l" fontAlgn="b"/>
                      <a:r>
                        <a:rPr lang="en-US" sz="1600" b="0" i="0" u="none" strike="noStrike" dirty="0">
                          <a:solidFill>
                            <a:srgbClr val="000000"/>
                          </a:solidFill>
                          <a:effectLst/>
                          <a:latin typeface="Calibri" panose="020F0502020204030204" pitchFamily="34" charset="0"/>
                        </a:rPr>
                        <a:t>↓ low bias</a:t>
                      </a:r>
                    </a:p>
                  </a:txBody>
                  <a:tcPr marL="7620" marR="7620" marT="7620" marB="0" anchor="b"/>
                </a:tc>
                <a:tc>
                  <a:txBody>
                    <a:bodyPr/>
                    <a:lstStyle/>
                    <a:p>
                      <a:pPr algn="r" fontAlgn="b"/>
                      <a:r>
                        <a:rPr lang="en-US" sz="1600" b="0" i="0" u="none" strike="noStrike" dirty="0">
                          <a:solidFill>
                            <a:srgbClr val="006100"/>
                          </a:solidFill>
                          <a:effectLst/>
                          <a:latin typeface="Calibri" panose="020F0502020204030204" pitchFamily="34" charset="0"/>
                        </a:rPr>
                        <a:t>0.0457</a:t>
                      </a:r>
                    </a:p>
                  </a:txBody>
                  <a:tcPr marL="7620" marR="7620" marT="7620" marB="0" anchor="b">
                    <a:solidFill>
                      <a:schemeClr val="accent3">
                        <a:lumMod val="20000"/>
                        <a:lumOff val="80000"/>
                      </a:schemeClr>
                    </a:solidFill>
                  </a:tcPr>
                </a:tc>
                <a:tc>
                  <a:txBody>
                    <a:bodyPr/>
                    <a:lstStyle/>
                    <a:p>
                      <a:pPr algn="r" fontAlgn="b"/>
                      <a:r>
                        <a:rPr lang="en-US" sz="1600" b="0" i="0" u="none" strike="noStrike" dirty="0">
                          <a:solidFill>
                            <a:srgbClr val="006100"/>
                          </a:solidFill>
                          <a:effectLst/>
                          <a:latin typeface="Calibri" panose="020F0502020204030204" pitchFamily="34" charset="0"/>
                        </a:rPr>
                        <a:t>-0.3031</a:t>
                      </a:r>
                    </a:p>
                  </a:txBody>
                  <a:tcPr marL="7620" marR="7620" marT="7620" marB="0" anchor="b">
                    <a:solidFill>
                      <a:schemeClr val="accent3">
                        <a:lumMod val="20000"/>
                        <a:lumOff val="80000"/>
                      </a:schemeClr>
                    </a:solidFill>
                  </a:tcPr>
                </a:tc>
              </a:tr>
              <a:tr h="457200">
                <a:tc>
                  <a:txBody>
                    <a:bodyPr/>
                    <a:lstStyle/>
                    <a:p>
                      <a:pPr algn="l" fontAlgn="b"/>
                      <a:r>
                        <a:rPr lang="en-US" sz="1600" b="0" i="0" u="none" strike="noStrike" dirty="0">
                          <a:solidFill>
                            <a:srgbClr val="000000"/>
                          </a:solidFill>
                          <a:effectLst/>
                          <a:latin typeface="Calibri" panose="020F0502020204030204" pitchFamily="34" charset="0"/>
                        </a:rPr>
                        <a:t>East China</a:t>
                      </a:r>
                    </a:p>
                  </a:txBody>
                  <a:tcPr marL="7620" marR="7620" marT="7620" marB="0" anchor="b"/>
                </a:tc>
                <a:tc>
                  <a:txBody>
                    <a:bodyPr/>
                    <a:lstStyle/>
                    <a:p>
                      <a:pPr algn="r" fontAlgn="b"/>
                      <a:r>
                        <a:rPr lang="en-US" sz="1600" b="0" i="0" u="none" strike="noStrike" dirty="0">
                          <a:solidFill>
                            <a:srgbClr val="006100"/>
                          </a:solidFill>
                          <a:effectLst/>
                          <a:latin typeface="Calibri" panose="020F0502020204030204" pitchFamily="34" charset="0"/>
                        </a:rPr>
                        <a:t>1.0076</a:t>
                      </a:r>
                    </a:p>
                  </a:txBody>
                  <a:tcPr marL="7620" marR="7620" marT="7620" marB="0" anchor="b">
                    <a:solidFill>
                      <a:schemeClr val="accent3">
                        <a:lumMod val="20000"/>
                        <a:lumOff val="80000"/>
                      </a:schemeClr>
                    </a:solidFill>
                  </a:tcPr>
                </a:tc>
                <a:tc>
                  <a:txBody>
                    <a:bodyPr/>
                    <a:lstStyle/>
                    <a:p>
                      <a:pPr algn="r" fontAlgn="b"/>
                      <a:r>
                        <a:rPr lang="en-US" sz="1600" b="0" i="0" u="none" strike="noStrike" dirty="0">
                          <a:solidFill>
                            <a:srgbClr val="006100"/>
                          </a:solidFill>
                          <a:effectLst/>
                          <a:latin typeface="Calibri" panose="020F0502020204030204" pitchFamily="34" charset="0"/>
                        </a:rPr>
                        <a:t>-0.3571</a:t>
                      </a:r>
                    </a:p>
                  </a:txBody>
                  <a:tcPr marL="7620" marR="7620" marT="7620" marB="0" anchor="b">
                    <a:solidFill>
                      <a:schemeClr val="accent3">
                        <a:lumMod val="20000"/>
                        <a:lumOff val="80000"/>
                      </a:schemeClr>
                    </a:solidFill>
                  </a:tcPr>
                </a:tc>
                <a:tc>
                  <a:txBody>
                    <a:bodyPr/>
                    <a:lstStyle/>
                    <a:p>
                      <a:pPr algn="l" fontAlgn="b"/>
                      <a:r>
                        <a:rPr lang="en-US" sz="1600" b="0" i="0" u="none" strike="noStrike" dirty="0">
                          <a:solidFill>
                            <a:srgbClr val="006100"/>
                          </a:solidFill>
                          <a:effectLst/>
                          <a:latin typeface="Calibri" panose="020F0502020204030204" pitchFamily="34" charset="0"/>
                        </a:rPr>
                        <a:t>↑ low bias</a:t>
                      </a:r>
                    </a:p>
                  </a:txBody>
                  <a:tcPr marL="7620" marR="7620" marT="7620" marB="0" anchor="b">
                    <a:solidFill>
                      <a:schemeClr val="accent3">
                        <a:lumMod val="20000"/>
                        <a:lumOff val="80000"/>
                      </a:schemeClr>
                    </a:solidFill>
                  </a:tcPr>
                </a:tc>
                <a:tc>
                  <a:txBody>
                    <a:bodyPr/>
                    <a:lstStyle/>
                    <a:p>
                      <a:pPr algn="r" fontAlgn="b"/>
                      <a:r>
                        <a:rPr lang="en-US" sz="1600" b="0" i="0" u="none" strike="noStrike" dirty="0">
                          <a:solidFill>
                            <a:srgbClr val="006100"/>
                          </a:solidFill>
                          <a:effectLst/>
                          <a:latin typeface="Calibri" panose="020F0502020204030204" pitchFamily="34" charset="0"/>
                        </a:rPr>
                        <a:t>0.5087</a:t>
                      </a:r>
                    </a:p>
                  </a:txBody>
                  <a:tcPr marL="7620" marR="7620" marT="7620" marB="0" anchor="b">
                    <a:solidFill>
                      <a:schemeClr val="accent3">
                        <a:lumMod val="20000"/>
                        <a:lumOff val="80000"/>
                      </a:schemeClr>
                    </a:solidFill>
                  </a:tcPr>
                </a:tc>
                <a:tc>
                  <a:txBody>
                    <a:bodyPr/>
                    <a:lstStyle/>
                    <a:p>
                      <a:pPr algn="r" fontAlgn="b"/>
                      <a:r>
                        <a:rPr lang="en-US" sz="1600" b="0" i="0" u="none" strike="noStrike" dirty="0">
                          <a:solidFill>
                            <a:srgbClr val="006100"/>
                          </a:solidFill>
                          <a:effectLst/>
                          <a:latin typeface="Calibri" panose="020F0502020204030204" pitchFamily="34" charset="0"/>
                        </a:rPr>
                        <a:t>-0.7091</a:t>
                      </a:r>
                    </a:p>
                  </a:txBody>
                  <a:tcPr marL="7620" marR="7620" marT="7620" marB="0" anchor="b">
                    <a:solidFill>
                      <a:schemeClr val="accent3">
                        <a:lumMod val="20000"/>
                        <a:lumOff val="80000"/>
                      </a:schemeClr>
                    </a:solidFill>
                  </a:tcPr>
                </a:tc>
              </a:tr>
              <a:tr h="457200">
                <a:tc>
                  <a:txBody>
                    <a:bodyPr/>
                    <a:lstStyle/>
                    <a:p>
                      <a:pPr algn="l" fontAlgn="b"/>
                      <a:r>
                        <a:rPr lang="en-US" sz="1600" b="0" i="0" u="none" strike="noStrike" dirty="0">
                          <a:solidFill>
                            <a:srgbClr val="000000"/>
                          </a:solidFill>
                          <a:effectLst/>
                          <a:latin typeface="Calibri" panose="020F0502020204030204" pitchFamily="34" charset="0"/>
                        </a:rPr>
                        <a:t>Global</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-0.0435</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-0.0333</a:t>
                      </a:r>
                    </a:p>
                  </a:txBody>
                  <a:tcPr marL="7620" marR="7620" marT="7620" marB="0" anchor="b"/>
                </a:tc>
                <a:tc>
                  <a:txBody>
                    <a:bodyPr/>
                    <a:lstStyle/>
                    <a:p>
                      <a:pPr algn="l" fontAlgn="b"/>
                      <a:r>
                        <a:rPr lang="en-US" sz="1600" b="0" i="0" u="none" strike="noStrike" dirty="0">
                          <a:solidFill>
                            <a:srgbClr val="000000"/>
                          </a:solidFill>
                          <a:effectLst/>
                          <a:latin typeface="Calibri" panose="020F0502020204030204" pitchFamily="34" charset="0"/>
                        </a:rPr>
                        <a:t>↓ high bias</a:t>
                      </a:r>
                    </a:p>
                  </a:txBody>
                  <a:tcPr marL="7620" marR="7620" marT="7620" marB="0" anchor="b"/>
                </a:tc>
                <a:tc>
                  <a:txBody>
                    <a:bodyPr/>
                    <a:lstStyle/>
                    <a:p>
                      <a:pPr algn="r" fontAlgn="b"/>
                      <a:r>
                        <a:rPr lang="en-US" sz="1600" b="0" i="0" u="none" strike="noStrike" dirty="0">
                          <a:solidFill>
                            <a:srgbClr val="006100"/>
                          </a:solidFill>
                          <a:effectLst/>
                          <a:latin typeface="Calibri" panose="020F0502020204030204" pitchFamily="34" charset="0"/>
                        </a:rPr>
                        <a:t>0.071</a:t>
                      </a:r>
                    </a:p>
                  </a:txBody>
                  <a:tcPr marL="7620" marR="7620" marT="7620" marB="0" anchor="b">
                    <a:solidFill>
                      <a:schemeClr val="accent3">
                        <a:lumMod val="20000"/>
                        <a:lumOff val="80000"/>
                      </a:schemeClr>
                    </a:solidFill>
                  </a:tcPr>
                </a:tc>
                <a:tc>
                  <a:txBody>
                    <a:bodyPr/>
                    <a:lstStyle/>
                    <a:p>
                      <a:pPr algn="r" fontAlgn="b"/>
                      <a:r>
                        <a:rPr lang="en-US" sz="1600" b="0" i="0" u="none" strike="noStrike" dirty="0">
                          <a:solidFill>
                            <a:srgbClr val="006100"/>
                          </a:solidFill>
                          <a:effectLst/>
                          <a:latin typeface="Calibri" panose="020F0502020204030204" pitchFamily="34" charset="0"/>
                        </a:rPr>
                        <a:t>-0.3143</a:t>
                      </a:r>
                    </a:p>
                  </a:txBody>
                  <a:tcPr marL="7620" marR="7620" marT="7620" marB="0" anchor="b">
                    <a:solidFill>
                      <a:schemeClr val="accent3">
                        <a:lumMod val="20000"/>
                        <a:lumOff val="80000"/>
                      </a:schemeClr>
                    </a:solidFill>
                  </a:tcPr>
                </a:tc>
              </a:tr>
              <a:tr h="457200">
                <a:tc>
                  <a:txBody>
                    <a:bodyPr/>
                    <a:lstStyle/>
                    <a:p>
                      <a:pPr algn="l" fontAlgn="b"/>
                      <a:r>
                        <a:rPr lang="en-US" sz="1600" b="0" i="0" u="none" strike="noStrike" dirty="0">
                          <a:solidFill>
                            <a:srgbClr val="000000"/>
                          </a:solidFill>
                          <a:effectLst/>
                          <a:latin typeface="Calibri" panose="020F0502020204030204" pitchFamily="34" charset="0"/>
                        </a:rPr>
                        <a:t>India</a:t>
                      </a:r>
                    </a:p>
                  </a:txBody>
                  <a:tcPr marL="7620" marR="7620" marT="7620" marB="0" anchor="b"/>
                </a:tc>
                <a:tc>
                  <a:txBody>
                    <a:bodyPr/>
                    <a:lstStyle/>
                    <a:p>
                      <a:pPr algn="r" fontAlgn="b"/>
                      <a:r>
                        <a:rPr lang="en-US" sz="1600" b="0" i="0" u="none" strike="noStrike" dirty="0">
                          <a:solidFill>
                            <a:srgbClr val="9C0006"/>
                          </a:solidFill>
                          <a:effectLst/>
                          <a:latin typeface="Calibri" panose="020F0502020204030204" pitchFamily="34" charset="0"/>
                        </a:rPr>
                        <a:t>0.1451</a:t>
                      </a:r>
                    </a:p>
                  </a:txBody>
                  <a:tcPr marL="7620" marR="7620" marT="7620" marB="0" anchor="b">
                    <a:solidFill>
                      <a:schemeClr val="accent2">
                        <a:lumMod val="20000"/>
                        <a:lumOff val="80000"/>
                      </a:schemeClr>
                    </a:solidFill>
                  </a:tcPr>
                </a:tc>
                <a:tc>
                  <a:txBody>
                    <a:bodyPr/>
                    <a:lstStyle/>
                    <a:p>
                      <a:pPr algn="r" fontAlgn="b"/>
                      <a:r>
                        <a:rPr lang="en-US" sz="1600" b="0" i="0" u="none" strike="noStrike">
                          <a:solidFill>
                            <a:srgbClr val="9C0006"/>
                          </a:solidFill>
                          <a:effectLst/>
                          <a:latin typeface="Calibri" panose="020F0502020204030204" pitchFamily="34" charset="0"/>
                        </a:rPr>
                        <a:t>1.1621</a:t>
                      </a:r>
                    </a:p>
                  </a:txBody>
                  <a:tcPr marL="7620" marR="7620" marT="7620" marB="0" anchor="b">
                    <a:solidFill>
                      <a:schemeClr val="accent2">
                        <a:lumMod val="20000"/>
                        <a:lumOff val="80000"/>
                      </a:schemeClr>
                    </a:solidFill>
                  </a:tcPr>
                </a:tc>
                <a:tc>
                  <a:txBody>
                    <a:bodyPr/>
                    <a:lstStyle/>
                    <a:p>
                      <a:pPr algn="l" fontAlgn="b"/>
                      <a:r>
                        <a:rPr lang="en-US" sz="1600" b="0" i="0" u="none" strike="noStrike" dirty="0">
                          <a:solidFill>
                            <a:srgbClr val="9C0006"/>
                          </a:solidFill>
                          <a:effectLst/>
                          <a:latin typeface="Calibri" panose="020F0502020204030204" pitchFamily="34" charset="0"/>
                        </a:rPr>
                        <a:t>↑ high bias</a:t>
                      </a:r>
                    </a:p>
                  </a:txBody>
                  <a:tcPr marL="7620" marR="7620" marT="7620" marB="0" anchor="b">
                    <a:solidFill>
                      <a:schemeClr val="accent2">
                        <a:lumMod val="20000"/>
                        <a:lumOff val="80000"/>
                      </a:schemeClr>
                    </a:solidFill>
                  </a:tcPr>
                </a:tc>
                <a:tc>
                  <a:txBody>
                    <a:bodyPr/>
                    <a:lstStyle/>
                    <a:p>
                      <a:pPr algn="r" fontAlgn="b"/>
                      <a:r>
                        <a:rPr lang="en-US" sz="1600" b="0" i="0" u="none" strike="noStrike" dirty="0">
                          <a:solidFill>
                            <a:srgbClr val="006100"/>
                          </a:solidFill>
                          <a:effectLst/>
                          <a:latin typeface="Calibri" panose="020F0502020204030204" pitchFamily="34" charset="0"/>
                        </a:rPr>
                        <a:t>0.0396</a:t>
                      </a:r>
                    </a:p>
                  </a:txBody>
                  <a:tcPr marL="7620" marR="7620" marT="7620" marB="0" anchor="b">
                    <a:solidFill>
                      <a:schemeClr val="accent3">
                        <a:lumMod val="20000"/>
                        <a:lumOff val="80000"/>
                      </a:schemeClr>
                    </a:solidFill>
                  </a:tcPr>
                </a:tc>
                <a:tc>
                  <a:txBody>
                    <a:bodyPr/>
                    <a:lstStyle/>
                    <a:p>
                      <a:pPr algn="r" fontAlgn="b"/>
                      <a:r>
                        <a:rPr lang="en-US" sz="1600" b="0" i="0" u="none" strike="noStrike" dirty="0">
                          <a:solidFill>
                            <a:srgbClr val="000000"/>
                          </a:solidFill>
                          <a:effectLst/>
                          <a:latin typeface="Calibri" panose="020F0502020204030204" pitchFamily="34" charset="0"/>
                        </a:rPr>
                        <a:t>0.1004</a:t>
                      </a:r>
                    </a:p>
                  </a:txBody>
                  <a:tcPr marL="7620" marR="7620" marT="7620" marB="0" anchor="b"/>
                </a:tc>
              </a:tr>
              <a:tr h="457200">
                <a:tc>
                  <a:txBody>
                    <a:bodyPr/>
                    <a:lstStyle/>
                    <a:p>
                      <a:pPr algn="l" fontAlgn="b"/>
                      <a:r>
                        <a:rPr lang="en-US" sz="1600" b="0" i="0" u="none" strike="noStrike" dirty="0">
                          <a:solidFill>
                            <a:srgbClr val="000000"/>
                          </a:solidFill>
                          <a:effectLst/>
                          <a:latin typeface="Calibri" panose="020F0502020204030204" pitchFamily="34" charset="0"/>
                        </a:rPr>
                        <a:t>N. Africa</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-0.1092</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0.0051</a:t>
                      </a:r>
                    </a:p>
                  </a:txBody>
                  <a:tcPr marL="7620" marR="7620" marT="7620" marB="0" anchor="b"/>
                </a:tc>
                <a:tc>
                  <a:txBody>
                    <a:bodyPr/>
                    <a:lstStyle/>
                    <a:p>
                      <a:pPr algn="l" fontAlgn="b"/>
                      <a:r>
                        <a:rPr lang="en-US" sz="1600" b="0" i="0" u="none" strike="noStrike" dirty="0">
                          <a:solidFill>
                            <a:srgbClr val="000000"/>
                          </a:solidFill>
                          <a:effectLst/>
                          <a:latin typeface="Calibri" panose="020F0502020204030204" pitchFamily="34" charset="0"/>
                        </a:rPr>
                        <a:t>↓ low bias</a:t>
                      </a:r>
                    </a:p>
                  </a:txBody>
                  <a:tcPr marL="7620" marR="7620" marT="7620" marB="0" anchor="b"/>
                </a:tc>
                <a:tc>
                  <a:txBody>
                    <a:bodyPr/>
                    <a:lstStyle/>
                    <a:p>
                      <a:pPr algn="r" fontAlgn="b"/>
                      <a:r>
                        <a:rPr lang="en-US" sz="1600" b="0" i="0" u="none" strike="noStrike" dirty="0">
                          <a:solidFill>
                            <a:srgbClr val="006100"/>
                          </a:solidFill>
                          <a:effectLst/>
                          <a:latin typeface="Calibri" panose="020F0502020204030204" pitchFamily="34" charset="0"/>
                        </a:rPr>
                        <a:t>0.1807</a:t>
                      </a:r>
                    </a:p>
                  </a:txBody>
                  <a:tcPr marL="7620" marR="7620" marT="7620" marB="0" anchor="b">
                    <a:solidFill>
                      <a:schemeClr val="accent3">
                        <a:lumMod val="20000"/>
                        <a:lumOff val="80000"/>
                      </a:schemeClr>
                    </a:solidFill>
                  </a:tcPr>
                </a:tc>
                <a:tc>
                  <a:txBody>
                    <a:bodyPr/>
                    <a:lstStyle/>
                    <a:p>
                      <a:pPr algn="r" fontAlgn="b"/>
                      <a:r>
                        <a:rPr lang="en-US" sz="1600" b="0" i="0" u="none" strike="noStrike" dirty="0">
                          <a:solidFill>
                            <a:srgbClr val="006100"/>
                          </a:solidFill>
                          <a:effectLst/>
                          <a:latin typeface="Calibri" panose="020F0502020204030204" pitchFamily="34" charset="0"/>
                        </a:rPr>
                        <a:t>-0.7184</a:t>
                      </a:r>
                    </a:p>
                  </a:txBody>
                  <a:tcPr marL="7620" marR="7620" marT="7620" marB="0" anchor="b">
                    <a:solidFill>
                      <a:schemeClr val="accent3">
                        <a:lumMod val="20000"/>
                        <a:lumOff val="80000"/>
                      </a:schemeClr>
                    </a:solidFill>
                  </a:tcPr>
                </a:tc>
              </a:tr>
              <a:tr h="457200">
                <a:tc>
                  <a:txBody>
                    <a:bodyPr/>
                    <a:lstStyle/>
                    <a:p>
                      <a:pPr algn="l" fontAlgn="b"/>
                      <a:r>
                        <a:rPr lang="en-US" sz="1600" b="0" i="0" u="none" strike="noStrike" dirty="0">
                          <a:solidFill>
                            <a:srgbClr val="000000"/>
                          </a:solidFill>
                          <a:effectLst/>
                          <a:latin typeface="Calibri" panose="020F0502020204030204" pitchFamily="34" charset="0"/>
                        </a:rPr>
                        <a:t>N. America</a:t>
                      </a:r>
                    </a:p>
                  </a:txBody>
                  <a:tcPr marL="7620" marR="7620" marT="7620" marB="0" anchor="b"/>
                </a:tc>
                <a:tc>
                  <a:txBody>
                    <a:bodyPr/>
                    <a:lstStyle/>
                    <a:p>
                      <a:pPr algn="r" fontAlgn="b"/>
                      <a:r>
                        <a:rPr lang="en-US" sz="1600" b="0" i="0" u="none" strike="noStrike" dirty="0">
                          <a:solidFill>
                            <a:srgbClr val="006100"/>
                          </a:solidFill>
                          <a:effectLst/>
                          <a:latin typeface="Calibri" panose="020F0502020204030204" pitchFamily="34" charset="0"/>
                        </a:rPr>
                        <a:t>0.6813</a:t>
                      </a:r>
                    </a:p>
                  </a:txBody>
                  <a:tcPr marL="7620" marR="7620" marT="7620" marB="0" anchor="b">
                    <a:solidFill>
                      <a:schemeClr val="accent3">
                        <a:lumMod val="20000"/>
                        <a:lumOff val="80000"/>
                      </a:schemeClr>
                    </a:solidFill>
                  </a:tcPr>
                </a:tc>
                <a:tc>
                  <a:txBody>
                    <a:bodyPr/>
                    <a:lstStyle/>
                    <a:p>
                      <a:pPr algn="r" fontAlgn="b"/>
                      <a:r>
                        <a:rPr lang="en-US" sz="1600" b="0" i="0" u="none" strike="noStrike">
                          <a:solidFill>
                            <a:srgbClr val="006100"/>
                          </a:solidFill>
                          <a:effectLst/>
                          <a:latin typeface="Calibri" panose="020F0502020204030204" pitchFamily="34" charset="0"/>
                        </a:rPr>
                        <a:t>-1.141</a:t>
                      </a:r>
                    </a:p>
                  </a:txBody>
                  <a:tcPr marL="7620" marR="7620" marT="7620" marB="0" anchor="b">
                    <a:solidFill>
                      <a:schemeClr val="accent3">
                        <a:lumMod val="20000"/>
                        <a:lumOff val="80000"/>
                      </a:schemeClr>
                    </a:solidFill>
                  </a:tcPr>
                </a:tc>
                <a:tc>
                  <a:txBody>
                    <a:bodyPr/>
                    <a:lstStyle/>
                    <a:p>
                      <a:pPr algn="l" fontAlgn="b"/>
                      <a:r>
                        <a:rPr lang="en-US" sz="1600" b="0" i="0" u="none" strike="noStrike">
                          <a:solidFill>
                            <a:srgbClr val="006100"/>
                          </a:solidFill>
                          <a:effectLst/>
                          <a:latin typeface="Calibri" panose="020F0502020204030204" pitchFamily="34" charset="0"/>
                        </a:rPr>
                        <a:t>↑ low bias</a:t>
                      </a:r>
                    </a:p>
                  </a:txBody>
                  <a:tcPr marL="7620" marR="7620" marT="7620" marB="0" anchor="b">
                    <a:solidFill>
                      <a:schemeClr val="accent3">
                        <a:lumMod val="20000"/>
                        <a:lumOff val="80000"/>
                      </a:schemeClr>
                    </a:solidFill>
                  </a:tcPr>
                </a:tc>
                <a:tc>
                  <a:txBody>
                    <a:bodyPr/>
                    <a:lstStyle/>
                    <a:p>
                      <a:pPr algn="r" fontAlgn="b"/>
                      <a:r>
                        <a:rPr lang="en-US" sz="1600" b="0" i="0" u="none" strike="noStrike" dirty="0">
                          <a:solidFill>
                            <a:srgbClr val="006100"/>
                          </a:solidFill>
                          <a:effectLst/>
                          <a:latin typeface="Calibri" panose="020F0502020204030204" pitchFamily="34" charset="0"/>
                        </a:rPr>
                        <a:t>0.1389</a:t>
                      </a:r>
                    </a:p>
                  </a:txBody>
                  <a:tcPr marL="7620" marR="7620" marT="7620" marB="0" anchor="b">
                    <a:solidFill>
                      <a:schemeClr val="accent3">
                        <a:lumMod val="20000"/>
                        <a:lumOff val="80000"/>
                      </a:schemeClr>
                    </a:solidFill>
                  </a:tcPr>
                </a:tc>
                <a:tc>
                  <a:txBody>
                    <a:bodyPr/>
                    <a:lstStyle/>
                    <a:p>
                      <a:pPr algn="r" fontAlgn="b"/>
                      <a:r>
                        <a:rPr lang="en-US" sz="1600" b="0" i="0" u="none" strike="noStrike" dirty="0">
                          <a:solidFill>
                            <a:srgbClr val="006100"/>
                          </a:solidFill>
                          <a:effectLst/>
                          <a:latin typeface="Calibri" panose="020F0502020204030204" pitchFamily="34" charset="0"/>
                        </a:rPr>
                        <a:t>-0.3379</a:t>
                      </a:r>
                    </a:p>
                  </a:txBody>
                  <a:tcPr marL="7620" marR="7620" marT="7620" marB="0" anchor="b">
                    <a:solidFill>
                      <a:schemeClr val="accent3">
                        <a:lumMod val="20000"/>
                        <a:lumOff val="80000"/>
                      </a:schemeClr>
                    </a:solidFill>
                  </a:tcPr>
                </a:tc>
              </a:tr>
              <a:tr h="457200">
                <a:tc>
                  <a:txBody>
                    <a:bodyPr/>
                    <a:lstStyle/>
                    <a:p>
                      <a:pPr algn="l" fontAlgn="b"/>
                      <a:r>
                        <a:rPr lang="en-US" sz="1600" b="0" i="0" u="none" strike="noStrike" dirty="0">
                          <a:solidFill>
                            <a:srgbClr val="000000"/>
                          </a:solidFill>
                          <a:effectLst/>
                          <a:latin typeface="Calibri" panose="020F0502020204030204" pitchFamily="34" charset="0"/>
                        </a:rPr>
                        <a:t>S. Africa</a:t>
                      </a:r>
                    </a:p>
                  </a:txBody>
                  <a:tcPr marL="7620" marR="7620" marT="7620" marB="0" anchor="b"/>
                </a:tc>
                <a:tc>
                  <a:txBody>
                    <a:bodyPr/>
                    <a:lstStyle/>
                    <a:p>
                      <a:pPr algn="r" fontAlgn="b"/>
                      <a:r>
                        <a:rPr lang="en-US" sz="1600" b="0" i="0" u="none" strike="noStrike" dirty="0">
                          <a:solidFill>
                            <a:srgbClr val="9C0006"/>
                          </a:solidFill>
                          <a:effectLst/>
                          <a:latin typeface="Calibri" panose="020F0502020204030204" pitchFamily="34" charset="0"/>
                        </a:rPr>
                        <a:t>-0.2085</a:t>
                      </a:r>
                    </a:p>
                  </a:txBody>
                  <a:tcPr marL="7620" marR="7620" marT="7620" marB="0" anchor="b">
                    <a:solidFill>
                      <a:schemeClr val="accent2">
                        <a:lumMod val="20000"/>
                        <a:lumOff val="80000"/>
                      </a:schemeClr>
                    </a:solidFill>
                  </a:tcPr>
                </a:tc>
                <a:tc>
                  <a:txBody>
                    <a:bodyPr/>
                    <a:lstStyle/>
                    <a:p>
                      <a:pPr algn="r" fontAlgn="b"/>
                      <a:r>
                        <a:rPr lang="en-US" sz="1600" b="0" i="0" u="none" strike="noStrike" dirty="0">
                          <a:solidFill>
                            <a:srgbClr val="9C0006"/>
                          </a:solidFill>
                          <a:effectLst/>
                          <a:latin typeface="Calibri" panose="020F0502020204030204" pitchFamily="34" charset="0"/>
                        </a:rPr>
                        <a:t>-1.2173</a:t>
                      </a:r>
                    </a:p>
                  </a:txBody>
                  <a:tcPr marL="7620" marR="7620" marT="7620" marB="0" anchor="b">
                    <a:solidFill>
                      <a:schemeClr val="accent2">
                        <a:lumMod val="20000"/>
                        <a:lumOff val="80000"/>
                      </a:schemeClr>
                    </a:solidFill>
                  </a:tcPr>
                </a:tc>
                <a:tc>
                  <a:txBody>
                    <a:bodyPr/>
                    <a:lstStyle/>
                    <a:p>
                      <a:pPr algn="l" fontAlgn="b"/>
                      <a:r>
                        <a:rPr lang="en-US" sz="1600" b="0" i="0" u="none" strike="noStrike" dirty="0">
                          <a:solidFill>
                            <a:srgbClr val="9C0006"/>
                          </a:solidFill>
                          <a:effectLst/>
                          <a:latin typeface="Calibri" panose="020F0502020204030204" pitchFamily="34" charset="0"/>
                        </a:rPr>
                        <a:t>↓ low bias</a:t>
                      </a:r>
                    </a:p>
                  </a:txBody>
                  <a:tcPr marL="7620" marR="7620" marT="7620" marB="0" anchor="b">
                    <a:solidFill>
                      <a:schemeClr val="accent2">
                        <a:lumMod val="20000"/>
                        <a:lumOff val="80000"/>
                      </a:schemeClr>
                    </a:solidFill>
                  </a:tcPr>
                </a:tc>
                <a:tc>
                  <a:txBody>
                    <a:bodyPr/>
                    <a:lstStyle/>
                    <a:p>
                      <a:pPr algn="r" fontAlgn="b"/>
                      <a:r>
                        <a:rPr lang="en-US" sz="1600" b="0" i="0" u="none" strike="noStrike" dirty="0">
                          <a:solidFill>
                            <a:srgbClr val="006100"/>
                          </a:solidFill>
                          <a:effectLst/>
                          <a:latin typeface="Calibri" panose="020F0502020204030204" pitchFamily="34" charset="0"/>
                        </a:rPr>
                        <a:t>0.0255</a:t>
                      </a:r>
                    </a:p>
                  </a:txBody>
                  <a:tcPr marL="7620" marR="7620" marT="7620" marB="0" anchor="b">
                    <a:solidFill>
                      <a:schemeClr val="accent3">
                        <a:lumMod val="20000"/>
                        <a:lumOff val="80000"/>
                      </a:schemeClr>
                    </a:solidFill>
                  </a:tcPr>
                </a:tc>
                <a:tc>
                  <a:txBody>
                    <a:bodyPr/>
                    <a:lstStyle/>
                    <a:p>
                      <a:pPr algn="r" fontAlgn="b"/>
                      <a:r>
                        <a:rPr lang="en-US" sz="1600" b="0" i="0" u="none" strike="noStrike" dirty="0">
                          <a:solidFill>
                            <a:srgbClr val="9C0006"/>
                          </a:solidFill>
                          <a:effectLst/>
                          <a:latin typeface="Calibri" panose="020F0502020204030204" pitchFamily="34" charset="0"/>
                        </a:rPr>
                        <a:t>0.0461</a:t>
                      </a:r>
                    </a:p>
                  </a:txBody>
                  <a:tcPr marL="7620" marR="7620" marT="7620" marB="0" anchor="b">
                    <a:solidFill>
                      <a:schemeClr val="accent2">
                        <a:lumMod val="20000"/>
                        <a:lumOff val="80000"/>
                      </a:schemeClr>
                    </a:solidFill>
                  </a:tcPr>
                </a:tc>
              </a:tr>
              <a:tr h="457200">
                <a:tc>
                  <a:txBody>
                    <a:bodyPr/>
                    <a:lstStyle/>
                    <a:p>
                      <a:pPr algn="l" fontAlgn="b"/>
                      <a:r>
                        <a:rPr lang="en-US" sz="1600" b="0" i="0" u="none" strike="noStrike" dirty="0">
                          <a:solidFill>
                            <a:srgbClr val="000000"/>
                          </a:solidFill>
                          <a:effectLst/>
                          <a:latin typeface="Calibri" panose="020F0502020204030204" pitchFamily="34" charset="0"/>
                        </a:rPr>
                        <a:t>S. America</a:t>
                      </a:r>
                    </a:p>
                  </a:txBody>
                  <a:tcPr marL="7620" marR="7620" marT="7620" marB="0" anchor="b"/>
                </a:tc>
                <a:tc>
                  <a:txBody>
                    <a:bodyPr/>
                    <a:lstStyle/>
                    <a:p>
                      <a:pPr algn="r" fontAlgn="b"/>
                      <a:r>
                        <a:rPr lang="en-US" sz="1600" b="0" i="0" u="none" strike="noStrike" dirty="0">
                          <a:solidFill>
                            <a:srgbClr val="006100"/>
                          </a:solidFill>
                          <a:effectLst/>
                          <a:latin typeface="Calibri" panose="020F0502020204030204" pitchFamily="34" charset="0"/>
                        </a:rPr>
                        <a:t>0.2781</a:t>
                      </a:r>
                    </a:p>
                  </a:txBody>
                  <a:tcPr marL="7620" marR="7620" marT="7620" marB="0" anchor="b">
                    <a:solidFill>
                      <a:schemeClr val="accent3">
                        <a:lumMod val="20000"/>
                        <a:lumOff val="80000"/>
                      </a:schemeClr>
                    </a:solidFill>
                  </a:tcPr>
                </a:tc>
                <a:tc>
                  <a:txBody>
                    <a:bodyPr/>
                    <a:lstStyle/>
                    <a:p>
                      <a:pPr algn="r" fontAlgn="b"/>
                      <a:r>
                        <a:rPr lang="en-US" sz="1600" b="0" i="0" u="none" strike="noStrike" dirty="0">
                          <a:solidFill>
                            <a:srgbClr val="006100"/>
                          </a:solidFill>
                          <a:effectLst/>
                          <a:latin typeface="Calibri" panose="020F0502020204030204" pitchFamily="34" charset="0"/>
                        </a:rPr>
                        <a:t>-0.9837</a:t>
                      </a:r>
                    </a:p>
                  </a:txBody>
                  <a:tcPr marL="7620" marR="7620" marT="7620" marB="0" anchor="b">
                    <a:solidFill>
                      <a:schemeClr val="accent3">
                        <a:lumMod val="20000"/>
                        <a:lumOff val="80000"/>
                      </a:schemeClr>
                    </a:solidFill>
                  </a:tcPr>
                </a:tc>
                <a:tc>
                  <a:txBody>
                    <a:bodyPr/>
                    <a:lstStyle/>
                    <a:p>
                      <a:pPr algn="l" fontAlgn="b"/>
                      <a:r>
                        <a:rPr lang="en-US" sz="1600" b="0" i="0" u="none" strike="noStrike" dirty="0">
                          <a:solidFill>
                            <a:srgbClr val="006100"/>
                          </a:solidFill>
                          <a:effectLst/>
                          <a:latin typeface="Calibri" panose="020F0502020204030204" pitchFamily="34" charset="0"/>
                        </a:rPr>
                        <a:t>↑ low bias</a:t>
                      </a:r>
                    </a:p>
                  </a:txBody>
                  <a:tcPr marL="7620" marR="7620" marT="7620" marB="0" anchor="b">
                    <a:solidFill>
                      <a:schemeClr val="accent3">
                        <a:lumMod val="20000"/>
                        <a:lumOff val="80000"/>
                      </a:schemeClr>
                    </a:solidFill>
                  </a:tcPr>
                </a:tc>
                <a:tc>
                  <a:txBody>
                    <a:bodyPr/>
                    <a:lstStyle/>
                    <a:p>
                      <a:pPr algn="r" fontAlgn="b"/>
                      <a:r>
                        <a:rPr lang="en-US" sz="1600" b="0" i="0" u="none" strike="noStrike">
                          <a:solidFill>
                            <a:srgbClr val="006100"/>
                          </a:solidFill>
                          <a:effectLst/>
                          <a:latin typeface="Calibri" panose="020F0502020204030204" pitchFamily="34" charset="0"/>
                        </a:rPr>
                        <a:t>0.0854</a:t>
                      </a:r>
                    </a:p>
                  </a:txBody>
                  <a:tcPr marL="7620" marR="7620" marT="7620" marB="0" anchor="b">
                    <a:solidFill>
                      <a:schemeClr val="accent3">
                        <a:lumMod val="20000"/>
                        <a:lumOff val="80000"/>
                      </a:schemeClr>
                    </a:solidFill>
                  </a:tcPr>
                </a:tc>
                <a:tc>
                  <a:txBody>
                    <a:bodyPr/>
                    <a:lstStyle/>
                    <a:p>
                      <a:pPr algn="r" fontAlgn="b"/>
                      <a:r>
                        <a:rPr lang="en-US" sz="1600" b="0" i="0" u="none" strike="noStrike" dirty="0">
                          <a:solidFill>
                            <a:srgbClr val="006100"/>
                          </a:solidFill>
                          <a:effectLst/>
                          <a:latin typeface="Calibri" panose="020F0502020204030204" pitchFamily="34" charset="0"/>
                        </a:rPr>
                        <a:t>-0.3866</a:t>
                      </a:r>
                    </a:p>
                  </a:txBody>
                  <a:tcPr marL="7620" marR="7620" marT="7620" marB="0" anchor="b">
                    <a:solidFill>
                      <a:schemeClr val="accent3">
                        <a:lumMod val="20000"/>
                        <a:lumOff val="80000"/>
                      </a:schemeClr>
                    </a:solidFill>
                  </a:tcPr>
                </a:tc>
              </a:tr>
              <a:tr h="457200">
                <a:tc>
                  <a:txBody>
                    <a:bodyPr/>
                    <a:lstStyle/>
                    <a:p>
                      <a:pPr algn="l" fontAlgn="b"/>
                      <a:r>
                        <a:rPr lang="en-US" sz="1600" b="0" i="0" u="none" strike="noStrike" dirty="0">
                          <a:solidFill>
                            <a:srgbClr val="000000"/>
                          </a:solidFill>
                          <a:effectLst/>
                          <a:latin typeface="Calibri" panose="020F0502020204030204" pitchFamily="34" charset="0"/>
                        </a:rPr>
                        <a:t>Southeast Asia</a:t>
                      </a:r>
                    </a:p>
                  </a:txBody>
                  <a:tcPr marL="7620" marR="7620" marT="7620" marB="0" anchor="b"/>
                </a:tc>
                <a:tc>
                  <a:txBody>
                    <a:bodyPr/>
                    <a:lstStyle/>
                    <a:p>
                      <a:pPr algn="r" fontAlgn="b"/>
                      <a:r>
                        <a:rPr lang="en-US" sz="1600" b="0" i="0" u="none" strike="noStrike">
                          <a:solidFill>
                            <a:srgbClr val="006100"/>
                          </a:solidFill>
                          <a:effectLst/>
                          <a:latin typeface="Calibri" panose="020F0502020204030204" pitchFamily="34" charset="0"/>
                        </a:rPr>
                        <a:t>2.1084</a:t>
                      </a:r>
                    </a:p>
                  </a:txBody>
                  <a:tcPr marL="7620" marR="7620" marT="7620" marB="0" anchor="b">
                    <a:solidFill>
                      <a:schemeClr val="accent3">
                        <a:lumMod val="20000"/>
                        <a:lumOff val="80000"/>
                      </a:schemeClr>
                    </a:solidFill>
                  </a:tcPr>
                </a:tc>
                <a:tc>
                  <a:txBody>
                    <a:bodyPr/>
                    <a:lstStyle/>
                    <a:p>
                      <a:pPr algn="r" fontAlgn="b"/>
                      <a:r>
                        <a:rPr lang="en-US" sz="1600" b="0" i="0" u="none" strike="noStrike">
                          <a:solidFill>
                            <a:srgbClr val="006100"/>
                          </a:solidFill>
                          <a:effectLst/>
                          <a:latin typeface="Calibri" panose="020F0502020204030204" pitchFamily="34" charset="0"/>
                        </a:rPr>
                        <a:t>-1.5758</a:t>
                      </a:r>
                    </a:p>
                  </a:txBody>
                  <a:tcPr marL="7620" marR="7620" marT="7620" marB="0" anchor="b">
                    <a:solidFill>
                      <a:schemeClr val="accent3">
                        <a:lumMod val="20000"/>
                        <a:lumOff val="80000"/>
                      </a:schemeClr>
                    </a:solidFill>
                  </a:tcPr>
                </a:tc>
                <a:tc>
                  <a:txBody>
                    <a:bodyPr/>
                    <a:lstStyle/>
                    <a:p>
                      <a:pPr algn="l" fontAlgn="b"/>
                      <a:r>
                        <a:rPr lang="en-US" sz="1600" b="0" i="0" u="none" strike="noStrike">
                          <a:solidFill>
                            <a:srgbClr val="006100"/>
                          </a:solidFill>
                          <a:effectLst/>
                          <a:latin typeface="Calibri" panose="020F0502020204030204" pitchFamily="34" charset="0"/>
                        </a:rPr>
                        <a:t>↑ low bias</a:t>
                      </a:r>
                    </a:p>
                  </a:txBody>
                  <a:tcPr marL="7620" marR="7620" marT="7620" marB="0" anchor="b">
                    <a:solidFill>
                      <a:schemeClr val="accent3">
                        <a:lumMod val="20000"/>
                        <a:lumOff val="80000"/>
                      </a:schemeClr>
                    </a:solidFill>
                  </a:tcPr>
                </a:tc>
                <a:tc>
                  <a:txBody>
                    <a:bodyPr/>
                    <a:lstStyle/>
                    <a:p>
                      <a:pPr algn="r" fontAlgn="b"/>
                      <a:r>
                        <a:rPr lang="en-US" sz="1600" b="0" i="0" u="none" strike="noStrike" dirty="0">
                          <a:solidFill>
                            <a:srgbClr val="006100"/>
                          </a:solidFill>
                          <a:effectLst/>
                          <a:latin typeface="Calibri" panose="020F0502020204030204" pitchFamily="34" charset="0"/>
                        </a:rPr>
                        <a:t>0.1244</a:t>
                      </a:r>
                    </a:p>
                  </a:txBody>
                  <a:tcPr marL="7620" marR="7620" marT="7620" marB="0" anchor="b">
                    <a:solidFill>
                      <a:schemeClr val="accent3">
                        <a:lumMod val="20000"/>
                        <a:lumOff val="80000"/>
                      </a:schemeClr>
                    </a:solidFill>
                  </a:tcPr>
                </a:tc>
                <a:tc>
                  <a:txBody>
                    <a:bodyPr/>
                    <a:lstStyle/>
                    <a:p>
                      <a:pPr algn="r" fontAlgn="b"/>
                      <a:r>
                        <a:rPr lang="en-US" sz="1600" b="0" i="0" u="none" strike="noStrike" dirty="0">
                          <a:solidFill>
                            <a:srgbClr val="006100"/>
                          </a:solidFill>
                          <a:effectLst/>
                          <a:latin typeface="Calibri" panose="020F0502020204030204" pitchFamily="34" charset="0"/>
                        </a:rPr>
                        <a:t>-0.6975</a:t>
                      </a:r>
                    </a:p>
                  </a:txBody>
                  <a:tcPr marL="7620" marR="7620" marT="7620" marB="0" anchor="b">
                    <a:solidFill>
                      <a:schemeClr val="accent3">
                        <a:lumMod val="20000"/>
                        <a:lumOff val="80000"/>
                      </a:schemeClr>
                    </a:solidFill>
                  </a:tcPr>
                </a:tc>
              </a:tr>
            </a:tbl>
          </a:graphicData>
        </a:graphic>
      </p:graphicFrame>
      <p:sp>
        <p:nvSpPr>
          <p:cNvPr id="5" name="Oval 4"/>
          <p:cNvSpPr/>
          <p:nvPr/>
        </p:nvSpPr>
        <p:spPr>
          <a:xfrm>
            <a:off x="802257" y="5702059"/>
            <a:ext cx="5158596" cy="69874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52005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endParaRPr lang="en-US" dirty="0"/>
          </a:p>
        </p:txBody>
      </p:sp>
      <p:sp>
        <p:nvSpPr>
          <p:cNvPr id="3" name="Date Placeholder 2"/>
          <p:cNvSpPr>
            <a:spLocks noGrp="1"/>
          </p:cNvSpPr>
          <p:nvPr>
            <p:ph type="dt" sz="half" idx="2"/>
          </p:nvPr>
        </p:nvSpPr>
        <p:spPr/>
        <p:txBody>
          <a:bodyPr/>
          <a:lstStyle/>
          <a:p>
            <a:fld id="{1205DB16-F3E1-7B41-BE18-DA9132C94C8C}" type="datetime4">
              <a:rPr lang="en-US" smtClean="0"/>
              <a:pPr/>
              <a:t>June 4, 2017</a:t>
            </a:fld>
            <a:endParaRPr lang="en-US" dirty="0"/>
          </a:p>
        </p:txBody>
      </p:sp>
      <p:sp>
        <p:nvSpPr>
          <p:cNvPr id="4" name="Slide Number Placeholder 3"/>
          <p:cNvSpPr>
            <a:spLocks noGrp="1"/>
          </p:cNvSpPr>
          <p:nvPr>
            <p:ph type="sldNum" sz="quarter" idx="4"/>
          </p:nvPr>
        </p:nvSpPr>
        <p:spPr/>
        <p:txBody>
          <a:bodyPr/>
          <a:lstStyle/>
          <a:p>
            <a:fld id="{03722D57-58D6-9447-A6D5-A97F6C35A8FB}" type="slidenum">
              <a:rPr lang="en-US" smtClean="0"/>
              <a:pPr/>
              <a:t>4</a:t>
            </a:fld>
            <a:endParaRPr lang="en-US" dirty="0"/>
          </a:p>
        </p:txBody>
      </p:sp>
      <p:sp>
        <p:nvSpPr>
          <p:cNvPr id="5" name="Title 4"/>
          <p:cNvSpPr>
            <a:spLocks noGrp="1"/>
          </p:cNvSpPr>
          <p:nvPr>
            <p:ph type="title"/>
          </p:nvPr>
        </p:nvSpPr>
        <p:spPr>
          <a:xfrm>
            <a:off x="274320" y="201168"/>
            <a:ext cx="8567928" cy="868680"/>
          </a:xfrm>
        </p:spPr>
        <p:txBody>
          <a:bodyPr/>
          <a:lstStyle/>
          <a:p>
            <a:r>
              <a:rPr lang="en-US" dirty="0" smtClean="0"/>
              <a:t>Effect of gustiness on precipitation</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 y="1675414"/>
            <a:ext cx="8869680" cy="3446984"/>
          </a:xfrm>
          <a:prstGeom prst="rect">
            <a:avLst/>
          </a:prstGeom>
        </p:spPr>
      </p:pic>
      <p:sp>
        <p:nvSpPr>
          <p:cNvPr id="9" name="TextBox 8"/>
          <p:cNvSpPr txBox="1"/>
          <p:nvPr/>
        </p:nvSpPr>
        <p:spPr>
          <a:xfrm>
            <a:off x="442708" y="5266300"/>
            <a:ext cx="8258585" cy="1077218"/>
          </a:xfrm>
          <a:prstGeom prst="rect">
            <a:avLst/>
          </a:prstGeom>
          <a:noFill/>
        </p:spPr>
        <p:txBody>
          <a:bodyPr wrap="square" rtlCol="0">
            <a:spAutoFit/>
          </a:bodyPr>
          <a:lstStyle/>
          <a:p>
            <a:r>
              <a:rPr lang="en-US" sz="1600" dirty="0"/>
              <a:t>We want to understand how convective gustiness gives rise to the change in JJA precipitation seen above because it reduces the precipitation bias in the tropical West Pacific that is present without gustiness.  The Southeast Asian monsoon region has the largest JJA-DJF precipitation bias of all the monsoon systems in the ACMEv1 model, but gustiness largely removes that bias</a:t>
            </a:r>
            <a:r>
              <a:rPr lang="en-US" sz="1600" dirty="0" smtClean="0"/>
              <a:t>.</a:t>
            </a:r>
            <a:endParaRPr lang="en-US" sz="1600" dirty="0"/>
          </a:p>
        </p:txBody>
      </p:sp>
    </p:spTree>
    <p:extLst>
      <p:ext uri="{BB962C8B-B14F-4D97-AF65-F5344CB8AC3E}">
        <p14:creationId xmlns:p14="http://schemas.microsoft.com/office/powerpoint/2010/main" val="1820634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p:txBody>
          <a:bodyPr/>
          <a:lstStyle/>
          <a:p>
            <a:endParaRPr lang="en-US"/>
          </a:p>
        </p:txBody>
      </p:sp>
      <p:sp>
        <p:nvSpPr>
          <p:cNvPr id="4" name="Date Placeholder 3"/>
          <p:cNvSpPr>
            <a:spLocks noGrp="1"/>
          </p:cNvSpPr>
          <p:nvPr>
            <p:ph type="dt" sz="half" idx="2"/>
          </p:nvPr>
        </p:nvSpPr>
        <p:spPr/>
        <p:txBody>
          <a:bodyPr/>
          <a:lstStyle/>
          <a:p>
            <a:fld id="{20E7501A-D8DE-F848-96E7-C76823747A58}" type="datetime4">
              <a:rPr lang="en-US" smtClean="0"/>
              <a:t>June 4, 2017</a:t>
            </a:fld>
            <a:endParaRPr lang="en-US" dirty="0"/>
          </a:p>
        </p:txBody>
      </p:sp>
      <p:sp>
        <p:nvSpPr>
          <p:cNvPr id="5" name="Slide Number Placeholder 4"/>
          <p:cNvSpPr>
            <a:spLocks noGrp="1"/>
          </p:cNvSpPr>
          <p:nvPr>
            <p:ph type="sldNum" sz="quarter" idx="4"/>
          </p:nvPr>
        </p:nvSpPr>
        <p:spPr/>
        <p:txBody>
          <a:bodyPr/>
          <a:lstStyle/>
          <a:p>
            <a:fld id="{03722D57-58D6-9447-A6D5-A97F6C35A8FB}" type="slidenum">
              <a:rPr lang="en-US" smtClean="0"/>
              <a:pPr/>
              <a:t>5</a:t>
            </a:fld>
            <a:endParaRPr lang="en-US"/>
          </a:p>
        </p:txBody>
      </p:sp>
      <p:sp>
        <p:nvSpPr>
          <p:cNvPr id="18" name="TextBox 17"/>
          <p:cNvSpPr txBox="1"/>
          <p:nvPr/>
        </p:nvSpPr>
        <p:spPr>
          <a:xfrm>
            <a:off x="6987256" y="3077257"/>
            <a:ext cx="1616008" cy="707886"/>
          </a:xfrm>
          <a:prstGeom prst="rect">
            <a:avLst/>
          </a:prstGeom>
          <a:noFill/>
        </p:spPr>
        <p:txBody>
          <a:bodyPr wrap="square" rtlCol="0">
            <a:spAutoFit/>
          </a:bodyPr>
          <a:lstStyle/>
          <a:p>
            <a:r>
              <a:rPr lang="en-US" sz="2000" dirty="0"/>
              <a:t>P, E, F</a:t>
            </a:r>
            <a:r>
              <a:rPr lang="en-US" sz="2000" baseline="-25000" dirty="0"/>
              <a:t>S</a:t>
            </a:r>
            <a:r>
              <a:rPr lang="en-US" sz="2000" dirty="0"/>
              <a:t>, and R are in W/m</a:t>
            </a:r>
            <a:r>
              <a:rPr lang="en-US" sz="2000" baseline="30000" dirty="0"/>
              <a:t>2</a:t>
            </a:r>
            <a:endParaRPr lang="en-US" sz="2000" dirty="0"/>
          </a:p>
        </p:txBody>
      </p:sp>
      <mc:AlternateContent xmlns:mc="http://schemas.openxmlformats.org/markup-compatibility/2006" xmlns:a14="http://schemas.microsoft.com/office/drawing/2010/main">
        <mc:Choice Requires="a14">
          <p:sp>
            <p:nvSpPr>
              <p:cNvPr id="11" name="Rectangle 10"/>
              <p:cNvSpPr/>
              <p:nvPr/>
            </p:nvSpPr>
            <p:spPr>
              <a:xfrm>
                <a:off x="1208920" y="3077257"/>
                <a:ext cx="5651740" cy="1719030"/>
              </a:xfrm>
              <a:prstGeom prst="rect">
                <a:avLst/>
              </a:prstGeom>
            </p:spPr>
            <p:txBody>
              <a:bodyPr wrap="square">
                <a:no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400" i="1" smtClean="0">
                              <a:latin typeface="Cambria Math" panose="02040503050406030204" pitchFamily="18" charset="0"/>
                            </a:rPr>
                          </m:ctrlPr>
                        </m:mPr>
                        <m:mr>
                          <m:e>
                            <m:r>
                              <a:rPr lang="en-US" sz="2400" i="1">
                                <a:latin typeface="Cambria Math" panose="02040503050406030204" pitchFamily="18" charset="0"/>
                              </a:rPr>
                              <m:t>𝛤</m:t>
                            </m:r>
                            <m:r>
                              <a:rPr lang="en-US" sz="2400" i="0">
                                <a:latin typeface="Cambria Math" panose="02040503050406030204" pitchFamily="18" charset="0"/>
                              </a:rPr>
                              <m:t>≡−</m:t>
                            </m:r>
                            <m:f>
                              <m:fPr>
                                <m:ctrlPr>
                                  <a:rPr lang="en-US" sz="2400" i="1">
                                    <a:latin typeface="Cambria Math" panose="02040503050406030204" pitchFamily="18" charset="0"/>
                                  </a:rPr>
                                </m:ctrlPr>
                              </m:fPr>
                              <m:num>
                                <m:d>
                                  <m:dPr>
                                    <m:begChr m:val="["/>
                                    <m:endChr m:val="]"/>
                                    <m:ctrlPr>
                                      <a:rPr lang="en-US" sz="2400" i="1">
                                        <a:latin typeface="Cambria Math" panose="02040503050406030204" pitchFamily="18" charset="0"/>
                                      </a:rPr>
                                    </m:ctrlPr>
                                  </m:dPr>
                                  <m:e>
                                    <m:r>
                                      <a:rPr lang="en-US" sz="2400" i="0">
                                        <a:latin typeface="Cambria Math" panose="02040503050406030204" pitchFamily="18" charset="0"/>
                                      </a:rPr>
                                      <m:t>𝛻</m:t>
                                    </m:r>
                                    <m:r>
                                      <a:rPr lang="en-US" sz="2400" i="0">
                                        <a:latin typeface="Cambria Math" panose="02040503050406030204" pitchFamily="18" charset="0"/>
                                      </a:rPr>
                                      <m:t>·</m:t>
                                    </m:r>
                                    <m:r>
                                      <a:rPr lang="en-US" sz="2400" b="1" i="0">
                                        <a:latin typeface="Cambria Math" panose="02040503050406030204" pitchFamily="18" charset="0"/>
                                      </a:rPr>
                                      <m:t>𝐯</m:t>
                                    </m:r>
                                    <m:r>
                                      <a:rPr lang="en-US" sz="2400" b="0" i="1">
                                        <a:latin typeface="Cambria Math" panose="02040503050406030204" pitchFamily="18" charset="0"/>
                                      </a:rPr>
                                      <m:t>h</m:t>
                                    </m:r>
                                  </m:e>
                                </m:d>
                              </m:num>
                              <m:den>
                                <m:r>
                                  <a:rPr lang="en-US" sz="2400" b="0" i="1">
                                    <a:latin typeface="Cambria Math" panose="02040503050406030204" pitchFamily="18" charset="0"/>
                                  </a:rPr>
                                  <m:t>𝐿</m:t>
                                </m:r>
                                <m:d>
                                  <m:dPr>
                                    <m:begChr m:val="["/>
                                    <m:endChr m:val="]"/>
                                    <m:ctrlPr>
                                      <a:rPr lang="en-US" sz="2400" b="0" i="1">
                                        <a:latin typeface="Cambria Math" panose="02040503050406030204" pitchFamily="18" charset="0"/>
                                      </a:rPr>
                                    </m:ctrlPr>
                                  </m:dPr>
                                  <m:e>
                                    <m:r>
                                      <a:rPr lang="en-US" sz="2400" b="0" i="0">
                                        <a:latin typeface="Cambria Math" panose="02040503050406030204" pitchFamily="18" charset="0"/>
                                      </a:rPr>
                                      <m:t>𝛻</m:t>
                                    </m:r>
                                    <m:r>
                                      <a:rPr lang="en-US" sz="2400" b="0" i="0">
                                        <a:latin typeface="Cambria Math" panose="02040503050406030204" pitchFamily="18" charset="0"/>
                                      </a:rPr>
                                      <m:t>·</m:t>
                                    </m:r>
                                    <m:r>
                                      <a:rPr lang="en-US" sz="2400" b="1" i="0">
                                        <a:latin typeface="Cambria Math" panose="02040503050406030204" pitchFamily="18" charset="0"/>
                                      </a:rPr>
                                      <m:t>𝐯</m:t>
                                    </m:r>
                                    <m:r>
                                      <a:rPr lang="en-US" sz="2400" b="0" i="1">
                                        <a:latin typeface="Cambria Math" panose="02040503050406030204" pitchFamily="18" charset="0"/>
                                      </a:rPr>
                                      <m:t>𝑞</m:t>
                                    </m:r>
                                  </m:e>
                                </m:d>
                              </m:den>
                            </m:f>
                            <m:r>
                              <a:rPr lang="en-US" sz="2400" b="0" i="0">
                                <a:latin typeface="Cambria Math" panose="02040503050406030204" pitchFamily="18" charset="0"/>
                              </a:rPr>
                              <m:t>=−</m:t>
                            </m:r>
                            <m:f>
                              <m:fPr>
                                <m:ctrlPr>
                                  <a:rPr lang="en-US" sz="2400" b="0" i="1">
                                    <a:latin typeface="Cambria Math" panose="02040503050406030204" pitchFamily="18" charset="0"/>
                                  </a:rPr>
                                </m:ctrlPr>
                              </m:fPr>
                              <m:num>
                                <m:sSub>
                                  <m:sSubPr>
                                    <m:ctrlPr>
                                      <a:rPr lang="en-US" sz="2400" b="0" i="1">
                                        <a:latin typeface="Cambria Math" panose="02040503050406030204" pitchFamily="18" charset="0"/>
                                      </a:rPr>
                                    </m:ctrlPr>
                                  </m:sSubPr>
                                  <m:e>
                                    <m:r>
                                      <a:rPr lang="en-US" sz="2400" b="0" i="1">
                                        <a:latin typeface="Cambria Math" panose="02040503050406030204" pitchFamily="18" charset="0"/>
                                      </a:rPr>
                                      <m:t>𝐹</m:t>
                                    </m:r>
                                  </m:e>
                                  <m:sub>
                                    <m:r>
                                      <a:rPr lang="en-US" sz="2400" b="0" i="1">
                                        <a:latin typeface="Cambria Math" panose="02040503050406030204" pitchFamily="18" charset="0"/>
                                      </a:rPr>
                                      <m:t>𝑆</m:t>
                                    </m:r>
                                  </m:sub>
                                </m:sSub>
                                <m:r>
                                  <a:rPr lang="en-US" sz="2400" b="0" i="0">
                                    <a:latin typeface="Cambria Math" panose="02040503050406030204" pitchFamily="18" charset="0"/>
                                  </a:rPr>
                                  <m:t>−</m:t>
                                </m:r>
                                <m:r>
                                  <a:rPr lang="en-US" sz="2400" b="0" i="1">
                                    <a:latin typeface="Cambria Math" panose="02040503050406030204" pitchFamily="18" charset="0"/>
                                  </a:rPr>
                                  <m:t>𝑅</m:t>
                                </m:r>
                              </m:num>
                              <m:den>
                                <m:d>
                                  <m:dPr>
                                    <m:ctrlPr>
                                      <a:rPr lang="en-US" sz="2400" b="0" i="1">
                                        <a:latin typeface="Cambria Math" panose="02040503050406030204" pitchFamily="18" charset="0"/>
                                      </a:rPr>
                                    </m:ctrlPr>
                                  </m:dPr>
                                  <m:e>
                                    <m:r>
                                      <a:rPr lang="en-US" sz="2400" b="0" i="1">
                                        <a:latin typeface="Cambria Math" panose="02040503050406030204" pitchFamily="18" charset="0"/>
                                      </a:rPr>
                                      <m:t>𝐸</m:t>
                                    </m:r>
                                    <m:r>
                                      <a:rPr lang="en-US" sz="2400" b="0" i="0">
                                        <a:latin typeface="Cambria Math" panose="02040503050406030204" pitchFamily="18" charset="0"/>
                                      </a:rPr>
                                      <m:t>−</m:t>
                                    </m:r>
                                    <m:r>
                                      <a:rPr lang="en-US" sz="2400" b="0" i="1">
                                        <a:latin typeface="Cambria Math" panose="02040503050406030204" pitchFamily="18" charset="0"/>
                                      </a:rPr>
                                      <m:t>𝑃</m:t>
                                    </m:r>
                                  </m:e>
                                </m:d>
                              </m:den>
                            </m:f>
                          </m:e>
                        </m:mr>
                      </m:m>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208920" y="3077257"/>
                <a:ext cx="5651740" cy="1719030"/>
              </a:xfrm>
              <a:prstGeom prst="rect">
                <a:avLst/>
              </a:prstGeom>
              <a:blipFill rotWithShape="0">
                <a:blip r:embed="rId2"/>
                <a:stretch>
                  <a:fillRect/>
                </a:stretch>
              </a:blipFill>
            </p:spPr>
            <p:txBody>
              <a:bodyPr/>
              <a:lstStyle/>
              <a:p>
                <a:r>
                  <a:rPr lang="en-US">
                    <a:noFill/>
                  </a:rPr>
                  <a:t> </a:t>
                </a:r>
              </a:p>
            </p:txBody>
          </p:sp>
        </mc:Fallback>
      </mc:AlternateContent>
      <p:sp>
        <p:nvSpPr>
          <p:cNvPr id="12" name="Title 8"/>
          <p:cNvSpPr>
            <a:spLocks noGrp="1"/>
          </p:cNvSpPr>
          <p:nvPr>
            <p:ph type="title"/>
          </p:nvPr>
        </p:nvSpPr>
        <p:spPr>
          <a:xfrm>
            <a:off x="274320" y="201168"/>
            <a:ext cx="8119182" cy="868680"/>
          </a:xfrm>
        </p:spPr>
        <p:txBody>
          <a:bodyPr/>
          <a:lstStyle/>
          <a:p>
            <a:r>
              <a:rPr lang="en-US" dirty="0" smtClean="0"/>
              <a:t>Normalized Gross Moist Stability (</a:t>
            </a:r>
            <a:r>
              <a:rPr lang="el-GR" dirty="0" smtClean="0">
                <a:latin typeface="Cambria Math" panose="02040503050406030204" pitchFamily="18" charset="0"/>
                <a:ea typeface="Cambria Math" panose="02040503050406030204" pitchFamily="18" charset="0"/>
              </a:rPr>
              <a:t>Γ</a:t>
            </a:r>
            <a:r>
              <a:rPr lang="en-US" dirty="0" smtClean="0">
                <a:latin typeface="Cambria Math" panose="02040503050406030204" pitchFamily="18" charset="0"/>
                <a:ea typeface="Cambria Math" panose="02040503050406030204" pitchFamily="18" charset="0"/>
              </a:rPr>
              <a:t>)</a:t>
            </a:r>
            <a:endParaRPr lang="en-US" dirty="0"/>
          </a:p>
        </p:txBody>
      </p:sp>
      <p:sp>
        <p:nvSpPr>
          <p:cNvPr id="14" name="Content Placeholder 9"/>
          <p:cNvSpPr>
            <a:spLocks noGrp="1"/>
          </p:cNvSpPr>
          <p:nvPr>
            <p:ph idx="1"/>
          </p:nvPr>
        </p:nvSpPr>
        <p:spPr>
          <a:xfrm>
            <a:off x="274320" y="1388335"/>
            <a:ext cx="7520940" cy="1613656"/>
          </a:xfrm>
        </p:spPr>
        <p:txBody>
          <a:bodyPr/>
          <a:lstStyle/>
          <a:p>
            <a:pPr lvl="1"/>
            <a:r>
              <a:rPr lang="en-US" sz="1600" dirty="0" smtClean="0"/>
              <a:t>Cast </a:t>
            </a:r>
            <a:r>
              <a:rPr lang="en-US" sz="1600" dirty="0"/>
              <a:t>in terms of moist static energy, it gives the ratio of MSE divergence to moisture divergence.</a:t>
            </a:r>
          </a:p>
          <a:p>
            <a:pPr lvl="1"/>
            <a:r>
              <a:rPr lang="en-US" sz="1600" dirty="0"/>
              <a:t>In equilibrium, the relationship gives you the ratio of energy forcing in the atmosphere compared to E-P (both in W/m</a:t>
            </a:r>
            <a:r>
              <a:rPr lang="en-US" sz="1600" baseline="30000" dirty="0"/>
              <a:t>2</a:t>
            </a:r>
            <a:r>
              <a:rPr lang="en-US" sz="1600" dirty="0"/>
              <a:t>).</a:t>
            </a:r>
          </a:p>
          <a:p>
            <a:pPr lvl="1"/>
            <a:r>
              <a:rPr lang="en-US" sz="1600" dirty="0"/>
              <a:t>NGMS can be used as an amplification factor to describe the sensitivity of the moisture cycle to forcing changes.</a:t>
            </a:r>
          </a:p>
        </p:txBody>
      </p:sp>
    </p:spTree>
    <p:extLst>
      <p:ext uri="{BB962C8B-B14F-4D97-AF65-F5344CB8AC3E}">
        <p14:creationId xmlns:p14="http://schemas.microsoft.com/office/powerpoint/2010/main" val="3299820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p:txBody>
          <a:bodyPr/>
          <a:lstStyle/>
          <a:p>
            <a:endParaRPr lang="en-US"/>
          </a:p>
        </p:txBody>
      </p:sp>
      <p:sp>
        <p:nvSpPr>
          <p:cNvPr id="4" name="Date Placeholder 3"/>
          <p:cNvSpPr>
            <a:spLocks noGrp="1"/>
          </p:cNvSpPr>
          <p:nvPr>
            <p:ph type="dt" sz="half" idx="2"/>
          </p:nvPr>
        </p:nvSpPr>
        <p:spPr/>
        <p:txBody>
          <a:bodyPr/>
          <a:lstStyle/>
          <a:p>
            <a:fld id="{20E7501A-D8DE-F848-96E7-C76823747A58}" type="datetime4">
              <a:rPr lang="en-US" smtClean="0"/>
              <a:t>June 4, 2017</a:t>
            </a:fld>
            <a:endParaRPr lang="en-US" dirty="0"/>
          </a:p>
        </p:txBody>
      </p:sp>
      <p:sp>
        <p:nvSpPr>
          <p:cNvPr id="5" name="Slide Number Placeholder 4"/>
          <p:cNvSpPr>
            <a:spLocks noGrp="1"/>
          </p:cNvSpPr>
          <p:nvPr>
            <p:ph type="sldNum" sz="quarter" idx="4"/>
          </p:nvPr>
        </p:nvSpPr>
        <p:spPr/>
        <p:txBody>
          <a:bodyPr/>
          <a:lstStyle/>
          <a:p>
            <a:fld id="{03722D57-58D6-9447-A6D5-A97F6C35A8FB}" type="slidenum">
              <a:rPr lang="en-US" smtClean="0"/>
              <a:pPr/>
              <a:t>6</a:t>
            </a:fld>
            <a:endParaRPr lang="en-US"/>
          </a:p>
        </p:txBody>
      </p:sp>
      <p:sp>
        <p:nvSpPr>
          <p:cNvPr id="18" name="TextBox 17"/>
          <p:cNvSpPr txBox="1"/>
          <p:nvPr/>
        </p:nvSpPr>
        <p:spPr>
          <a:xfrm>
            <a:off x="6987256" y="3077257"/>
            <a:ext cx="1616008" cy="707886"/>
          </a:xfrm>
          <a:prstGeom prst="rect">
            <a:avLst/>
          </a:prstGeom>
          <a:noFill/>
        </p:spPr>
        <p:txBody>
          <a:bodyPr wrap="square" rtlCol="0">
            <a:spAutoFit/>
          </a:bodyPr>
          <a:lstStyle/>
          <a:p>
            <a:r>
              <a:rPr lang="en-US" sz="2000" dirty="0"/>
              <a:t>P, E, F</a:t>
            </a:r>
            <a:r>
              <a:rPr lang="en-US" sz="2000" baseline="-25000" dirty="0"/>
              <a:t>S</a:t>
            </a:r>
            <a:r>
              <a:rPr lang="en-US" sz="2000" dirty="0"/>
              <a:t>, and R are in W/m</a:t>
            </a:r>
            <a:r>
              <a:rPr lang="en-US" sz="2000" baseline="30000" dirty="0"/>
              <a:t>2</a:t>
            </a:r>
            <a:endParaRPr lang="en-US" sz="2000" dirty="0"/>
          </a:p>
        </p:txBody>
      </p:sp>
      <mc:AlternateContent xmlns:mc="http://schemas.openxmlformats.org/markup-compatibility/2006" xmlns:a14="http://schemas.microsoft.com/office/drawing/2010/main">
        <mc:Choice Requires="a14">
          <p:sp>
            <p:nvSpPr>
              <p:cNvPr id="11" name="Rectangle 10"/>
              <p:cNvSpPr/>
              <p:nvPr/>
            </p:nvSpPr>
            <p:spPr>
              <a:xfrm>
                <a:off x="1208920" y="3077257"/>
                <a:ext cx="5651740" cy="1719030"/>
              </a:xfrm>
              <a:prstGeom prst="rect">
                <a:avLst/>
              </a:prstGeom>
            </p:spPr>
            <p:txBody>
              <a:bodyPr wrap="square">
                <a:no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400" i="1" smtClean="0">
                              <a:latin typeface="Cambria Math" panose="02040503050406030204" pitchFamily="18" charset="0"/>
                            </a:rPr>
                          </m:ctrlPr>
                        </m:mPr>
                        <m:mr>
                          <m:e>
                            <m:r>
                              <a:rPr lang="en-US" sz="2400" i="1">
                                <a:latin typeface="Cambria Math" panose="02040503050406030204" pitchFamily="18" charset="0"/>
                              </a:rPr>
                              <m:t>𝛤</m:t>
                            </m:r>
                            <m:r>
                              <a:rPr lang="en-US" sz="2400" i="0">
                                <a:latin typeface="Cambria Math" panose="02040503050406030204" pitchFamily="18" charset="0"/>
                              </a:rPr>
                              <m:t>≡−</m:t>
                            </m:r>
                            <m:f>
                              <m:fPr>
                                <m:ctrlPr>
                                  <a:rPr lang="en-US" sz="2400" i="1">
                                    <a:latin typeface="Cambria Math" panose="02040503050406030204" pitchFamily="18" charset="0"/>
                                  </a:rPr>
                                </m:ctrlPr>
                              </m:fPr>
                              <m:num>
                                <m:d>
                                  <m:dPr>
                                    <m:begChr m:val="["/>
                                    <m:endChr m:val="]"/>
                                    <m:ctrlPr>
                                      <a:rPr lang="en-US" sz="2400" i="1">
                                        <a:latin typeface="Cambria Math" panose="02040503050406030204" pitchFamily="18" charset="0"/>
                                      </a:rPr>
                                    </m:ctrlPr>
                                  </m:dPr>
                                  <m:e>
                                    <m:r>
                                      <a:rPr lang="en-US" sz="2400" i="0">
                                        <a:latin typeface="Cambria Math" panose="02040503050406030204" pitchFamily="18" charset="0"/>
                                      </a:rPr>
                                      <m:t>𝛻</m:t>
                                    </m:r>
                                    <m:r>
                                      <a:rPr lang="en-US" sz="2400" i="0">
                                        <a:latin typeface="Cambria Math" panose="02040503050406030204" pitchFamily="18" charset="0"/>
                                      </a:rPr>
                                      <m:t>·</m:t>
                                    </m:r>
                                    <m:r>
                                      <a:rPr lang="en-US" sz="2400" b="1" i="0">
                                        <a:latin typeface="Cambria Math" panose="02040503050406030204" pitchFamily="18" charset="0"/>
                                      </a:rPr>
                                      <m:t>𝐯</m:t>
                                    </m:r>
                                    <m:r>
                                      <a:rPr lang="en-US" sz="2400" b="0" i="1">
                                        <a:latin typeface="Cambria Math" panose="02040503050406030204" pitchFamily="18" charset="0"/>
                                      </a:rPr>
                                      <m:t>h</m:t>
                                    </m:r>
                                  </m:e>
                                </m:d>
                              </m:num>
                              <m:den>
                                <m:r>
                                  <a:rPr lang="en-US" sz="2400" b="0" i="1">
                                    <a:latin typeface="Cambria Math" panose="02040503050406030204" pitchFamily="18" charset="0"/>
                                  </a:rPr>
                                  <m:t>𝐿</m:t>
                                </m:r>
                                <m:d>
                                  <m:dPr>
                                    <m:begChr m:val="["/>
                                    <m:endChr m:val="]"/>
                                    <m:ctrlPr>
                                      <a:rPr lang="en-US" sz="2400" b="0" i="1">
                                        <a:latin typeface="Cambria Math" panose="02040503050406030204" pitchFamily="18" charset="0"/>
                                      </a:rPr>
                                    </m:ctrlPr>
                                  </m:dPr>
                                  <m:e>
                                    <m:r>
                                      <a:rPr lang="en-US" sz="2400" b="0" i="0">
                                        <a:latin typeface="Cambria Math" panose="02040503050406030204" pitchFamily="18" charset="0"/>
                                      </a:rPr>
                                      <m:t>𝛻</m:t>
                                    </m:r>
                                    <m:r>
                                      <a:rPr lang="en-US" sz="2400" b="0" i="0">
                                        <a:latin typeface="Cambria Math" panose="02040503050406030204" pitchFamily="18" charset="0"/>
                                      </a:rPr>
                                      <m:t>·</m:t>
                                    </m:r>
                                    <m:r>
                                      <a:rPr lang="en-US" sz="2400" b="1" i="0">
                                        <a:latin typeface="Cambria Math" panose="02040503050406030204" pitchFamily="18" charset="0"/>
                                      </a:rPr>
                                      <m:t>𝐯</m:t>
                                    </m:r>
                                    <m:r>
                                      <a:rPr lang="en-US" sz="2400" b="0" i="1">
                                        <a:latin typeface="Cambria Math" panose="02040503050406030204" pitchFamily="18" charset="0"/>
                                      </a:rPr>
                                      <m:t>𝑞</m:t>
                                    </m:r>
                                  </m:e>
                                </m:d>
                              </m:den>
                            </m:f>
                            <m:r>
                              <a:rPr lang="en-US" sz="2400" b="0" i="0">
                                <a:latin typeface="Cambria Math" panose="02040503050406030204" pitchFamily="18" charset="0"/>
                              </a:rPr>
                              <m:t>=−</m:t>
                            </m:r>
                            <m:f>
                              <m:fPr>
                                <m:ctrlPr>
                                  <a:rPr lang="en-US" sz="2400" b="0" i="1">
                                    <a:latin typeface="Cambria Math" panose="02040503050406030204" pitchFamily="18" charset="0"/>
                                  </a:rPr>
                                </m:ctrlPr>
                              </m:fPr>
                              <m:num>
                                <m:sSub>
                                  <m:sSubPr>
                                    <m:ctrlPr>
                                      <a:rPr lang="en-US" sz="2400" b="0" i="1">
                                        <a:latin typeface="Cambria Math" panose="02040503050406030204" pitchFamily="18" charset="0"/>
                                      </a:rPr>
                                    </m:ctrlPr>
                                  </m:sSubPr>
                                  <m:e>
                                    <m:r>
                                      <a:rPr lang="en-US" sz="2400" b="0" i="1">
                                        <a:latin typeface="Cambria Math" panose="02040503050406030204" pitchFamily="18" charset="0"/>
                                      </a:rPr>
                                      <m:t>𝐹</m:t>
                                    </m:r>
                                  </m:e>
                                  <m:sub>
                                    <m:r>
                                      <a:rPr lang="en-US" sz="2400" b="0" i="1">
                                        <a:latin typeface="Cambria Math" panose="02040503050406030204" pitchFamily="18" charset="0"/>
                                      </a:rPr>
                                      <m:t>𝑆</m:t>
                                    </m:r>
                                  </m:sub>
                                </m:sSub>
                                <m:r>
                                  <a:rPr lang="en-US" sz="2400" b="0" i="0">
                                    <a:latin typeface="Cambria Math" panose="02040503050406030204" pitchFamily="18" charset="0"/>
                                  </a:rPr>
                                  <m:t>−</m:t>
                                </m:r>
                                <m:r>
                                  <a:rPr lang="en-US" sz="2400" b="0" i="1">
                                    <a:latin typeface="Cambria Math" panose="02040503050406030204" pitchFamily="18" charset="0"/>
                                  </a:rPr>
                                  <m:t>𝑅</m:t>
                                </m:r>
                              </m:num>
                              <m:den>
                                <m:d>
                                  <m:dPr>
                                    <m:ctrlPr>
                                      <a:rPr lang="en-US" sz="2400" b="0" i="1">
                                        <a:latin typeface="Cambria Math" panose="02040503050406030204" pitchFamily="18" charset="0"/>
                                      </a:rPr>
                                    </m:ctrlPr>
                                  </m:dPr>
                                  <m:e>
                                    <m:r>
                                      <a:rPr lang="en-US" sz="2400" b="0" i="1">
                                        <a:latin typeface="Cambria Math" panose="02040503050406030204" pitchFamily="18" charset="0"/>
                                      </a:rPr>
                                      <m:t>𝐸</m:t>
                                    </m:r>
                                    <m:r>
                                      <a:rPr lang="en-US" sz="2400" b="0" i="0">
                                        <a:latin typeface="Cambria Math" panose="02040503050406030204" pitchFamily="18" charset="0"/>
                                      </a:rPr>
                                      <m:t>−</m:t>
                                    </m:r>
                                    <m:r>
                                      <a:rPr lang="en-US" sz="2400" b="0" i="1">
                                        <a:latin typeface="Cambria Math" panose="02040503050406030204" pitchFamily="18" charset="0"/>
                                      </a:rPr>
                                      <m:t>𝑃</m:t>
                                    </m:r>
                                  </m:e>
                                </m:d>
                              </m:den>
                            </m:f>
                          </m:e>
                        </m:mr>
                        <m:mr>
                          <m:e>
                            <m:r>
                              <a:rPr lang="en-US" sz="2400" b="0" i="1">
                                <a:latin typeface="Cambria Math" panose="02040503050406030204" pitchFamily="18" charset="0"/>
                              </a:rPr>
                              <m:t>𝑃</m:t>
                            </m:r>
                            <m:r>
                              <a:rPr lang="en-US" sz="2400" b="0" i="0">
                                <a:latin typeface="Cambria Math" panose="02040503050406030204" pitchFamily="18" charset="0"/>
                              </a:rPr>
                              <m:t>=</m:t>
                            </m:r>
                            <m:r>
                              <a:rPr lang="en-US" sz="2400" b="0" i="1">
                                <a:latin typeface="Cambria Math" panose="02040503050406030204" pitchFamily="18" charset="0"/>
                              </a:rPr>
                              <m:t>𝐸</m:t>
                            </m:r>
                            <m:r>
                              <a:rPr lang="en-US" sz="2400" b="0" i="0">
                                <a:latin typeface="Cambria Math" panose="02040503050406030204" pitchFamily="18" charset="0"/>
                              </a:rPr>
                              <m:t>+</m:t>
                            </m:r>
                            <m:f>
                              <m:fPr>
                                <m:ctrlPr>
                                  <a:rPr lang="en-US" sz="2400" b="0" i="1">
                                    <a:latin typeface="Cambria Math" panose="02040503050406030204" pitchFamily="18" charset="0"/>
                                  </a:rPr>
                                </m:ctrlPr>
                              </m:fPr>
                              <m:num>
                                <m:sSub>
                                  <m:sSubPr>
                                    <m:ctrlPr>
                                      <a:rPr lang="en-US" sz="2400" b="0" i="1">
                                        <a:latin typeface="Cambria Math" panose="02040503050406030204" pitchFamily="18" charset="0"/>
                                      </a:rPr>
                                    </m:ctrlPr>
                                  </m:sSubPr>
                                  <m:e>
                                    <m:r>
                                      <a:rPr lang="en-US" sz="2400" b="0" i="1">
                                        <a:latin typeface="Cambria Math" panose="02040503050406030204" pitchFamily="18" charset="0"/>
                                      </a:rPr>
                                      <m:t>𝐹</m:t>
                                    </m:r>
                                  </m:e>
                                  <m:sub>
                                    <m:r>
                                      <a:rPr lang="en-US" sz="2400" b="0" i="1">
                                        <a:latin typeface="Cambria Math" panose="02040503050406030204" pitchFamily="18" charset="0"/>
                                      </a:rPr>
                                      <m:t>𝑆</m:t>
                                    </m:r>
                                  </m:sub>
                                </m:sSub>
                                <m:r>
                                  <a:rPr lang="en-US" sz="2400" b="0" i="0">
                                    <a:latin typeface="Cambria Math" panose="02040503050406030204" pitchFamily="18" charset="0"/>
                                  </a:rPr>
                                  <m:t>−</m:t>
                                </m:r>
                                <m:r>
                                  <a:rPr lang="en-US" sz="2400" b="0" i="1">
                                    <a:latin typeface="Cambria Math" panose="02040503050406030204" pitchFamily="18" charset="0"/>
                                  </a:rPr>
                                  <m:t>𝑅</m:t>
                                </m:r>
                              </m:num>
                              <m:den>
                                <m:r>
                                  <a:rPr lang="en-US" sz="2400" b="0" i="1">
                                    <a:latin typeface="Cambria Math" panose="02040503050406030204" pitchFamily="18" charset="0"/>
                                  </a:rPr>
                                  <m:t>𝛤</m:t>
                                </m:r>
                              </m:den>
                            </m:f>
                            <m:r>
                              <a:rPr lang="en-US" sz="2400" b="0" i="0">
                                <a:latin typeface="Cambria Math" panose="02040503050406030204" pitchFamily="18" charset="0"/>
                              </a:rPr>
                              <m:t>⇒</m:t>
                            </m:r>
                            <m:r>
                              <a:rPr lang="en-US" sz="2400" b="0" i="1">
                                <a:latin typeface="Cambria Math" panose="02040503050406030204" pitchFamily="18" charset="0"/>
                              </a:rPr>
                              <m:t>𝛥</m:t>
                            </m:r>
                            <m:r>
                              <a:rPr lang="en-US" sz="2400" b="0" i="1">
                                <a:latin typeface="Cambria Math" panose="02040503050406030204" pitchFamily="18" charset="0"/>
                              </a:rPr>
                              <m:t>𝑃</m:t>
                            </m:r>
                            <m:r>
                              <a:rPr lang="en-US" sz="2400" b="0" i="0">
                                <a:latin typeface="Cambria Math" panose="02040503050406030204" pitchFamily="18" charset="0"/>
                              </a:rPr>
                              <m:t>=</m:t>
                            </m:r>
                            <m:r>
                              <a:rPr lang="en-US" sz="2400" b="0" i="1">
                                <a:latin typeface="Cambria Math" panose="02040503050406030204" pitchFamily="18" charset="0"/>
                              </a:rPr>
                              <m:t>𝛥</m:t>
                            </m:r>
                            <m:r>
                              <a:rPr lang="en-US" sz="2400" b="0" i="1">
                                <a:latin typeface="Cambria Math" panose="02040503050406030204" pitchFamily="18" charset="0"/>
                              </a:rPr>
                              <m:t>𝐸</m:t>
                            </m:r>
                            <m:r>
                              <a:rPr lang="en-US" sz="2400" b="0" i="0">
                                <a:latin typeface="Cambria Math" panose="02040503050406030204" pitchFamily="18" charset="0"/>
                              </a:rPr>
                              <m:t>+</m:t>
                            </m:r>
                            <m:r>
                              <a:rPr lang="en-US" sz="2400" b="0" i="1">
                                <a:latin typeface="Cambria Math" panose="02040503050406030204" pitchFamily="18" charset="0"/>
                              </a:rPr>
                              <m:t>𝛥</m:t>
                            </m:r>
                            <m:d>
                              <m:dPr>
                                <m:ctrlPr>
                                  <a:rPr lang="en-US" sz="2400" b="0" i="1">
                                    <a:latin typeface="Cambria Math" panose="02040503050406030204" pitchFamily="18" charset="0"/>
                                  </a:rPr>
                                </m:ctrlPr>
                              </m:dPr>
                              <m:e>
                                <m:f>
                                  <m:fPr>
                                    <m:ctrlPr>
                                      <a:rPr lang="en-US" sz="2400" b="0" i="1">
                                        <a:latin typeface="Cambria Math" panose="02040503050406030204" pitchFamily="18" charset="0"/>
                                      </a:rPr>
                                    </m:ctrlPr>
                                  </m:fPr>
                                  <m:num>
                                    <m:sSub>
                                      <m:sSubPr>
                                        <m:ctrlPr>
                                          <a:rPr lang="en-US" sz="2400" b="0" i="1">
                                            <a:latin typeface="Cambria Math" panose="02040503050406030204" pitchFamily="18" charset="0"/>
                                          </a:rPr>
                                        </m:ctrlPr>
                                      </m:sSubPr>
                                      <m:e>
                                        <m:r>
                                          <a:rPr lang="en-US" sz="2400" b="0" i="1">
                                            <a:latin typeface="Cambria Math" panose="02040503050406030204" pitchFamily="18" charset="0"/>
                                          </a:rPr>
                                          <m:t>𝐹</m:t>
                                        </m:r>
                                      </m:e>
                                      <m:sub>
                                        <m:r>
                                          <a:rPr lang="en-US" sz="2400" b="0" i="1">
                                            <a:latin typeface="Cambria Math" panose="02040503050406030204" pitchFamily="18" charset="0"/>
                                          </a:rPr>
                                          <m:t>𝑆</m:t>
                                        </m:r>
                                      </m:sub>
                                    </m:sSub>
                                    <m:r>
                                      <a:rPr lang="en-US" sz="2400" b="0" i="0">
                                        <a:latin typeface="Cambria Math" panose="02040503050406030204" pitchFamily="18" charset="0"/>
                                      </a:rPr>
                                      <m:t>−</m:t>
                                    </m:r>
                                    <m:r>
                                      <a:rPr lang="en-US" sz="2400" b="0" i="1">
                                        <a:latin typeface="Cambria Math" panose="02040503050406030204" pitchFamily="18" charset="0"/>
                                      </a:rPr>
                                      <m:t>𝑅</m:t>
                                    </m:r>
                                  </m:num>
                                  <m:den>
                                    <m:r>
                                      <a:rPr lang="en-US" sz="2400" b="0" i="1">
                                        <a:latin typeface="Cambria Math" panose="02040503050406030204" pitchFamily="18" charset="0"/>
                                      </a:rPr>
                                      <m:t>𝛤</m:t>
                                    </m:r>
                                  </m:den>
                                </m:f>
                              </m:e>
                            </m:d>
                          </m:e>
                        </m:mr>
                      </m:m>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208920" y="3077257"/>
                <a:ext cx="5651740" cy="1719030"/>
              </a:xfrm>
              <a:prstGeom prst="rect">
                <a:avLst/>
              </a:prstGeom>
              <a:blipFill rotWithShape="0">
                <a:blip r:embed="rId2"/>
                <a:stretch>
                  <a:fillRect/>
                </a:stretch>
              </a:blipFill>
            </p:spPr>
            <p:txBody>
              <a:bodyPr/>
              <a:lstStyle/>
              <a:p>
                <a:r>
                  <a:rPr lang="en-US">
                    <a:noFill/>
                  </a:rPr>
                  <a:t> </a:t>
                </a:r>
              </a:p>
            </p:txBody>
          </p:sp>
        </mc:Fallback>
      </mc:AlternateContent>
      <p:sp>
        <p:nvSpPr>
          <p:cNvPr id="13" name="Title 8"/>
          <p:cNvSpPr>
            <a:spLocks noGrp="1"/>
          </p:cNvSpPr>
          <p:nvPr>
            <p:ph type="title"/>
          </p:nvPr>
        </p:nvSpPr>
        <p:spPr>
          <a:xfrm>
            <a:off x="274320" y="201168"/>
            <a:ext cx="8119182" cy="868680"/>
          </a:xfrm>
        </p:spPr>
        <p:txBody>
          <a:bodyPr/>
          <a:lstStyle/>
          <a:p>
            <a:r>
              <a:rPr lang="en-US" dirty="0" smtClean="0"/>
              <a:t>Normalized Gross Moist Stability (</a:t>
            </a:r>
            <a:r>
              <a:rPr lang="el-GR" dirty="0" smtClean="0">
                <a:latin typeface="Cambria Math" panose="02040503050406030204" pitchFamily="18" charset="0"/>
                <a:ea typeface="Cambria Math" panose="02040503050406030204" pitchFamily="18" charset="0"/>
              </a:rPr>
              <a:t>Γ</a:t>
            </a:r>
            <a:r>
              <a:rPr lang="en-US" dirty="0" smtClean="0">
                <a:latin typeface="Cambria Math" panose="02040503050406030204" pitchFamily="18" charset="0"/>
                <a:ea typeface="Cambria Math" panose="02040503050406030204" pitchFamily="18" charset="0"/>
              </a:rPr>
              <a:t>)</a:t>
            </a:r>
            <a:endParaRPr lang="en-US" dirty="0"/>
          </a:p>
        </p:txBody>
      </p:sp>
      <p:sp>
        <p:nvSpPr>
          <p:cNvPr id="15" name="Content Placeholder 9"/>
          <p:cNvSpPr txBox="1">
            <a:spLocks/>
          </p:cNvSpPr>
          <p:nvPr/>
        </p:nvSpPr>
        <p:spPr>
          <a:xfrm>
            <a:off x="274320" y="1388335"/>
            <a:ext cx="7520940" cy="1613656"/>
          </a:xfrm>
          <a:prstGeom prst="rect">
            <a:avLst/>
          </a:prstGeom>
        </p:spPr>
        <p:txBody>
          <a:bodyPr vert="horz" lIns="0" tIns="0" rIns="0" bIns="0" rtlCol="0">
            <a:spAutoFit/>
          </a:bodyPr>
          <a:lstStyle>
            <a:lvl1pPr marL="257175" indent="-257175" algn="l" defTabSz="457200" rtl="0" eaLnBrk="1" latinLnBrk="0" hangingPunct="1">
              <a:spcBef>
                <a:spcPct val="20000"/>
              </a:spcBef>
              <a:buClr>
                <a:schemeClr val="accent1">
                  <a:lumMod val="75000"/>
                </a:schemeClr>
              </a:buClr>
              <a:buSzPct val="100000"/>
              <a:buFontTx/>
              <a:buBlip>
                <a:blip r:embed="rId3"/>
              </a:buBlip>
              <a:defRPr sz="1500" kern="1200">
                <a:solidFill>
                  <a:schemeClr val="tx1"/>
                </a:solidFill>
                <a:latin typeface="Arial"/>
                <a:ea typeface="+mn-ea"/>
                <a:cs typeface="Arial"/>
              </a:defRPr>
            </a:lvl1pPr>
            <a:lvl2pPr marL="557213" indent="-214313" algn="l" defTabSz="457200" rtl="0" eaLnBrk="1" latinLnBrk="0" hangingPunct="1">
              <a:spcBef>
                <a:spcPct val="20000"/>
              </a:spcBef>
              <a:buClr>
                <a:schemeClr val="accent1">
                  <a:lumMod val="75000"/>
                </a:schemeClr>
              </a:buClr>
              <a:buSzPct val="100000"/>
              <a:buFontTx/>
              <a:buBlip>
                <a:blip r:embed="rId4"/>
              </a:buBlip>
              <a:defRPr sz="1350" kern="1200">
                <a:solidFill>
                  <a:schemeClr val="tx1"/>
                </a:solidFill>
                <a:latin typeface="Arial"/>
                <a:ea typeface="+mn-ea"/>
                <a:cs typeface="Arial"/>
              </a:defRPr>
            </a:lvl2pPr>
            <a:lvl3pPr marL="857250" indent="-171450" algn="l" defTabSz="457200" rtl="0" eaLnBrk="1" latinLnBrk="0" hangingPunct="1">
              <a:spcBef>
                <a:spcPct val="20000"/>
              </a:spcBef>
              <a:buClr>
                <a:schemeClr val="accent1">
                  <a:lumMod val="75000"/>
                </a:schemeClr>
              </a:buClr>
              <a:buSzPct val="100000"/>
              <a:buFontTx/>
              <a:buBlip>
                <a:blip r:embed="rId5"/>
              </a:buBlip>
              <a:defRPr sz="1200" kern="1200">
                <a:solidFill>
                  <a:schemeClr val="tx1"/>
                </a:solidFill>
                <a:latin typeface="Arial"/>
                <a:ea typeface="+mn-ea"/>
                <a:cs typeface="Arial"/>
              </a:defRPr>
            </a:lvl3pPr>
            <a:lvl4pPr marL="1200150" indent="-171450" algn="l" defTabSz="457200" rtl="0" eaLnBrk="1" latinLnBrk="0" hangingPunct="1">
              <a:spcBef>
                <a:spcPct val="20000"/>
              </a:spcBef>
              <a:buClr>
                <a:schemeClr val="accent1">
                  <a:lumMod val="75000"/>
                </a:schemeClr>
              </a:buClr>
              <a:buSzPct val="100000"/>
              <a:buFontTx/>
              <a:buBlip>
                <a:blip r:embed="rId6"/>
              </a:buBlip>
              <a:defRPr sz="1050" kern="1200">
                <a:solidFill>
                  <a:schemeClr val="tx1"/>
                </a:solidFill>
                <a:latin typeface="Arial"/>
                <a:ea typeface="+mn-ea"/>
                <a:cs typeface="Arial"/>
              </a:defRPr>
            </a:lvl4pPr>
            <a:lvl5pPr marL="1543050" indent="-171450" algn="l" defTabSz="457200" rtl="0" eaLnBrk="1" latinLnBrk="0" hangingPunct="1">
              <a:spcBef>
                <a:spcPct val="20000"/>
              </a:spcBef>
              <a:buClr>
                <a:schemeClr val="accent1">
                  <a:lumMod val="75000"/>
                </a:schemeClr>
              </a:buClr>
              <a:buSzPct val="100000"/>
              <a:buFontTx/>
              <a:buBlip>
                <a:blip r:embed="rId3"/>
              </a:buBlip>
              <a:defRPr sz="1050" kern="1200">
                <a:solidFill>
                  <a:schemeClr val="tx1"/>
                </a:solidFill>
                <a:latin typeface="Arial"/>
                <a:ea typeface="+mn-ea"/>
                <a:cs typeface="Arial"/>
              </a:defRPr>
            </a:lvl5pPr>
            <a:lvl6pPr marL="17145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600" smtClean="0"/>
              <a:t>Cast in terms of moist static energy, it gives the ratio of MSE divergence to moisture divergence.</a:t>
            </a:r>
          </a:p>
          <a:p>
            <a:pPr lvl="1"/>
            <a:r>
              <a:rPr lang="en-US" sz="1600" smtClean="0"/>
              <a:t>In equilibrium, the relationship gives you the ratio of energy forcing in the atmosphere compared to E-P (both in W/m</a:t>
            </a:r>
            <a:r>
              <a:rPr lang="en-US" sz="1600" baseline="30000" smtClean="0"/>
              <a:t>2</a:t>
            </a:r>
            <a:r>
              <a:rPr lang="en-US" sz="1600" smtClean="0"/>
              <a:t>).</a:t>
            </a:r>
          </a:p>
          <a:p>
            <a:pPr lvl="1"/>
            <a:r>
              <a:rPr lang="en-US" sz="1600" smtClean="0"/>
              <a:t>NGMS can be used as an amplification factor to describe the sensitivity of the moisture cycle to forcing changes.</a:t>
            </a:r>
            <a:endParaRPr lang="en-US" sz="1600" dirty="0"/>
          </a:p>
        </p:txBody>
      </p:sp>
    </p:spTree>
    <p:extLst>
      <p:ext uri="{BB962C8B-B14F-4D97-AF65-F5344CB8AC3E}">
        <p14:creationId xmlns:p14="http://schemas.microsoft.com/office/powerpoint/2010/main" val="3836859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p:txBody>
          <a:bodyPr/>
          <a:lstStyle/>
          <a:p>
            <a:endParaRPr lang="en-US"/>
          </a:p>
        </p:txBody>
      </p:sp>
      <p:sp>
        <p:nvSpPr>
          <p:cNvPr id="4" name="Date Placeholder 3"/>
          <p:cNvSpPr>
            <a:spLocks noGrp="1"/>
          </p:cNvSpPr>
          <p:nvPr>
            <p:ph type="dt" sz="half" idx="2"/>
          </p:nvPr>
        </p:nvSpPr>
        <p:spPr/>
        <p:txBody>
          <a:bodyPr/>
          <a:lstStyle/>
          <a:p>
            <a:fld id="{20E7501A-D8DE-F848-96E7-C76823747A58}" type="datetime4">
              <a:rPr lang="en-US" smtClean="0"/>
              <a:t>June 4, 2017</a:t>
            </a:fld>
            <a:endParaRPr lang="en-US" dirty="0"/>
          </a:p>
        </p:txBody>
      </p:sp>
      <p:sp>
        <p:nvSpPr>
          <p:cNvPr id="5" name="Slide Number Placeholder 4"/>
          <p:cNvSpPr>
            <a:spLocks noGrp="1"/>
          </p:cNvSpPr>
          <p:nvPr>
            <p:ph type="sldNum" sz="quarter" idx="4"/>
          </p:nvPr>
        </p:nvSpPr>
        <p:spPr/>
        <p:txBody>
          <a:bodyPr/>
          <a:lstStyle/>
          <a:p>
            <a:fld id="{03722D57-58D6-9447-A6D5-A97F6C35A8FB}" type="slidenum">
              <a:rPr lang="en-US" smtClean="0"/>
              <a:pPr/>
              <a:t>7</a:t>
            </a:fld>
            <a:endParaRPr lang="en-US"/>
          </a:p>
        </p:txBody>
      </p:sp>
      <p:sp>
        <p:nvSpPr>
          <p:cNvPr id="18" name="TextBox 17"/>
          <p:cNvSpPr txBox="1"/>
          <p:nvPr/>
        </p:nvSpPr>
        <p:spPr>
          <a:xfrm>
            <a:off x="6987256" y="3077257"/>
            <a:ext cx="1616008" cy="707886"/>
          </a:xfrm>
          <a:prstGeom prst="rect">
            <a:avLst/>
          </a:prstGeom>
          <a:noFill/>
        </p:spPr>
        <p:txBody>
          <a:bodyPr wrap="square" rtlCol="0">
            <a:spAutoFit/>
          </a:bodyPr>
          <a:lstStyle/>
          <a:p>
            <a:r>
              <a:rPr lang="en-US" sz="2000" dirty="0"/>
              <a:t>P, E, F</a:t>
            </a:r>
            <a:r>
              <a:rPr lang="en-US" sz="2000" baseline="-25000" dirty="0"/>
              <a:t>S</a:t>
            </a:r>
            <a:r>
              <a:rPr lang="en-US" sz="2000" dirty="0"/>
              <a:t>, and R are in W/m</a:t>
            </a:r>
            <a:r>
              <a:rPr lang="en-US" sz="2000" baseline="30000" dirty="0"/>
              <a:t>2</a:t>
            </a:r>
            <a:endParaRPr lang="en-US" sz="2000" dirty="0"/>
          </a:p>
        </p:txBody>
      </p:sp>
      <mc:AlternateContent xmlns:mc="http://schemas.openxmlformats.org/markup-compatibility/2006" xmlns:a14="http://schemas.microsoft.com/office/drawing/2010/main">
        <mc:Choice Requires="a14">
          <p:sp>
            <p:nvSpPr>
              <p:cNvPr id="11" name="Rectangle 10"/>
              <p:cNvSpPr/>
              <p:nvPr/>
            </p:nvSpPr>
            <p:spPr>
              <a:xfrm>
                <a:off x="1208920" y="3077257"/>
                <a:ext cx="5651740" cy="2960608"/>
              </a:xfrm>
              <a:prstGeom prst="rect">
                <a:avLst/>
              </a:prstGeom>
            </p:spPr>
            <p:txBody>
              <a:bodyPr wrap="square">
                <a:no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400" i="1" smtClean="0">
                              <a:latin typeface="Cambria Math" panose="02040503050406030204" pitchFamily="18" charset="0"/>
                            </a:rPr>
                          </m:ctrlPr>
                        </m:mPr>
                        <m:mr>
                          <m:e>
                            <m:r>
                              <a:rPr lang="en-US" sz="2400" i="1">
                                <a:latin typeface="Cambria Math" panose="02040503050406030204" pitchFamily="18" charset="0"/>
                              </a:rPr>
                              <m:t>𝛤</m:t>
                            </m:r>
                            <m:r>
                              <a:rPr lang="en-US" sz="2400" i="0">
                                <a:latin typeface="Cambria Math" panose="02040503050406030204" pitchFamily="18" charset="0"/>
                              </a:rPr>
                              <m:t>≡−</m:t>
                            </m:r>
                            <m:f>
                              <m:fPr>
                                <m:ctrlPr>
                                  <a:rPr lang="en-US" sz="2400" i="1">
                                    <a:latin typeface="Cambria Math" panose="02040503050406030204" pitchFamily="18" charset="0"/>
                                  </a:rPr>
                                </m:ctrlPr>
                              </m:fPr>
                              <m:num>
                                <m:d>
                                  <m:dPr>
                                    <m:begChr m:val="["/>
                                    <m:endChr m:val="]"/>
                                    <m:ctrlPr>
                                      <a:rPr lang="en-US" sz="2400" i="1">
                                        <a:latin typeface="Cambria Math" panose="02040503050406030204" pitchFamily="18" charset="0"/>
                                      </a:rPr>
                                    </m:ctrlPr>
                                  </m:dPr>
                                  <m:e>
                                    <m:r>
                                      <a:rPr lang="en-US" sz="2400" i="0">
                                        <a:latin typeface="Cambria Math" panose="02040503050406030204" pitchFamily="18" charset="0"/>
                                      </a:rPr>
                                      <m:t>𝛻</m:t>
                                    </m:r>
                                    <m:r>
                                      <a:rPr lang="en-US" sz="2400" i="0">
                                        <a:latin typeface="Cambria Math" panose="02040503050406030204" pitchFamily="18" charset="0"/>
                                      </a:rPr>
                                      <m:t>·</m:t>
                                    </m:r>
                                    <m:r>
                                      <a:rPr lang="en-US" sz="2400" b="1" i="0">
                                        <a:latin typeface="Cambria Math" panose="02040503050406030204" pitchFamily="18" charset="0"/>
                                      </a:rPr>
                                      <m:t>𝐯</m:t>
                                    </m:r>
                                    <m:r>
                                      <a:rPr lang="en-US" sz="2400" b="0" i="1">
                                        <a:latin typeface="Cambria Math" panose="02040503050406030204" pitchFamily="18" charset="0"/>
                                      </a:rPr>
                                      <m:t>h</m:t>
                                    </m:r>
                                  </m:e>
                                </m:d>
                              </m:num>
                              <m:den>
                                <m:r>
                                  <a:rPr lang="en-US" sz="2400" b="0" i="1">
                                    <a:latin typeface="Cambria Math" panose="02040503050406030204" pitchFamily="18" charset="0"/>
                                  </a:rPr>
                                  <m:t>𝐿</m:t>
                                </m:r>
                                <m:d>
                                  <m:dPr>
                                    <m:begChr m:val="["/>
                                    <m:endChr m:val="]"/>
                                    <m:ctrlPr>
                                      <a:rPr lang="en-US" sz="2400" b="0" i="1">
                                        <a:latin typeface="Cambria Math" panose="02040503050406030204" pitchFamily="18" charset="0"/>
                                      </a:rPr>
                                    </m:ctrlPr>
                                  </m:dPr>
                                  <m:e>
                                    <m:r>
                                      <a:rPr lang="en-US" sz="2400" b="0" i="0">
                                        <a:latin typeface="Cambria Math" panose="02040503050406030204" pitchFamily="18" charset="0"/>
                                      </a:rPr>
                                      <m:t>𝛻</m:t>
                                    </m:r>
                                    <m:r>
                                      <a:rPr lang="en-US" sz="2400" b="0" i="0">
                                        <a:latin typeface="Cambria Math" panose="02040503050406030204" pitchFamily="18" charset="0"/>
                                      </a:rPr>
                                      <m:t>·</m:t>
                                    </m:r>
                                    <m:r>
                                      <a:rPr lang="en-US" sz="2400" b="1" i="0">
                                        <a:latin typeface="Cambria Math" panose="02040503050406030204" pitchFamily="18" charset="0"/>
                                      </a:rPr>
                                      <m:t>𝐯</m:t>
                                    </m:r>
                                    <m:r>
                                      <a:rPr lang="en-US" sz="2400" b="0" i="1">
                                        <a:latin typeface="Cambria Math" panose="02040503050406030204" pitchFamily="18" charset="0"/>
                                      </a:rPr>
                                      <m:t>𝑞</m:t>
                                    </m:r>
                                  </m:e>
                                </m:d>
                              </m:den>
                            </m:f>
                            <m:r>
                              <a:rPr lang="en-US" sz="2400" b="0" i="0">
                                <a:latin typeface="Cambria Math" panose="02040503050406030204" pitchFamily="18" charset="0"/>
                              </a:rPr>
                              <m:t>=−</m:t>
                            </m:r>
                            <m:f>
                              <m:fPr>
                                <m:ctrlPr>
                                  <a:rPr lang="en-US" sz="2400" b="0" i="1">
                                    <a:latin typeface="Cambria Math" panose="02040503050406030204" pitchFamily="18" charset="0"/>
                                  </a:rPr>
                                </m:ctrlPr>
                              </m:fPr>
                              <m:num>
                                <m:sSub>
                                  <m:sSubPr>
                                    <m:ctrlPr>
                                      <a:rPr lang="en-US" sz="2400" b="0" i="1">
                                        <a:latin typeface="Cambria Math" panose="02040503050406030204" pitchFamily="18" charset="0"/>
                                      </a:rPr>
                                    </m:ctrlPr>
                                  </m:sSubPr>
                                  <m:e>
                                    <m:r>
                                      <a:rPr lang="en-US" sz="2400" b="0" i="1">
                                        <a:latin typeface="Cambria Math" panose="02040503050406030204" pitchFamily="18" charset="0"/>
                                      </a:rPr>
                                      <m:t>𝐹</m:t>
                                    </m:r>
                                  </m:e>
                                  <m:sub>
                                    <m:r>
                                      <a:rPr lang="en-US" sz="2400" b="0" i="1">
                                        <a:latin typeface="Cambria Math" panose="02040503050406030204" pitchFamily="18" charset="0"/>
                                      </a:rPr>
                                      <m:t>𝑆</m:t>
                                    </m:r>
                                  </m:sub>
                                </m:sSub>
                                <m:r>
                                  <a:rPr lang="en-US" sz="2400" b="0" i="0">
                                    <a:latin typeface="Cambria Math" panose="02040503050406030204" pitchFamily="18" charset="0"/>
                                  </a:rPr>
                                  <m:t>−</m:t>
                                </m:r>
                                <m:r>
                                  <a:rPr lang="en-US" sz="2400" b="0" i="1">
                                    <a:latin typeface="Cambria Math" panose="02040503050406030204" pitchFamily="18" charset="0"/>
                                  </a:rPr>
                                  <m:t>𝑅</m:t>
                                </m:r>
                              </m:num>
                              <m:den>
                                <m:d>
                                  <m:dPr>
                                    <m:ctrlPr>
                                      <a:rPr lang="en-US" sz="2400" b="0" i="1">
                                        <a:latin typeface="Cambria Math" panose="02040503050406030204" pitchFamily="18" charset="0"/>
                                      </a:rPr>
                                    </m:ctrlPr>
                                  </m:dPr>
                                  <m:e>
                                    <m:r>
                                      <a:rPr lang="en-US" sz="2400" b="0" i="1">
                                        <a:latin typeface="Cambria Math" panose="02040503050406030204" pitchFamily="18" charset="0"/>
                                      </a:rPr>
                                      <m:t>𝐸</m:t>
                                    </m:r>
                                    <m:r>
                                      <a:rPr lang="en-US" sz="2400" b="0" i="0">
                                        <a:latin typeface="Cambria Math" panose="02040503050406030204" pitchFamily="18" charset="0"/>
                                      </a:rPr>
                                      <m:t>−</m:t>
                                    </m:r>
                                    <m:r>
                                      <a:rPr lang="en-US" sz="2400" b="0" i="1">
                                        <a:latin typeface="Cambria Math" panose="02040503050406030204" pitchFamily="18" charset="0"/>
                                      </a:rPr>
                                      <m:t>𝑃</m:t>
                                    </m:r>
                                  </m:e>
                                </m:d>
                              </m:den>
                            </m:f>
                          </m:e>
                        </m:mr>
                        <m:mr>
                          <m:e>
                            <m:r>
                              <a:rPr lang="en-US" sz="2400" b="0" i="1">
                                <a:latin typeface="Cambria Math" panose="02040503050406030204" pitchFamily="18" charset="0"/>
                              </a:rPr>
                              <m:t>𝑃</m:t>
                            </m:r>
                            <m:r>
                              <a:rPr lang="en-US" sz="2400" b="0" i="0">
                                <a:latin typeface="Cambria Math" panose="02040503050406030204" pitchFamily="18" charset="0"/>
                              </a:rPr>
                              <m:t>=</m:t>
                            </m:r>
                            <m:r>
                              <a:rPr lang="en-US" sz="2400" b="0" i="1">
                                <a:latin typeface="Cambria Math" panose="02040503050406030204" pitchFamily="18" charset="0"/>
                              </a:rPr>
                              <m:t>𝐸</m:t>
                            </m:r>
                            <m:r>
                              <a:rPr lang="en-US" sz="2400" b="0" i="0">
                                <a:latin typeface="Cambria Math" panose="02040503050406030204" pitchFamily="18" charset="0"/>
                              </a:rPr>
                              <m:t>+</m:t>
                            </m:r>
                            <m:f>
                              <m:fPr>
                                <m:ctrlPr>
                                  <a:rPr lang="en-US" sz="2400" b="0" i="1">
                                    <a:latin typeface="Cambria Math" panose="02040503050406030204" pitchFamily="18" charset="0"/>
                                  </a:rPr>
                                </m:ctrlPr>
                              </m:fPr>
                              <m:num>
                                <m:sSub>
                                  <m:sSubPr>
                                    <m:ctrlPr>
                                      <a:rPr lang="en-US" sz="2400" b="0" i="1">
                                        <a:latin typeface="Cambria Math" panose="02040503050406030204" pitchFamily="18" charset="0"/>
                                      </a:rPr>
                                    </m:ctrlPr>
                                  </m:sSubPr>
                                  <m:e>
                                    <m:r>
                                      <a:rPr lang="en-US" sz="2400" b="0" i="1">
                                        <a:latin typeface="Cambria Math" panose="02040503050406030204" pitchFamily="18" charset="0"/>
                                      </a:rPr>
                                      <m:t>𝐹</m:t>
                                    </m:r>
                                  </m:e>
                                  <m:sub>
                                    <m:r>
                                      <a:rPr lang="en-US" sz="2400" b="0" i="1">
                                        <a:latin typeface="Cambria Math" panose="02040503050406030204" pitchFamily="18" charset="0"/>
                                      </a:rPr>
                                      <m:t>𝑆</m:t>
                                    </m:r>
                                  </m:sub>
                                </m:sSub>
                                <m:r>
                                  <a:rPr lang="en-US" sz="2400" b="0" i="0">
                                    <a:latin typeface="Cambria Math" panose="02040503050406030204" pitchFamily="18" charset="0"/>
                                  </a:rPr>
                                  <m:t>−</m:t>
                                </m:r>
                                <m:r>
                                  <a:rPr lang="en-US" sz="2400" b="0" i="1">
                                    <a:latin typeface="Cambria Math" panose="02040503050406030204" pitchFamily="18" charset="0"/>
                                  </a:rPr>
                                  <m:t>𝑅</m:t>
                                </m:r>
                              </m:num>
                              <m:den>
                                <m:r>
                                  <a:rPr lang="en-US" sz="2400" b="0" i="1">
                                    <a:latin typeface="Cambria Math" panose="02040503050406030204" pitchFamily="18" charset="0"/>
                                  </a:rPr>
                                  <m:t>𝛤</m:t>
                                </m:r>
                              </m:den>
                            </m:f>
                            <m:r>
                              <a:rPr lang="en-US" sz="2400" b="0" i="0">
                                <a:latin typeface="Cambria Math" panose="02040503050406030204" pitchFamily="18" charset="0"/>
                              </a:rPr>
                              <m:t>⇒</m:t>
                            </m:r>
                            <m:r>
                              <a:rPr lang="en-US" sz="2400" b="0" i="1">
                                <a:latin typeface="Cambria Math" panose="02040503050406030204" pitchFamily="18" charset="0"/>
                              </a:rPr>
                              <m:t>𝛥</m:t>
                            </m:r>
                            <m:r>
                              <a:rPr lang="en-US" sz="2400" b="0" i="1">
                                <a:latin typeface="Cambria Math" panose="02040503050406030204" pitchFamily="18" charset="0"/>
                              </a:rPr>
                              <m:t>𝑃</m:t>
                            </m:r>
                            <m:r>
                              <a:rPr lang="en-US" sz="2400" b="0" i="0">
                                <a:latin typeface="Cambria Math" panose="02040503050406030204" pitchFamily="18" charset="0"/>
                              </a:rPr>
                              <m:t>=</m:t>
                            </m:r>
                            <m:r>
                              <a:rPr lang="en-US" sz="2400" b="0" i="1">
                                <a:latin typeface="Cambria Math" panose="02040503050406030204" pitchFamily="18" charset="0"/>
                              </a:rPr>
                              <m:t>𝛥</m:t>
                            </m:r>
                            <m:r>
                              <a:rPr lang="en-US" sz="2400" b="0" i="1">
                                <a:latin typeface="Cambria Math" panose="02040503050406030204" pitchFamily="18" charset="0"/>
                              </a:rPr>
                              <m:t>𝐸</m:t>
                            </m:r>
                            <m:r>
                              <a:rPr lang="en-US" sz="2400" b="0" i="0">
                                <a:latin typeface="Cambria Math" panose="02040503050406030204" pitchFamily="18" charset="0"/>
                              </a:rPr>
                              <m:t>+</m:t>
                            </m:r>
                            <m:r>
                              <a:rPr lang="en-US" sz="2400" b="0" i="1">
                                <a:latin typeface="Cambria Math" panose="02040503050406030204" pitchFamily="18" charset="0"/>
                              </a:rPr>
                              <m:t>𝛥</m:t>
                            </m:r>
                            <m:d>
                              <m:dPr>
                                <m:ctrlPr>
                                  <a:rPr lang="en-US" sz="2400" b="0" i="1">
                                    <a:latin typeface="Cambria Math" panose="02040503050406030204" pitchFamily="18" charset="0"/>
                                  </a:rPr>
                                </m:ctrlPr>
                              </m:dPr>
                              <m:e>
                                <m:f>
                                  <m:fPr>
                                    <m:ctrlPr>
                                      <a:rPr lang="en-US" sz="2400" b="0" i="1">
                                        <a:latin typeface="Cambria Math" panose="02040503050406030204" pitchFamily="18" charset="0"/>
                                      </a:rPr>
                                    </m:ctrlPr>
                                  </m:fPr>
                                  <m:num>
                                    <m:sSub>
                                      <m:sSubPr>
                                        <m:ctrlPr>
                                          <a:rPr lang="en-US" sz="2400" b="0" i="1">
                                            <a:latin typeface="Cambria Math" panose="02040503050406030204" pitchFamily="18" charset="0"/>
                                          </a:rPr>
                                        </m:ctrlPr>
                                      </m:sSubPr>
                                      <m:e>
                                        <m:r>
                                          <a:rPr lang="en-US" sz="2400" b="0" i="1">
                                            <a:latin typeface="Cambria Math" panose="02040503050406030204" pitchFamily="18" charset="0"/>
                                          </a:rPr>
                                          <m:t>𝐹</m:t>
                                        </m:r>
                                      </m:e>
                                      <m:sub>
                                        <m:r>
                                          <a:rPr lang="en-US" sz="2400" b="0" i="1">
                                            <a:latin typeface="Cambria Math" panose="02040503050406030204" pitchFamily="18" charset="0"/>
                                          </a:rPr>
                                          <m:t>𝑆</m:t>
                                        </m:r>
                                      </m:sub>
                                    </m:sSub>
                                    <m:r>
                                      <a:rPr lang="en-US" sz="2400" b="0" i="0">
                                        <a:latin typeface="Cambria Math" panose="02040503050406030204" pitchFamily="18" charset="0"/>
                                      </a:rPr>
                                      <m:t>−</m:t>
                                    </m:r>
                                    <m:r>
                                      <a:rPr lang="en-US" sz="2400" b="0" i="1">
                                        <a:latin typeface="Cambria Math" panose="02040503050406030204" pitchFamily="18" charset="0"/>
                                      </a:rPr>
                                      <m:t>𝑅</m:t>
                                    </m:r>
                                  </m:num>
                                  <m:den>
                                    <m:r>
                                      <a:rPr lang="en-US" sz="2400" b="0" i="1">
                                        <a:latin typeface="Cambria Math" panose="02040503050406030204" pitchFamily="18" charset="0"/>
                                      </a:rPr>
                                      <m:t>𝛤</m:t>
                                    </m:r>
                                  </m:den>
                                </m:f>
                              </m:e>
                            </m:d>
                          </m:e>
                        </m:mr>
                        <m:mr>
                          <m:e>
                            <m:r>
                              <a:rPr lang="en-US" sz="2400" b="0" i="1">
                                <a:latin typeface="Cambria Math" panose="02040503050406030204" pitchFamily="18" charset="0"/>
                              </a:rPr>
                              <m:t>𝛥</m:t>
                            </m:r>
                            <m:d>
                              <m:dPr>
                                <m:ctrlPr>
                                  <a:rPr lang="en-US" sz="2400" b="0" i="1">
                                    <a:latin typeface="Cambria Math" panose="02040503050406030204" pitchFamily="18" charset="0"/>
                                  </a:rPr>
                                </m:ctrlPr>
                              </m:dPr>
                              <m:e>
                                <m:sSub>
                                  <m:sSubPr>
                                    <m:ctrlPr>
                                      <a:rPr lang="en-US" sz="2400" b="0" i="1">
                                        <a:latin typeface="Cambria Math" panose="02040503050406030204" pitchFamily="18" charset="0"/>
                                      </a:rPr>
                                    </m:ctrlPr>
                                  </m:sSubPr>
                                  <m:e>
                                    <m:r>
                                      <a:rPr lang="en-US" sz="2400" b="0" i="1">
                                        <a:latin typeface="Cambria Math" panose="02040503050406030204" pitchFamily="18" charset="0"/>
                                      </a:rPr>
                                      <m:t>𝐹</m:t>
                                    </m:r>
                                  </m:e>
                                  <m:sub>
                                    <m:r>
                                      <a:rPr lang="en-US" sz="2400" b="0" i="1">
                                        <a:latin typeface="Cambria Math" panose="02040503050406030204" pitchFamily="18" charset="0"/>
                                      </a:rPr>
                                      <m:t>𝑆</m:t>
                                    </m:r>
                                  </m:sub>
                                </m:sSub>
                                <m:r>
                                  <a:rPr lang="en-US" sz="2400" b="0" i="0">
                                    <a:latin typeface="Cambria Math" panose="02040503050406030204" pitchFamily="18" charset="0"/>
                                  </a:rPr>
                                  <m:t>−</m:t>
                                </m:r>
                                <m:r>
                                  <a:rPr lang="en-US" sz="2400" b="0" i="1">
                                    <a:latin typeface="Cambria Math" panose="02040503050406030204" pitchFamily="18" charset="0"/>
                                  </a:rPr>
                                  <m:t>𝑅</m:t>
                                </m:r>
                              </m:e>
                            </m:d>
                            <m:r>
                              <a:rPr lang="en-US" sz="2400" b="0" i="0">
                                <a:latin typeface="Cambria Math" panose="02040503050406030204" pitchFamily="18" charset="0"/>
                              </a:rPr>
                              <m:t>≈</m:t>
                            </m:r>
                            <m:r>
                              <a:rPr lang="en-US" sz="2400" b="0" i="1">
                                <a:latin typeface="Cambria Math" panose="02040503050406030204" pitchFamily="18" charset="0"/>
                              </a:rPr>
                              <m:t>𝛥</m:t>
                            </m:r>
                            <m:r>
                              <a:rPr lang="en-US" sz="2400" b="0" i="1">
                                <a:latin typeface="Cambria Math" panose="02040503050406030204" pitchFamily="18" charset="0"/>
                              </a:rPr>
                              <m:t>𝐸</m:t>
                            </m:r>
                            <m:r>
                              <a:rPr lang="en-US" sz="2400" b="0" i="0">
                                <a:latin typeface="Cambria Math" panose="02040503050406030204" pitchFamily="18" charset="0"/>
                              </a:rPr>
                              <m:t>;</m:t>
                            </m:r>
                            <m:r>
                              <m:rPr>
                                <m:nor/>
                              </m:rPr>
                              <a:rPr lang="en-US" sz="2400" b="0" i="0">
                                <a:latin typeface="Cambria Math" panose="02040503050406030204" pitchFamily="18" charset="0"/>
                              </a:rPr>
                              <m:t>  </m:t>
                            </m:r>
                            <m:r>
                              <a:rPr lang="en-US" sz="2400" b="0" i="1">
                                <a:latin typeface="Cambria Math" panose="02040503050406030204" pitchFamily="18" charset="0"/>
                              </a:rPr>
                              <m:t>𝛤</m:t>
                            </m:r>
                            <m:r>
                              <a:rPr lang="en-US" sz="2400" b="0" i="0">
                                <a:latin typeface="Cambria Math" panose="02040503050406030204" pitchFamily="18" charset="0"/>
                              </a:rPr>
                              <m:t>≈</m:t>
                            </m:r>
                            <m:r>
                              <m:rPr>
                                <m:nor/>
                              </m:rPr>
                              <a:rPr lang="en-US" sz="2400" b="0" i="0">
                                <a:latin typeface="Cambria Math" panose="02040503050406030204" pitchFamily="18" charset="0"/>
                              </a:rPr>
                              <m:t>constant</m:t>
                            </m:r>
                          </m:e>
                        </m:mr>
                      </m:m>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208920" y="3077257"/>
                <a:ext cx="5651740" cy="2960608"/>
              </a:xfrm>
              <a:prstGeom prst="rect">
                <a:avLst/>
              </a:prstGeom>
              <a:blipFill rotWithShape="0">
                <a:blip r:embed="rId2"/>
                <a:stretch>
                  <a:fillRect/>
                </a:stretch>
              </a:blipFill>
            </p:spPr>
            <p:txBody>
              <a:bodyPr/>
              <a:lstStyle/>
              <a:p>
                <a:r>
                  <a:rPr lang="en-US">
                    <a:noFill/>
                  </a:rPr>
                  <a:t> </a:t>
                </a:r>
              </a:p>
            </p:txBody>
          </p:sp>
        </mc:Fallback>
      </mc:AlternateContent>
      <p:sp>
        <p:nvSpPr>
          <p:cNvPr id="12" name="Title 8"/>
          <p:cNvSpPr>
            <a:spLocks noGrp="1"/>
          </p:cNvSpPr>
          <p:nvPr>
            <p:ph type="title"/>
          </p:nvPr>
        </p:nvSpPr>
        <p:spPr>
          <a:xfrm>
            <a:off x="274320" y="201168"/>
            <a:ext cx="8119182" cy="868680"/>
          </a:xfrm>
        </p:spPr>
        <p:txBody>
          <a:bodyPr/>
          <a:lstStyle/>
          <a:p>
            <a:r>
              <a:rPr lang="en-US" dirty="0" smtClean="0"/>
              <a:t>Normalized Gross Moist Stability (</a:t>
            </a:r>
            <a:r>
              <a:rPr lang="el-GR" dirty="0" smtClean="0">
                <a:latin typeface="Cambria Math" panose="02040503050406030204" pitchFamily="18" charset="0"/>
                <a:ea typeface="Cambria Math" panose="02040503050406030204" pitchFamily="18" charset="0"/>
              </a:rPr>
              <a:t>Γ</a:t>
            </a:r>
            <a:r>
              <a:rPr lang="en-US" dirty="0" smtClean="0">
                <a:latin typeface="Cambria Math" panose="02040503050406030204" pitchFamily="18" charset="0"/>
                <a:ea typeface="Cambria Math" panose="02040503050406030204" pitchFamily="18" charset="0"/>
              </a:rPr>
              <a:t>)</a:t>
            </a:r>
            <a:endParaRPr lang="en-US" dirty="0"/>
          </a:p>
        </p:txBody>
      </p:sp>
      <p:sp>
        <p:nvSpPr>
          <p:cNvPr id="14" name="Content Placeholder 9"/>
          <p:cNvSpPr>
            <a:spLocks noGrp="1"/>
          </p:cNvSpPr>
          <p:nvPr>
            <p:ph idx="1"/>
          </p:nvPr>
        </p:nvSpPr>
        <p:spPr>
          <a:xfrm>
            <a:off x="274320" y="1388335"/>
            <a:ext cx="7520940" cy="1613656"/>
          </a:xfrm>
        </p:spPr>
        <p:txBody>
          <a:bodyPr/>
          <a:lstStyle/>
          <a:p>
            <a:pPr lvl="1"/>
            <a:r>
              <a:rPr lang="en-US" sz="1600" dirty="0" smtClean="0"/>
              <a:t>Cast </a:t>
            </a:r>
            <a:r>
              <a:rPr lang="en-US" sz="1600" dirty="0"/>
              <a:t>in terms of moist static energy, it gives the ratio of MSE divergence to moisture divergence.</a:t>
            </a:r>
          </a:p>
          <a:p>
            <a:pPr lvl="1"/>
            <a:r>
              <a:rPr lang="en-US" sz="1600" dirty="0"/>
              <a:t>In equilibrium, the relationship gives you the ratio of energy forcing in the atmosphere compared to E-P (both in W/m</a:t>
            </a:r>
            <a:r>
              <a:rPr lang="en-US" sz="1600" baseline="30000" dirty="0"/>
              <a:t>2</a:t>
            </a:r>
            <a:r>
              <a:rPr lang="en-US" sz="1600" dirty="0"/>
              <a:t>).</a:t>
            </a:r>
          </a:p>
          <a:p>
            <a:pPr lvl="1"/>
            <a:r>
              <a:rPr lang="en-US" sz="1600" dirty="0"/>
              <a:t>NGMS can be used as an amplification factor to describe the sensitivity of the moisture cycle to forcing changes.</a:t>
            </a:r>
          </a:p>
        </p:txBody>
      </p:sp>
    </p:spTree>
    <p:extLst>
      <p:ext uri="{BB962C8B-B14F-4D97-AF65-F5344CB8AC3E}">
        <p14:creationId xmlns:p14="http://schemas.microsoft.com/office/powerpoint/2010/main" val="2601579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a:prstGeom prst="rect">
            <a:avLst/>
          </a:prstGeom>
        </p:spPr>
        <p:txBody>
          <a:bodyPr/>
          <a:lstStyle/>
          <a:p>
            <a:endParaRPr lang="en-US"/>
          </a:p>
        </p:txBody>
      </p:sp>
      <p:sp>
        <p:nvSpPr>
          <p:cNvPr id="4" name="Date Placeholder 3"/>
          <p:cNvSpPr>
            <a:spLocks noGrp="1"/>
          </p:cNvSpPr>
          <p:nvPr>
            <p:ph type="dt" sz="half" idx="2"/>
          </p:nvPr>
        </p:nvSpPr>
        <p:spPr>
          <a:prstGeom prst="rect">
            <a:avLst/>
          </a:prstGeom>
        </p:spPr>
        <p:txBody>
          <a:bodyPr/>
          <a:lstStyle/>
          <a:p>
            <a:fld id="{43D53A0B-9BED-1445-B734-7F146924E4F5}" type="datetime4">
              <a:rPr lang="en-US" smtClean="0"/>
              <a:t>June 4, 2017</a:t>
            </a:fld>
            <a:endParaRPr lang="en-US" dirty="0"/>
          </a:p>
        </p:txBody>
      </p:sp>
      <p:sp>
        <p:nvSpPr>
          <p:cNvPr id="5" name="Slide Number Placeholder 4"/>
          <p:cNvSpPr>
            <a:spLocks noGrp="1"/>
          </p:cNvSpPr>
          <p:nvPr>
            <p:ph type="sldNum" sz="quarter" idx="4"/>
          </p:nvPr>
        </p:nvSpPr>
        <p:spPr>
          <a:prstGeom prst="rect">
            <a:avLst/>
          </a:prstGeom>
        </p:spPr>
        <p:txBody>
          <a:bodyPr/>
          <a:lstStyle/>
          <a:p>
            <a:fld id="{03722D57-58D6-9447-A6D5-A97F6C35A8FB}" type="slidenum">
              <a:rPr lang="en-US" smtClean="0"/>
              <a:pPr/>
              <a:t>8</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 y="2152559"/>
            <a:ext cx="8869680" cy="3446984"/>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897929" y="1272138"/>
                <a:ext cx="234807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𝛥</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i="1">
                                  <a:latin typeface="Cambria Math" panose="02040503050406030204" pitchFamily="18" charset="0"/>
                                </a:rPr>
                                <m:t>𝑆</m:t>
                              </m:r>
                            </m:sub>
                          </m:sSub>
                          <m:r>
                            <a:rPr lang="en-US" sz="2400">
                              <a:latin typeface="Cambria Math" panose="02040503050406030204" pitchFamily="18" charset="0"/>
                            </a:rPr>
                            <m:t>−</m:t>
                          </m:r>
                          <m:r>
                            <a:rPr lang="en-US" sz="2400" i="1">
                              <a:latin typeface="Cambria Math" panose="02040503050406030204" pitchFamily="18" charset="0"/>
                            </a:rPr>
                            <m:t>𝑅</m:t>
                          </m:r>
                        </m:e>
                      </m:d>
                      <m:r>
                        <a:rPr lang="en-US" sz="2400">
                          <a:latin typeface="Cambria Math" panose="02040503050406030204" pitchFamily="18" charset="0"/>
                        </a:rPr>
                        <m:t>≈</m:t>
                      </m:r>
                      <m:r>
                        <a:rPr lang="en-US" sz="2400" i="1">
                          <a:latin typeface="Cambria Math" panose="02040503050406030204" pitchFamily="18" charset="0"/>
                        </a:rPr>
                        <m:t>𝛥</m:t>
                      </m:r>
                      <m:r>
                        <a:rPr lang="en-US" sz="2400" i="1">
                          <a:latin typeface="Cambria Math" panose="02040503050406030204" pitchFamily="18" charset="0"/>
                        </a:rPr>
                        <m:t>𝐸</m:t>
                      </m:r>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897929" y="1272138"/>
                <a:ext cx="2348079" cy="461665"/>
              </a:xfrm>
              <a:prstGeom prst="rect">
                <a:avLst/>
              </a:prstGeom>
              <a:blipFill rotWithShape="0">
                <a:blip r:embed="rId3"/>
                <a:stretch>
                  <a:fillRect b="-2667"/>
                </a:stretch>
              </a:blipFill>
            </p:spPr>
            <p:txBody>
              <a:bodyPr/>
              <a:lstStyle/>
              <a:p>
                <a:r>
                  <a:rPr lang="en-US">
                    <a:noFill/>
                  </a:rPr>
                  <a:t> </a:t>
                </a:r>
              </a:p>
            </p:txBody>
          </p:sp>
        </mc:Fallback>
      </mc:AlternateContent>
      <p:sp>
        <p:nvSpPr>
          <p:cNvPr id="11" name="TextBox 10"/>
          <p:cNvSpPr txBox="1"/>
          <p:nvPr/>
        </p:nvSpPr>
        <p:spPr>
          <a:xfrm>
            <a:off x="595223" y="1275972"/>
            <a:ext cx="6058133" cy="461665"/>
          </a:xfrm>
          <a:prstGeom prst="rect">
            <a:avLst/>
          </a:prstGeom>
          <a:noFill/>
        </p:spPr>
        <p:txBody>
          <a:bodyPr wrap="none" rtlCol="0">
            <a:spAutoFit/>
          </a:bodyPr>
          <a:lstStyle/>
          <a:p>
            <a:r>
              <a:rPr lang="en-US" sz="2400" dirty="0" smtClean="0"/>
              <a:t>Is                                  a good assumption?   Yes.</a:t>
            </a:r>
            <a:endParaRPr lang="en-US" sz="2400" dirty="0"/>
          </a:p>
        </p:txBody>
      </p:sp>
      <p:sp>
        <p:nvSpPr>
          <p:cNvPr id="14" name="Title 8"/>
          <p:cNvSpPr>
            <a:spLocks noGrp="1"/>
          </p:cNvSpPr>
          <p:nvPr>
            <p:ph type="title"/>
          </p:nvPr>
        </p:nvSpPr>
        <p:spPr>
          <a:xfrm>
            <a:off x="274320" y="201168"/>
            <a:ext cx="8119182" cy="868680"/>
          </a:xfrm>
        </p:spPr>
        <p:txBody>
          <a:bodyPr/>
          <a:lstStyle/>
          <a:p>
            <a:r>
              <a:rPr lang="en-US" dirty="0" smtClean="0"/>
              <a:t>Normalized Gross Moist Stability (</a:t>
            </a:r>
            <a:r>
              <a:rPr lang="el-GR" dirty="0" smtClean="0">
                <a:latin typeface="Cambria Math" panose="02040503050406030204" pitchFamily="18" charset="0"/>
                <a:ea typeface="Cambria Math" panose="02040503050406030204" pitchFamily="18" charset="0"/>
              </a:rPr>
              <a:t>Γ</a:t>
            </a:r>
            <a:r>
              <a:rPr lang="en-US" dirty="0" smtClean="0">
                <a:latin typeface="Cambria Math" panose="02040503050406030204" pitchFamily="18" charset="0"/>
                <a:ea typeface="Cambria Math" panose="02040503050406030204" pitchFamily="18" charset="0"/>
              </a:rPr>
              <a:t>)</a:t>
            </a:r>
            <a:endParaRPr lang="en-US" dirty="0"/>
          </a:p>
        </p:txBody>
      </p:sp>
    </p:spTree>
    <p:extLst>
      <p:ext uri="{BB962C8B-B14F-4D97-AF65-F5344CB8AC3E}">
        <p14:creationId xmlns:p14="http://schemas.microsoft.com/office/powerpoint/2010/main" val="1602439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p:txBody>
          <a:bodyPr/>
          <a:lstStyle/>
          <a:p>
            <a:endParaRPr lang="en-US"/>
          </a:p>
        </p:txBody>
      </p:sp>
      <p:sp>
        <p:nvSpPr>
          <p:cNvPr id="4" name="Date Placeholder 3"/>
          <p:cNvSpPr>
            <a:spLocks noGrp="1"/>
          </p:cNvSpPr>
          <p:nvPr>
            <p:ph type="dt" sz="half" idx="2"/>
          </p:nvPr>
        </p:nvSpPr>
        <p:spPr/>
        <p:txBody>
          <a:bodyPr/>
          <a:lstStyle/>
          <a:p>
            <a:fld id="{20E7501A-D8DE-F848-96E7-C76823747A58}" type="datetime4">
              <a:rPr lang="en-US" smtClean="0"/>
              <a:t>June 4, 2017</a:t>
            </a:fld>
            <a:endParaRPr lang="en-US" dirty="0"/>
          </a:p>
        </p:txBody>
      </p:sp>
      <p:sp>
        <p:nvSpPr>
          <p:cNvPr id="5" name="Slide Number Placeholder 4"/>
          <p:cNvSpPr>
            <a:spLocks noGrp="1"/>
          </p:cNvSpPr>
          <p:nvPr>
            <p:ph type="sldNum" sz="quarter" idx="4"/>
          </p:nvPr>
        </p:nvSpPr>
        <p:spPr/>
        <p:txBody>
          <a:bodyPr/>
          <a:lstStyle/>
          <a:p>
            <a:fld id="{03722D57-58D6-9447-A6D5-A97F6C35A8FB}" type="slidenum">
              <a:rPr lang="en-US" smtClean="0"/>
              <a:pPr/>
              <a:t>9</a:t>
            </a:fld>
            <a:endParaRPr lang="en-US"/>
          </a:p>
        </p:txBody>
      </p:sp>
      <p:sp>
        <p:nvSpPr>
          <p:cNvPr id="9" name="Title 8"/>
          <p:cNvSpPr>
            <a:spLocks noGrp="1"/>
          </p:cNvSpPr>
          <p:nvPr>
            <p:ph type="title"/>
          </p:nvPr>
        </p:nvSpPr>
        <p:spPr>
          <a:xfrm>
            <a:off x="274320" y="201168"/>
            <a:ext cx="8119182" cy="868680"/>
          </a:xfrm>
        </p:spPr>
        <p:txBody>
          <a:bodyPr/>
          <a:lstStyle/>
          <a:p>
            <a:r>
              <a:rPr lang="en-US" dirty="0" smtClean="0"/>
              <a:t>Normalized Gross Moist Stability (</a:t>
            </a:r>
            <a:r>
              <a:rPr lang="el-GR" dirty="0" smtClean="0">
                <a:latin typeface="Cambria Math" panose="02040503050406030204" pitchFamily="18" charset="0"/>
                <a:ea typeface="Cambria Math" panose="02040503050406030204" pitchFamily="18" charset="0"/>
              </a:rPr>
              <a:t>Γ</a:t>
            </a:r>
            <a:r>
              <a:rPr lang="en-US" dirty="0" smtClean="0">
                <a:latin typeface="Cambria Math" panose="02040503050406030204" pitchFamily="18" charset="0"/>
                <a:ea typeface="Cambria Math" panose="02040503050406030204" pitchFamily="18" charset="0"/>
              </a:rPr>
              <a:t>)</a:t>
            </a:r>
            <a:endParaRPr lang="en-US" dirty="0"/>
          </a:p>
        </p:txBody>
      </p:sp>
      <p:sp>
        <p:nvSpPr>
          <p:cNvPr id="10" name="Content Placeholder 9"/>
          <p:cNvSpPr>
            <a:spLocks noGrp="1"/>
          </p:cNvSpPr>
          <p:nvPr>
            <p:ph idx="1"/>
          </p:nvPr>
        </p:nvSpPr>
        <p:spPr>
          <a:xfrm>
            <a:off x="274320" y="1388335"/>
            <a:ext cx="7520940" cy="1613656"/>
          </a:xfrm>
        </p:spPr>
        <p:txBody>
          <a:bodyPr/>
          <a:lstStyle/>
          <a:p>
            <a:pPr lvl="1"/>
            <a:r>
              <a:rPr lang="en-US" sz="1600" dirty="0" smtClean="0"/>
              <a:t>Cast </a:t>
            </a:r>
            <a:r>
              <a:rPr lang="en-US" sz="1600" dirty="0"/>
              <a:t>in terms of moist static energy, it gives the ratio of MSE divergence to moisture divergence.</a:t>
            </a:r>
          </a:p>
          <a:p>
            <a:pPr lvl="1"/>
            <a:r>
              <a:rPr lang="en-US" sz="1600" dirty="0"/>
              <a:t>In equilibrium, the relationship gives you the ratio of energy forcing in the atmosphere compared to E-P (both in W/m</a:t>
            </a:r>
            <a:r>
              <a:rPr lang="en-US" sz="1600" baseline="30000" dirty="0"/>
              <a:t>2</a:t>
            </a:r>
            <a:r>
              <a:rPr lang="en-US" sz="1600" dirty="0"/>
              <a:t>).</a:t>
            </a:r>
          </a:p>
          <a:p>
            <a:pPr lvl="1"/>
            <a:r>
              <a:rPr lang="en-US" sz="1600" dirty="0"/>
              <a:t>NGMS can be used as an amplification factor to describe the sensitivity of the moisture cycle to forcing changes.</a:t>
            </a:r>
          </a:p>
        </p:txBody>
      </p:sp>
      <p:sp>
        <p:nvSpPr>
          <p:cNvPr id="18" name="TextBox 17"/>
          <p:cNvSpPr txBox="1"/>
          <p:nvPr/>
        </p:nvSpPr>
        <p:spPr>
          <a:xfrm>
            <a:off x="6987256" y="3077257"/>
            <a:ext cx="1616008" cy="707886"/>
          </a:xfrm>
          <a:prstGeom prst="rect">
            <a:avLst/>
          </a:prstGeom>
          <a:noFill/>
        </p:spPr>
        <p:txBody>
          <a:bodyPr wrap="square" rtlCol="0">
            <a:spAutoFit/>
          </a:bodyPr>
          <a:lstStyle/>
          <a:p>
            <a:r>
              <a:rPr lang="en-US" sz="2000" dirty="0"/>
              <a:t>P, E, F</a:t>
            </a:r>
            <a:r>
              <a:rPr lang="en-US" sz="2000" baseline="-25000" dirty="0"/>
              <a:t>S</a:t>
            </a:r>
            <a:r>
              <a:rPr lang="en-US" sz="2000" dirty="0"/>
              <a:t>, and R are in W/m</a:t>
            </a:r>
            <a:r>
              <a:rPr lang="en-US" sz="2000" baseline="30000" dirty="0"/>
              <a:t>2</a:t>
            </a:r>
            <a:endParaRPr lang="en-US" sz="2000" dirty="0"/>
          </a:p>
        </p:txBody>
      </p:sp>
      <mc:AlternateContent xmlns:mc="http://schemas.openxmlformats.org/markup-compatibility/2006" xmlns:a14="http://schemas.microsoft.com/office/drawing/2010/main">
        <mc:Choice Requires="a14">
          <p:sp>
            <p:nvSpPr>
              <p:cNvPr id="11" name="Rectangle 10"/>
              <p:cNvSpPr/>
              <p:nvPr/>
            </p:nvSpPr>
            <p:spPr>
              <a:xfrm>
                <a:off x="1208920" y="3077257"/>
                <a:ext cx="5651740" cy="2960608"/>
              </a:xfrm>
              <a:prstGeom prst="rect">
                <a:avLst/>
              </a:prstGeom>
            </p:spPr>
            <p:txBody>
              <a:bodyPr wrap="square">
                <a:no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𝛤</m:t>
                            </m:r>
                            <m:r>
                              <a:rPr lang="en-US" sz="2400" i="0">
                                <a:latin typeface="Cambria Math" panose="02040503050406030204" pitchFamily="18" charset="0"/>
                              </a:rPr>
                              <m:t>≡−</m:t>
                            </m:r>
                            <m:f>
                              <m:fPr>
                                <m:ctrlPr>
                                  <a:rPr lang="en-US" sz="2400" i="1">
                                    <a:latin typeface="Cambria Math" panose="02040503050406030204" pitchFamily="18" charset="0"/>
                                  </a:rPr>
                                </m:ctrlPr>
                              </m:fPr>
                              <m:num>
                                <m:d>
                                  <m:dPr>
                                    <m:begChr m:val="["/>
                                    <m:endChr m:val="]"/>
                                    <m:ctrlPr>
                                      <a:rPr lang="en-US" sz="2400" i="1">
                                        <a:latin typeface="Cambria Math" panose="02040503050406030204" pitchFamily="18" charset="0"/>
                                      </a:rPr>
                                    </m:ctrlPr>
                                  </m:dPr>
                                  <m:e>
                                    <m:r>
                                      <a:rPr lang="en-US" sz="2400" i="0">
                                        <a:latin typeface="Cambria Math" panose="02040503050406030204" pitchFamily="18" charset="0"/>
                                      </a:rPr>
                                      <m:t>𝛻</m:t>
                                    </m:r>
                                    <m:r>
                                      <a:rPr lang="en-US" sz="2400" i="0">
                                        <a:latin typeface="Cambria Math" panose="02040503050406030204" pitchFamily="18" charset="0"/>
                                      </a:rPr>
                                      <m:t>·</m:t>
                                    </m:r>
                                    <m:r>
                                      <a:rPr lang="en-US" sz="2400" b="1" i="0">
                                        <a:latin typeface="Cambria Math" panose="02040503050406030204" pitchFamily="18" charset="0"/>
                                      </a:rPr>
                                      <m:t>𝐯</m:t>
                                    </m:r>
                                    <m:r>
                                      <a:rPr lang="en-US" sz="2400" b="0" i="1">
                                        <a:latin typeface="Cambria Math" panose="02040503050406030204" pitchFamily="18" charset="0"/>
                                      </a:rPr>
                                      <m:t>h</m:t>
                                    </m:r>
                                  </m:e>
                                </m:d>
                              </m:num>
                              <m:den>
                                <m:r>
                                  <a:rPr lang="en-US" sz="2400" b="0" i="1">
                                    <a:latin typeface="Cambria Math" panose="02040503050406030204" pitchFamily="18" charset="0"/>
                                  </a:rPr>
                                  <m:t>𝐿</m:t>
                                </m:r>
                                <m:d>
                                  <m:dPr>
                                    <m:begChr m:val="["/>
                                    <m:endChr m:val="]"/>
                                    <m:ctrlPr>
                                      <a:rPr lang="en-US" sz="2400" b="0" i="1">
                                        <a:latin typeface="Cambria Math" panose="02040503050406030204" pitchFamily="18" charset="0"/>
                                      </a:rPr>
                                    </m:ctrlPr>
                                  </m:dPr>
                                  <m:e>
                                    <m:r>
                                      <a:rPr lang="en-US" sz="2400" b="0" i="0">
                                        <a:latin typeface="Cambria Math" panose="02040503050406030204" pitchFamily="18" charset="0"/>
                                      </a:rPr>
                                      <m:t>𝛻</m:t>
                                    </m:r>
                                    <m:r>
                                      <a:rPr lang="en-US" sz="2400" b="0" i="0">
                                        <a:latin typeface="Cambria Math" panose="02040503050406030204" pitchFamily="18" charset="0"/>
                                      </a:rPr>
                                      <m:t>·</m:t>
                                    </m:r>
                                    <m:r>
                                      <a:rPr lang="en-US" sz="2400" b="1" i="0">
                                        <a:latin typeface="Cambria Math" panose="02040503050406030204" pitchFamily="18" charset="0"/>
                                      </a:rPr>
                                      <m:t>𝐯</m:t>
                                    </m:r>
                                    <m:r>
                                      <a:rPr lang="en-US" sz="2400" b="0" i="1">
                                        <a:latin typeface="Cambria Math" panose="02040503050406030204" pitchFamily="18" charset="0"/>
                                      </a:rPr>
                                      <m:t>𝑞</m:t>
                                    </m:r>
                                  </m:e>
                                </m:d>
                              </m:den>
                            </m:f>
                            <m:r>
                              <a:rPr lang="en-US" sz="2400" b="0" i="0">
                                <a:latin typeface="Cambria Math" panose="02040503050406030204" pitchFamily="18" charset="0"/>
                              </a:rPr>
                              <m:t>=−</m:t>
                            </m:r>
                            <m:f>
                              <m:fPr>
                                <m:ctrlPr>
                                  <a:rPr lang="en-US" sz="2400" b="0" i="1">
                                    <a:latin typeface="Cambria Math" panose="02040503050406030204" pitchFamily="18" charset="0"/>
                                  </a:rPr>
                                </m:ctrlPr>
                              </m:fPr>
                              <m:num>
                                <m:sSub>
                                  <m:sSubPr>
                                    <m:ctrlPr>
                                      <a:rPr lang="en-US" sz="2400" b="0" i="1">
                                        <a:latin typeface="Cambria Math" panose="02040503050406030204" pitchFamily="18" charset="0"/>
                                      </a:rPr>
                                    </m:ctrlPr>
                                  </m:sSubPr>
                                  <m:e>
                                    <m:r>
                                      <a:rPr lang="en-US" sz="2400" b="0" i="1">
                                        <a:latin typeface="Cambria Math" panose="02040503050406030204" pitchFamily="18" charset="0"/>
                                      </a:rPr>
                                      <m:t>𝐹</m:t>
                                    </m:r>
                                  </m:e>
                                  <m:sub>
                                    <m:r>
                                      <a:rPr lang="en-US" sz="2400" b="0" i="1">
                                        <a:latin typeface="Cambria Math" panose="02040503050406030204" pitchFamily="18" charset="0"/>
                                      </a:rPr>
                                      <m:t>𝑆</m:t>
                                    </m:r>
                                  </m:sub>
                                </m:sSub>
                                <m:r>
                                  <a:rPr lang="en-US" sz="2400" b="0" i="0">
                                    <a:latin typeface="Cambria Math" panose="02040503050406030204" pitchFamily="18" charset="0"/>
                                  </a:rPr>
                                  <m:t>−</m:t>
                                </m:r>
                                <m:r>
                                  <a:rPr lang="en-US" sz="2400" b="0" i="1">
                                    <a:latin typeface="Cambria Math" panose="02040503050406030204" pitchFamily="18" charset="0"/>
                                  </a:rPr>
                                  <m:t>𝑅</m:t>
                                </m:r>
                              </m:num>
                              <m:den>
                                <m:d>
                                  <m:dPr>
                                    <m:ctrlPr>
                                      <a:rPr lang="en-US" sz="2400" b="0" i="1">
                                        <a:latin typeface="Cambria Math" panose="02040503050406030204" pitchFamily="18" charset="0"/>
                                      </a:rPr>
                                    </m:ctrlPr>
                                  </m:dPr>
                                  <m:e>
                                    <m:r>
                                      <a:rPr lang="en-US" sz="2400" b="0" i="1">
                                        <a:latin typeface="Cambria Math" panose="02040503050406030204" pitchFamily="18" charset="0"/>
                                      </a:rPr>
                                      <m:t>𝐸</m:t>
                                    </m:r>
                                    <m:r>
                                      <a:rPr lang="en-US" sz="2400" b="0" i="0">
                                        <a:latin typeface="Cambria Math" panose="02040503050406030204" pitchFamily="18" charset="0"/>
                                      </a:rPr>
                                      <m:t>−</m:t>
                                    </m:r>
                                    <m:r>
                                      <a:rPr lang="en-US" sz="2400" b="0" i="1">
                                        <a:latin typeface="Cambria Math" panose="02040503050406030204" pitchFamily="18" charset="0"/>
                                      </a:rPr>
                                      <m:t>𝑃</m:t>
                                    </m:r>
                                  </m:e>
                                </m:d>
                              </m:den>
                            </m:f>
                          </m:e>
                        </m:mr>
                        <m:mr>
                          <m:e>
                            <m:r>
                              <a:rPr lang="en-US" sz="2400" b="0" i="1">
                                <a:latin typeface="Cambria Math" panose="02040503050406030204" pitchFamily="18" charset="0"/>
                              </a:rPr>
                              <m:t>𝑃</m:t>
                            </m:r>
                            <m:r>
                              <a:rPr lang="en-US" sz="2400" b="0" i="0">
                                <a:latin typeface="Cambria Math" panose="02040503050406030204" pitchFamily="18" charset="0"/>
                              </a:rPr>
                              <m:t>=</m:t>
                            </m:r>
                            <m:r>
                              <a:rPr lang="en-US" sz="2400" b="0" i="1">
                                <a:latin typeface="Cambria Math" panose="02040503050406030204" pitchFamily="18" charset="0"/>
                              </a:rPr>
                              <m:t>𝐸</m:t>
                            </m:r>
                            <m:r>
                              <a:rPr lang="en-US" sz="2400" b="0" i="0">
                                <a:latin typeface="Cambria Math" panose="02040503050406030204" pitchFamily="18" charset="0"/>
                              </a:rPr>
                              <m:t>+</m:t>
                            </m:r>
                            <m:f>
                              <m:fPr>
                                <m:ctrlPr>
                                  <a:rPr lang="en-US" sz="2400" b="0" i="1">
                                    <a:latin typeface="Cambria Math" panose="02040503050406030204" pitchFamily="18" charset="0"/>
                                  </a:rPr>
                                </m:ctrlPr>
                              </m:fPr>
                              <m:num>
                                <m:sSub>
                                  <m:sSubPr>
                                    <m:ctrlPr>
                                      <a:rPr lang="en-US" sz="2400" b="0" i="1">
                                        <a:latin typeface="Cambria Math" panose="02040503050406030204" pitchFamily="18" charset="0"/>
                                      </a:rPr>
                                    </m:ctrlPr>
                                  </m:sSubPr>
                                  <m:e>
                                    <m:r>
                                      <a:rPr lang="en-US" sz="2400" b="0" i="1">
                                        <a:latin typeface="Cambria Math" panose="02040503050406030204" pitchFamily="18" charset="0"/>
                                      </a:rPr>
                                      <m:t>𝐹</m:t>
                                    </m:r>
                                  </m:e>
                                  <m:sub>
                                    <m:r>
                                      <a:rPr lang="en-US" sz="2400" b="0" i="1">
                                        <a:latin typeface="Cambria Math" panose="02040503050406030204" pitchFamily="18" charset="0"/>
                                      </a:rPr>
                                      <m:t>𝑆</m:t>
                                    </m:r>
                                  </m:sub>
                                </m:sSub>
                                <m:r>
                                  <a:rPr lang="en-US" sz="2400" b="0" i="0">
                                    <a:latin typeface="Cambria Math" panose="02040503050406030204" pitchFamily="18" charset="0"/>
                                  </a:rPr>
                                  <m:t>−</m:t>
                                </m:r>
                                <m:r>
                                  <a:rPr lang="en-US" sz="2400" b="0" i="1">
                                    <a:latin typeface="Cambria Math" panose="02040503050406030204" pitchFamily="18" charset="0"/>
                                  </a:rPr>
                                  <m:t>𝑅</m:t>
                                </m:r>
                              </m:num>
                              <m:den>
                                <m:r>
                                  <a:rPr lang="en-US" sz="2400" b="0" i="1">
                                    <a:latin typeface="Cambria Math" panose="02040503050406030204" pitchFamily="18" charset="0"/>
                                  </a:rPr>
                                  <m:t>𝛤</m:t>
                                </m:r>
                              </m:den>
                            </m:f>
                            <m:r>
                              <a:rPr lang="en-US" sz="2400" b="0" i="0">
                                <a:latin typeface="Cambria Math" panose="02040503050406030204" pitchFamily="18" charset="0"/>
                              </a:rPr>
                              <m:t>⇒</m:t>
                            </m:r>
                            <m:r>
                              <a:rPr lang="en-US" sz="2400" b="0" i="1">
                                <a:latin typeface="Cambria Math" panose="02040503050406030204" pitchFamily="18" charset="0"/>
                              </a:rPr>
                              <m:t>𝛥</m:t>
                            </m:r>
                            <m:r>
                              <a:rPr lang="en-US" sz="2400" b="0" i="1">
                                <a:latin typeface="Cambria Math" panose="02040503050406030204" pitchFamily="18" charset="0"/>
                              </a:rPr>
                              <m:t>𝑃</m:t>
                            </m:r>
                            <m:r>
                              <a:rPr lang="en-US" sz="2400" b="0" i="0">
                                <a:latin typeface="Cambria Math" panose="02040503050406030204" pitchFamily="18" charset="0"/>
                              </a:rPr>
                              <m:t>=</m:t>
                            </m:r>
                            <m:r>
                              <a:rPr lang="en-US" sz="2400" b="0" i="1">
                                <a:latin typeface="Cambria Math" panose="02040503050406030204" pitchFamily="18" charset="0"/>
                              </a:rPr>
                              <m:t>𝛥</m:t>
                            </m:r>
                            <m:r>
                              <a:rPr lang="en-US" sz="2400" b="0" i="1">
                                <a:latin typeface="Cambria Math" panose="02040503050406030204" pitchFamily="18" charset="0"/>
                              </a:rPr>
                              <m:t>𝐸</m:t>
                            </m:r>
                            <m:r>
                              <a:rPr lang="en-US" sz="2400" b="0" i="0">
                                <a:latin typeface="Cambria Math" panose="02040503050406030204" pitchFamily="18" charset="0"/>
                              </a:rPr>
                              <m:t>+</m:t>
                            </m:r>
                            <m:r>
                              <a:rPr lang="en-US" sz="2400" b="0" i="1">
                                <a:latin typeface="Cambria Math" panose="02040503050406030204" pitchFamily="18" charset="0"/>
                              </a:rPr>
                              <m:t>𝛥</m:t>
                            </m:r>
                            <m:d>
                              <m:dPr>
                                <m:ctrlPr>
                                  <a:rPr lang="en-US" sz="2400" b="0" i="1">
                                    <a:latin typeface="Cambria Math" panose="02040503050406030204" pitchFamily="18" charset="0"/>
                                  </a:rPr>
                                </m:ctrlPr>
                              </m:dPr>
                              <m:e>
                                <m:f>
                                  <m:fPr>
                                    <m:ctrlPr>
                                      <a:rPr lang="en-US" sz="2400" b="0" i="1">
                                        <a:latin typeface="Cambria Math" panose="02040503050406030204" pitchFamily="18" charset="0"/>
                                      </a:rPr>
                                    </m:ctrlPr>
                                  </m:fPr>
                                  <m:num>
                                    <m:sSub>
                                      <m:sSubPr>
                                        <m:ctrlPr>
                                          <a:rPr lang="en-US" sz="2400" b="0" i="1">
                                            <a:latin typeface="Cambria Math" panose="02040503050406030204" pitchFamily="18" charset="0"/>
                                          </a:rPr>
                                        </m:ctrlPr>
                                      </m:sSubPr>
                                      <m:e>
                                        <m:r>
                                          <a:rPr lang="en-US" sz="2400" b="0" i="1">
                                            <a:latin typeface="Cambria Math" panose="02040503050406030204" pitchFamily="18" charset="0"/>
                                          </a:rPr>
                                          <m:t>𝐹</m:t>
                                        </m:r>
                                      </m:e>
                                      <m:sub>
                                        <m:r>
                                          <a:rPr lang="en-US" sz="2400" b="0" i="1">
                                            <a:latin typeface="Cambria Math" panose="02040503050406030204" pitchFamily="18" charset="0"/>
                                          </a:rPr>
                                          <m:t>𝑆</m:t>
                                        </m:r>
                                      </m:sub>
                                    </m:sSub>
                                    <m:r>
                                      <a:rPr lang="en-US" sz="2400" b="0" i="0">
                                        <a:latin typeface="Cambria Math" panose="02040503050406030204" pitchFamily="18" charset="0"/>
                                      </a:rPr>
                                      <m:t>−</m:t>
                                    </m:r>
                                    <m:r>
                                      <a:rPr lang="en-US" sz="2400" b="0" i="1">
                                        <a:latin typeface="Cambria Math" panose="02040503050406030204" pitchFamily="18" charset="0"/>
                                      </a:rPr>
                                      <m:t>𝑅</m:t>
                                    </m:r>
                                  </m:num>
                                  <m:den>
                                    <m:r>
                                      <a:rPr lang="en-US" sz="2400" b="0" i="1">
                                        <a:latin typeface="Cambria Math" panose="02040503050406030204" pitchFamily="18" charset="0"/>
                                      </a:rPr>
                                      <m:t>𝛤</m:t>
                                    </m:r>
                                  </m:den>
                                </m:f>
                              </m:e>
                            </m:d>
                          </m:e>
                        </m:mr>
                        <m:mr>
                          <m:e>
                            <m:r>
                              <a:rPr lang="en-US" sz="2400" b="0" i="1">
                                <a:latin typeface="Cambria Math" panose="02040503050406030204" pitchFamily="18" charset="0"/>
                              </a:rPr>
                              <m:t>𝛥</m:t>
                            </m:r>
                            <m:d>
                              <m:dPr>
                                <m:ctrlPr>
                                  <a:rPr lang="en-US" sz="2400" b="0" i="1">
                                    <a:latin typeface="Cambria Math" panose="02040503050406030204" pitchFamily="18" charset="0"/>
                                  </a:rPr>
                                </m:ctrlPr>
                              </m:dPr>
                              <m:e>
                                <m:sSub>
                                  <m:sSubPr>
                                    <m:ctrlPr>
                                      <a:rPr lang="en-US" sz="2400" b="0" i="1">
                                        <a:latin typeface="Cambria Math" panose="02040503050406030204" pitchFamily="18" charset="0"/>
                                      </a:rPr>
                                    </m:ctrlPr>
                                  </m:sSubPr>
                                  <m:e>
                                    <m:r>
                                      <a:rPr lang="en-US" sz="2400" b="0" i="1">
                                        <a:latin typeface="Cambria Math" panose="02040503050406030204" pitchFamily="18" charset="0"/>
                                      </a:rPr>
                                      <m:t>𝐹</m:t>
                                    </m:r>
                                  </m:e>
                                  <m:sub>
                                    <m:r>
                                      <a:rPr lang="en-US" sz="2400" b="0" i="1">
                                        <a:latin typeface="Cambria Math" panose="02040503050406030204" pitchFamily="18" charset="0"/>
                                      </a:rPr>
                                      <m:t>𝑆</m:t>
                                    </m:r>
                                  </m:sub>
                                </m:sSub>
                                <m:r>
                                  <a:rPr lang="en-US" sz="2400" b="0" i="0">
                                    <a:latin typeface="Cambria Math" panose="02040503050406030204" pitchFamily="18" charset="0"/>
                                  </a:rPr>
                                  <m:t>−</m:t>
                                </m:r>
                                <m:r>
                                  <a:rPr lang="en-US" sz="2400" b="0" i="1">
                                    <a:latin typeface="Cambria Math" panose="02040503050406030204" pitchFamily="18" charset="0"/>
                                  </a:rPr>
                                  <m:t>𝑅</m:t>
                                </m:r>
                              </m:e>
                            </m:d>
                            <m:r>
                              <a:rPr lang="en-US" sz="2400" b="0" i="0">
                                <a:latin typeface="Cambria Math" panose="02040503050406030204" pitchFamily="18" charset="0"/>
                              </a:rPr>
                              <m:t>≈</m:t>
                            </m:r>
                            <m:r>
                              <a:rPr lang="en-US" sz="2400" b="0" i="1">
                                <a:latin typeface="Cambria Math" panose="02040503050406030204" pitchFamily="18" charset="0"/>
                              </a:rPr>
                              <m:t>𝛥</m:t>
                            </m:r>
                            <m:r>
                              <a:rPr lang="en-US" sz="2400" b="0" i="1">
                                <a:latin typeface="Cambria Math" panose="02040503050406030204" pitchFamily="18" charset="0"/>
                              </a:rPr>
                              <m:t>𝐸</m:t>
                            </m:r>
                            <m:r>
                              <a:rPr lang="en-US" sz="2400" b="0" i="0">
                                <a:latin typeface="Cambria Math" panose="02040503050406030204" pitchFamily="18" charset="0"/>
                              </a:rPr>
                              <m:t>;</m:t>
                            </m:r>
                            <m:r>
                              <m:rPr>
                                <m:nor/>
                              </m:rPr>
                              <a:rPr lang="en-US" sz="2400" b="0" i="1">
                                <a:latin typeface="Cambria Math" panose="02040503050406030204" pitchFamily="18" charset="0"/>
                              </a:rPr>
                              <m:t>  </m:t>
                            </m:r>
                            <m:r>
                              <a:rPr lang="en-US" sz="2400" b="0" i="1">
                                <a:latin typeface="Cambria Math" panose="02040503050406030204" pitchFamily="18" charset="0"/>
                              </a:rPr>
                              <m:t>𝛤</m:t>
                            </m:r>
                            <m:r>
                              <a:rPr lang="en-US" sz="2400" b="0" i="0">
                                <a:latin typeface="Cambria Math" panose="02040503050406030204" pitchFamily="18" charset="0"/>
                              </a:rPr>
                              <m:t>≈</m:t>
                            </m:r>
                            <m:r>
                              <m:rPr>
                                <m:nor/>
                              </m:rPr>
                              <a:rPr lang="en-US" sz="2400" b="0" i="1">
                                <a:latin typeface="Cambria Math" panose="02040503050406030204" pitchFamily="18" charset="0"/>
                              </a:rPr>
                              <m:t>constant</m:t>
                            </m:r>
                          </m:e>
                        </m:mr>
                        <m:mr>
                          <m:e>
                            <m:r>
                              <a:rPr lang="en-US" sz="2400" b="0" i="1">
                                <a:latin typeface="Cambria Math" panose="02040503050406030204" pitchFamily="18" charset="0"/>
                              </a:rPr>
                              <m:t>𝛥</m:t>
                            </m:r>
                            <m:r>
                              <a:rPr lang="en-US" sz="2400" b="0" i="1">
                                <a:latin typeface="Cambria Math" panose="02040503050406030204" pitchFamily="18" charset="0"/>
                              </a:rPr>
                              <m:t>𝑃</m:t>
                            </m:r>
                            <m:r>
                              <a:rPr lang="en-US" sz="2400" b="0" i="0">
                                <a:latin typeface="Cambria Math" panose="02040503050406030204" pitchFamily="18" charset="0"/>
                              </a:rPr>
                              <m:t>≈</m:t>
                            </m:r>
                            <m:r>
                              <a:rPr lang="en-US" sz="2400" b="0" i="1">
                                <a:latin typeface="Cambria Math" panose="02040503050406030204" pitchFamily="18" charset="0"/>
                              </a:rPr>
                              <m:t>𝛥</m:t>
                            </m:r>
                            <m:r>
                              <a:rPr lang="en-US" sz="2400" b="0" i="1">
                                <a:latin typeface="Cambria Math" panose="02040503050406030204" pitchFamily="18" charset="0"/>
                              </a:rPr>
                              <m:t>𝐸</m:t>
                            </m:r>
                            <m:r>
                              <a:rPr lang="en-US" sz="2400" b="0" i="0">
                                <a:latin typeface="Cambria Math" panose="02040503050406030204" pitchFamily="18" charset="0"/>
                              </a:rPr>
                              <m:t>+</m:t>
                            </m:r>
                            <m:f>
                              <m:fPr>
                                <m:ctrlPr>
                                  <a:rPr lang="en-US" sz="2400" b="0" i="1">
                                    <a:latin typeface="Cambria Math" panose="02040503050406030204" pitchFamily="18" charset="0"/>
                                  </a:rPr>
                                </m:ctrlPr>
                              </m:fPr>
                              <m:num>
                                <m:r>
                                  <a:rPr lang="en-US" sz="2400" b="0" i="1">
                                    <a:latin typeface="Cambria Math" panose="02040503050406030204" pitchFamily="18" charset="0"/>
                                  </a:rPr>
                                  <m:t>𝛥</m:t>
                                </m:r>
                                <m:r>
                                  <a:rPr lang="en-US" sz="2400" b="0" i="1">
                                    <a:latin typeface="Cambria Math" panose="02040503050406030204" pitchFamily="18" charset="0"/>
                                  </a:rPr>
                                  <m:t>𝐸</m:t>
                                </m:r>
                              </m:num>
                              <m:den>
                                <m:r>
                                  <a:rPr lang="en-US" sz="2400" b="0" i="1">
                                    <a:latin typeface="Cambria Math" panose="02040503050406030204" pitchFamily="18" charset="0"/>
                                  </a:rPr>
                                  <m:t>𝛤</m:t>
                                </m:r>
                              </m:den>
                            </m:f>
                            <m:r>
                              <a:rPr lang="en-US" sz="2400" b="0" i="0">
                                <a:latin typeface="Cambria Math" panose="02040503050406030204" pitchFamily="18" charset="0"/>
                              </a:rPr>
                              <m:t>=</m:t>
                            </m:r>
                            <m:r>
                              <a:rPr lang="en-US" sz="2400" b="0" i="1">
                                <a:latin typeface="Cambria Math" panose="02040503050406030204" pitchFamily="18" charset="0"/>
                              </a:rPr>
                              <m:t>𝛥</m:t>
                            </m:r>
                            <m:r>
                              <a:rPr lang="en-US" sz="2400" b="0" i="1">
                                <a:latin typeface="Cambria Math" panose="02040503050406030204" pitchFamily="18" charset="0"/>
                              </a:rPr>
                              <m:t>𝐸</m:t>
                            </m:r>
                            <m:d>
                              <m:dPr>
                                <m:ctrlPr>
                                  <a:rPr lang="en-US" sz="2400" b="0" i="1">
                                    <a:latin typeface="Cambria Math" panose="02040503050406030204" pitchFamily="18" charset="0"/>
                                  </a:rPr>
                                </m:ctrlPr>
                              </m:dPr>
                              <m:e>
                                <m:r>
                                  <a:rPr lang="en-US" sz="2400" b="0" i="0">
                                    <a:latin typeface="Cambria Math" panose="02040503050406030204" pitchFamily="18" charset="0"/>
                                  </a:rPr>
                                  <m:t>1+</m:t>
                                </m:r>
                                <m:f>
                                  <m:fPr>
                                    <m:ctrlPr>
                                      <a:rPr lang="en-US" sz="2400" b="0" i="1">
                                        <a:latin typeface="Cambria Math" panose="02040503050406030204" pitchFamily="18" charset="0"/>
                                      </a:rPr>
                                    </m:ctrlPr>
                                  </m:fPr>
                                  <m:num>
                                    <m:r>
                                      <a:rPr lang="en-US" sz="2400" b="0" i="0">
                                        <a:latin typeface="Cambria Math" panose="02040503050406030204" pitchFamily="18" charset="0"/>
                                      </a:rPr>
                                      <m:t>1</m:t>
                                    </m:r>
                                  </m:num>
                                  <m:den>
                                    <m:r>
                                      <a:rPr lang="en-US" sz="2400" b="0" i="1">
                                        <a:latin typeface="Cambria Math" panose="02040503050406030204" pitchFamily="18" charset="0"/>
                                      </a:rPr>
                                      <m:t>𝛤</m:t>
                                    </m:r>
                                  </m:den>
                                </m:f>
                              </m:e>
                            </m:d>
                          </m:e>
                        </m:mr>
                      </m:m>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208920" y="3077257"/>
                <a:ext cx="5651740" cy="2960608"/>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83414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418</TotalTime>
  <Words>1240</Words>
  <Application>Microsoft Office PowerPoint</Application>
  <PresentationFormat>On-screen Show (4:3)</PresentationFormat>
  <Paragraphs>182</Paragraphs>
  <Slides>22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Cambria Math</vt:lpstr>
      <vt:lpstr>Office Theme</vt:lpstr>
      <vt:lpstr>The Role of Convective Gustiness in Reducing Seasonal Precipitation Biases in the Tropical West Pacific</vt:lpstr>
      <vt:lpstr>Effect of gustiness on precipitation</vt:lpstr>
      <vt:lpstr>Is the shift in precipitation important?</vt:lpstr>
      <vt:lpstr>Effect of gustiness on precipitation</vt:lpstr>
      <vt:lpstr>Normalized Gross Moist Stability (Γ)</vt:lpstr>
      <vt:lpstr>Normalized Gross Moist Stability (Γ)</vt:lpstr>
      <vt:lpstr>Normalized Gross Moist Stability (Γ)</vt:lpstr>
      <vt:lpstr>Normalized Gross Moist Stability (Γ)</vt:lpstr>
      <vt:lpstr>Normalized Gross Moist Stability (Γ)</vt:lpstr>
      <vt:lpstr>How is gustiness included in a model?</vt:lpstr>
      <vt:lpstr>How does gustiness influence E?</vt:lpstr>
      <vt:lpstr>How does gustiness influence P?</vt:lpstr>
      <vt:lpstr>ΔP≈E_0 (√(1+(U_g∕U_0 )^2 )-1)(1+1/Γ) </vt:lpstr>
      <vt:lpstr>Where does the ΔP pattern come from?</vt:lpstr>
      <vt:lpstr>E changes owing to gustiness</vt:lpstr>
      <vt:lpstr>Where does the ΔP pattern come from?</vt:lpstr>
      <vt:lpstr>Where does the ΔP pattern come from?</vt:lpstr>
      <vt:lpstr>Where does the ΔP pattern come from?</vt:lpstr>
      <vt:lpstr>ΔP≈E_0 (√(1+(U_g∕U_0 )^2 )-1)(1+1/Γ) </vt:lpstr>
      <vt:lpstr>Other ways to enhance evaporation</vt:lpstr>
      <vt:lpstr>Summary</vt:lpstr>
      <vt:lpstr>Questions?</vt:lpstr>
    </vt:vector>
  </TitlesOfParts>
  <Company>Pacific Northwest National Laboratory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DeGraaf</dc:creator>
  <cp:lastModifiedBy>Harrop, Bryce E</cp:lastModifiedBy>
  <cp:revision>38</cp:revision>
  <dcterms:created xsi:type="dcterms:W3CDTF">2014-12-04T00:15:55Z</dcterms:created>
  <dcterms:modified xsi:type="dcterms:W3CDTF">2017-06-04T22:23:59Z</dcterms:modified>
</cp:coreProperties>
</file>