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438912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5FAE"/>
    <a:srgbClr val="1F285B"/>
    <a:srgbClr val="125528"/>
    <a:srgbClr val="5DB346"/>
    <a:srgbClr val="9317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snapToGrid="0" snapToObjects="1">
      <p:cViewPr>
        <p:scale>
          <a:sx n="20" d="100"/>
          <a:sy n="20" d="100"/>
        </p:scale>
        <p:origin x="1061" y="-1142"/>
      </p:cViewPr>
      <p:guideLst>
        <p:guide orient="horz" pos="1382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0"/>
            <a:ext cx="40233600" cy="4572000"/>
          </a:xfrm>
        </p:spPr>
        <p:txBody>
          <a:bodyPr lIns="0" tIns="0" rIns="0" bIns="0"/>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8800" y="13716000"/>
            <a:ext cx="40233600" cy="24688800"/>
          </a:xfrm>
        </p:spPr>
        <p:txBody>
          <a:bodyPr lIns="0" tIns="0" rIns="0" b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93094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78642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43891200" cy="43891200"/>
          </a:xfrm>
          <a:prstGeom prst="rect">
            <a:avLst/>
          </a:prstGeom>
        </p:spPr>
      </p:pic>
      <p:sp>
        <p:nvSpPr>
          <p:cNvPr id="2" name="Title Placeholder 1"/>
          <p:cNvSpPr>
            <a:spLocks noGrp="1"/>
          </p:cNvSpPr>
          <p:nvPr>
            <p:ph type="title"/>
          </p:nvPr>
        </p:nvSpPr>
        <p:spPr>
          <a:xfrm>
            <a:off x="1828800" y="9144000"/>
            <a:ext cx="40233600" cy="4572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28800" y="13716000"/>
            <a:ext cx="40233600" cy="24688800"/>
          </a:xfrm>
          <a:prstGeom prst="rect">
            <a:avLst/>
          </a:prstGeom>
        </p:spPr>
        <p:txBody>
          <a:bodyPr vert="horz" lIns="0" tIns="0" rIns="501612"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4800">
                <a:solidFill>
                  <a:schemeClr val="tx1">
                    <a:tint val="75000"/>
                  </a:schemeClr>
                </a:solidFill>
                <a:latin typeface="Arial"/>
                <a:cs typeface="Arial"/>
              </a:defRPr>
            </a:lvl1pPr>
          </a:lstStyle>
          <a:p>
            <a:endParaRPr lang="en-US" dirty="0"/>
          </a:p>
        </p:txBody>
      </p:sp>
      <p:sp>
        <p:nvSpPr>
          <p:cNvPr id="6" name="TextBox 5"/>
          <p:cNvSpPr txBox="1"/>
          <p:nvPr userDrawn="1"/>
        </p:nvSpPr>
        <p:spPr>
          <a:xfrm>
            <a:off x="1371600" y="914400"/>
            <a:ext cx="4572000" cy="6400800"/>
          </a:xfrm>
          <a:prstGeom prst="rect">
            <a:avLst/>
          </a:prstGeom>
          <a:noFill/>
        </p:spPr>
        <p:txBody>
          <a:bodyPr wrap="none" lIns="0" tIns="0" rIns="0" bIns="0" rtlCol="0" anchor="ctr" anchorCtr="0">
            <a:noAutofit/>
          </a:bodyPr>
          <a:lstStyle/>
          <a:p>
            <a:r>
              <a:rPr lang="en-US" sz="28000" b="1" dirty="0" smtClean="0">
                <a:gradFill flip="none" rotWithShape="1">
                  <a:gsLst>
                    <a:gs pos="0">
                      <a:srgbClr val="1B5FAE"/>
                    </a:gs>
                    <a:gs pos="100000">
                      <a:srgbClr val="1F285B"/>
                    </a:gs>
                  </a:gsLst>
                  <a:lin ang="5400000" scaled="0"/>
                  <a:tileRect/>
                </a:gradFill>
                <a:latin typeface="Arial"/>
                <a:cs typeface="Arial"/>
              </a:rPr>
              <a:t>R:</a:t>
            </a:r>
            <a:endParaRPr lang="en-US" sz="28000" dirty="0">
              <a:gradFill flip="none" rotWithShape="1">
                <a:gsLst>
                  <a:gs pos="0">
                    <a:srgbClr val="1B5FAE"/>
                  </a:gs>
                  <a:gs pos="100000">
                    <a:srgbClr val="1F285B"/>
                  </a:gs>
                </a:gsLst>
                <a:lin ang="5400000" scaled="0"/>
                <a:tileRect/>
              </a:gradFill>
              <a:latin typeface="Arial"/>
              <a:cs typeface="Arial"/>
            </a:endParaRPr>
          </a:p>
        </p:txBody>
      </p:sp>
    </p:spTree>
    <p:extLst>
      <p:ext uri="{BB962C8B-B14F-4D97-AF65-F5344CB8AC3E}">
        <p14:creationId xmlns:p14="http://schemas.microsoft.com/office/powerpoint/2010/main" val="1929093065"/>
      </p:ext>
    </p:extLst>
  </p:cSld>
  <p:clrMap bg1="lt1" tx1="dk1" bg2="lt2" tx2="dk2" accent1="accent1" accent2="accent2" accent3="accent3" accent4="accent4" accent5="accent5" accent6="accent6" hlink="hlink" folHlink="folHlink"/>
  <p:sldLayoutIdLst>
    <p:sldLayoutId id="2147483650" r:id="rId1"/>
    <p:sldLayoutId id="2147483655" r:id="rId2"/>
  </p:sldLayoutIdLst>
  <p:timing>
    <p:tnLst>
      <p:par>
        <p:cTn id="1" dur="indefinite" restart="never" nodeType="tmRoot"/>
      </p:par>
    </p:tnLst>
  </p:timing>
  <p:txStyles>
    <p:titleStyle>
      <a:lvl1pPr algn="l" defTabSz="2508062" rtl="0" eaLnBrk="1" latinLnBrk="0" hangingPunct="1">
        <a:spcBef>
          <a:spcPct val="0"/>
        </a:spcBef>
        <a:buNone/>
        <a:defRPr sz="20000" kern="1200">
          <a:solidFill>
            <a:schemeClr val="tx1"/>
          </a:solidFill>
          <a:latin typeface="Arial"/>
          <a:ea typeface="+mj-ea"/>
          <a:cs typeface="Arial"/>
        </a:defRPr>
      </a:lvl1pPr>
    </p:titleStyle>
    <p:bodyStyle>
      <a:lvl1pPr marL="1881047" indent="-1881047" algn="l" defTabSz="2508062" rtl="0" eaLnBrk="1" latinLnBrk="0" hangingPunct="1">
        <a:spcBef>
          <a:spcPct val="20000"/>
        </a:spcBef>
        <a:buFont typeface="Arial"/>
        <a:buChar char="•"/>
        <a:defRPr sz="12300" kern="1200">
          <a:solidFill>
            <a:schemeClr val="tx1"/>
          </a:solidFill>
          <a:latin typeface="Arial"/>
          <a:ea typeface="+mn-ea"/>
          <a:cs typeface="Arial"/>
        </a:defRPr>
      </a:lvl1pPr>
      <a:lvl2pPr marL="4075601" indent="-1567539" algn="l" defTabSz="2508062" rtl="0" eaLnBrk="1" latinLnBrk="0" hangingPunct="1">
        <a:spcBef>
          <a:spcPct val="20000"/>
        </a:spcBef>
        <a:buFont typeface="Arial"/>
        <a:buChar char="–"/>
        <a:defRPr sz="10700" kern="1200">
          <a:solidFill>
            <a:schemeClr val="tx1"/>
          </a:solidFill>
          <a:latin typeface="Arial"/>
          <a:ea typeface="+mn-ea"/>
          <a:cs typeface="Arial"/>
        </a:defRPr>
      </a:lvl2pPr>
      <a:lvl3pPr marL="6270155" indent="-1254031" algn="l" defTabSz="2508062" rtl="0" eaLnBrk="1" latinLnBrk="0" hangingPunct="1">
        <a:spcBef>
          <a:spcPct val="20000"/>
        </a:spcBef>
        <a:buFont typeface="Arial"/>
        <a:buChar char="•"/>
        <a:defRPr sz="9600" kern="1200">
          <a:solidFill>
            <a:schemeClr val="tx1"/>
          </a:solidFill>
          <a:latin typeface="Arial"/>
          <a:ea typeface="+mn-ea"/>
          <a:cs typeface="Arial"/>
        </a:defRPr>
      </a:lvl3pPr>
      <a:lvl4pPr marL="8778217" indent="-1254031" algn="l" defTabSz="2508062" rtl="0" eaLnBrk="1" latinLnBrk="0" hangingPunct="1">
        <a:spcBef>
          <a:spcPct val="20000"/>
        </a:spcBef>
        <a:buFont typeface="Arial"/>
        <a:buChar char="–"/>
        <a:defRPr sz="8800" kern="1200">
          <a:solidFill>
            <a:schemeClr val="tx1"/>
          </a:solidFill>
          <a:latin typeface="Arial"/>
          <a:ea typeface="+mn-ea"/>
          <a:cs typeface="Arial"/>
        </a:defRPr>
      </a:lvl4pPr>
      <a:lvl5pPr marL="11286279" indent="-1254031" algn="l" defTabSz="2508062" rtl="0" eaLnBrk="1" latinLnBrk="0" hangingPunct="1">
        <a:spcBef>
          <a:spcPct val="20000"/>
        </a:spcBef>
        <a:buFont typeface="Arial"/>
        <a:buChar char="»"/>
        <a:defRPr sz="8800" kern="1200">
          <a:solidFill>
            <a:schemeClr val="tx1"/>
          </a:solidFill>
          <a:latin typeface="Arial"/>
          <a:ea typeface="+mn-ea"/>
          <a:cs typeface="Arial"/>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24612618"/>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p:cNvGrpSpPr/>
          <p:nvPr/>
        </p:nvGrpSpPr>
        <p:grpSpPr>
          <a:xfrm>
            <a:off x="1371600" y="24612618"/>
            <a:ext cx="20116800" cy="14173200"/>
            <a:chOff x="22402800" y="24612618"/>
            <a:chExt cx="20116800" cy="14173200"/>
          </a:xfrm>
        </p:grpSpPr>
        <p:sp>
          <p:nvSpPr>
            <p:cNvPr id="50" name="Rectangle 49"/>
            <p:cNvSpPr/>
            <p:nvPr/>
          </p:nvSpPr>
          <p:spPr>
            <a:xfrm>
              <a:off x="22402800" y="24612618"/>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402800" y="26898618"/>
              <a:ext cx="20116800" cy="11887200"/>
            </a:xfrm>
            <a:prstGeom prst="rect">
              <a:avLst/>
            </a:prstGeom>
            <a:noFill/>
          </p:spPr>
          <p:txBody>
            <a:bodyPr wrap="square" lIns="457200" tIns="457200" rIns="457200" bIns="457200" rtlCol="0">
              <a:noAutofit/>
            </a:bodyPr>
            <a:lstStyle/>
            <a:p>
              <a:endParaRPr lang="en-US" sz="6000" dirty="0"/>
            </a:p>
          </p:txBody>
        </p:sp>
        <p:grpSp>
          <p:nvGrpSpPr>
            <p:cNvPr id="52" name="Group 51"/>
            <p:cNvGrpSpPr/>
            <p:nvPr/>
          </p:nvGrpSpPr>
          <p:grpSpPr>
            <a:xfrm>
              <a:off x="22402800" y="24612618"/>
              <a:ext cx="20116800" cy="2286000"/>
              <a:chOff x="22402800" y="24612618"/>
              <a:chExt cx="20116800" cy="2286000"/>
            </a:xfrm>
          </p:grpSpPr>
          <p:sp>
            <p:nvSpPr>
              <p:cNvPr id="53" name="Rectangle 52"/>
              <p:cNvSpPr/>
              <p:nvPr/>
            </p:nvSpPr>
            <p:spPr>
              <a:xfrm>
                <a:off x="22402800" y="24612618"/>
                <a:ext cx="20116800" cy="2286000"/>
              </a:xfrm>
              <a:prstGeom prst="rect">
                <a:avLst/>
              </a:prstGeom>
              <a:gradFill flip="none" rotWithShape="1">
                <a:gsLst>
                  <a:gs pos="20000">
                    <a:srgbClr val="1B5FAE"/>
                  </a:gs>
                  <a:gs pos="100000">
                    <a:srgbClr val="1F285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2402800" y="24612618"/>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(3) </a:t>
                </a:r>
                <a:r>
                  <a:rPr lang="en-US" sz="7200" b="1" dirty="0" smtClean="0">
                    <a:solidFill>
                      <a:schemeClr val="bg1"/>
                    </a:solidFill>
                    <a:latin typeface="Arial"/>
                    <a:cs typeface="Arial"/>
                  </a:rPr>
                  <a:t>Results</a:t>
                </a:r>
                <a:endParaRPr lang="en-US" sz="7200" b="1" dirty="0" smtClean="0">
                  <a:solidFill>
                    <a:schemeClr val="bg1"/>
                  </a:solidFill>
                  <a:latin typeface="Arial"/>
                  <a:cs typeface="Arial"/>
                </a:endParaRPr>
              </a:p>
            </p:txBody>
          </p:sp>
        </p:grpSp>
      </p:grpSp>
      <p:grpSp>
        <p:nvGrpSpPr>
          <p:cNvPr id="26" name="Group 25"/>
          <p:cNvGrpSpPr/>
          <p:nvPr/>
        </p:nvGrpSpPr>
        <p:grpSpPr>
          <a:xfrm>
            <a:off x="16002000" y="40666313"/>
            <a:ext cx="20376143" cy="1828800"/>
            <a:chOff x="16002000" y="40666313"/>
            <a:chExt cx="20376143" cy="1828800"/>
          </a:xfrm>
        </p:grpSpPr>
        <p:sp>
          <p:nvSpPr>
            <p:cNvPr id="16" name="TextBox 15"/>
            <p:cNvSpPr txBox="1"/>
            <p:nvPr/>
          </p:nvSpPr>
          <p:spPr>
            <a:xfrm>
              <a:off x="16002000" y="40666313"/>
              <a:ext cx="5486400" cy="1828800"/>
            </a:xfrm>
            <a:prstGeom prst="rect">
              <a:avLst/>
            </a:prstGeom>
            <a:noFill/>
          </p:spPr>
          <p:txBody>
            <a:bodyPr wrap="none" lIns="91440" tIns="91440" rIns="91440" bIns="91440" rtlCol="0" anchor="b" anchorCtr="0">
              <a:noAutofit/>
            </a:bodyPr>
            <a:lstStyle/>
            <a:p>
              <a:pPr>
                <a:spcAft>
                  <a:spcPts val="1200"/>
                </a:spcAft>
              </a:pPr>
              <a:r>
                <a:rPr lang="en-US" sz="2400" i="1" dirty="0" smtClean="0">
                  <a:latin typeface="Arial"/>
                  <a:cs typeface="Arial"/>
                </a:rPr>
                <a:t>For additional information, contact:</a:t>
              </a:r>
            </a:p>
            <a:p>
              <a:r>
                <a:rPr lang="en-US" sz="2800" b="1" dirty="0" smtClean="0">
                  <a:latin typeface="Arial"/>
                  <a:cs typeface="Arial"/>
                </a:rPr>
                <a:t>Bryce Harrop</a:t>
              </a:r>
            </a:p>
            <a:p>
              <a:r>
                <a:rPr lang="en-US" sz="2400" dirty="0" smtClean="0">
                  <a:latin typeface="Arial"/>
                  <a:cs typeface="Arial"/>
                </a:rPr>
                <a:t>Postdoc RA</a:t>
              </a:r>
            </a:p>
          </p:txBody>
        </p:sp>
        <p:sp>
          <p:nvSpPr>
            <p:cNvPr id="17" name="TextBox 16"/>
            <p:cNvSpPr txBox="1"/>
            <p:nvPr/>
          </p:nvSpPr>
          <p:spPr>
            <a:xfrm>
              <a:off x="22402800" y="40666313"/>
              <a:ext cx="5486400" cy="1828800"/>
            </a:xfrm>
            <a:prstGeom prst="rect">
              <a:avLst/>
            </a:prstGeom>
            <a:noFill/>
          </p:spPr>
          <p:txBody>
            <a:bodyPr wrap="none" lIns="91440" tIns="91440" rIns="91440" bIns="91440" rtlCol="0" anchor="b" anchorCtr="0">
              <a:noAutofit/>
            </a:bodyPr>
            <a:lstStyle/>
            <a:p>
              <a:pPr>
                <a:spcAft>
                  <a:spcPts val="1600"/>
                </a:spcAft>
              </a:pPr>
              <a:r>
                <a:rPr lang="en-US" sz="2400" dirty="0" smtClean="0">
                  <a:latin typeface="Arial"/>
                  <a:cs typeface="Arial"/>
                </a:rPr>
                <a:t>Pacific Northwest National Laboratory</a:t>
              </a:r>
            </a:p>
            <a:p>
              <a:r>
                <a:rPr lang="en-US" sz="2400" dirty="0" smtClean="0">
                  <a:latin typeface="Arial"/>
                  <a:cs typeface="Arial"/>
                </a:rPr>
                <a:t>(509) 375-2696</a:t>
              </a:r>
            </a:p>
            <a:p>
              <a:r>
                <a:rPr lang="en-US" sz="2400" dirty="0" smtClean="0">
                  <a:latin typeface="Arial"/>
                  <a:cs typeface="Arial"/>
                </a:rPr>
                <a:t>bryce.harrop@pnnl.gov</a:t>
              </a:r>
            </a:p>
          </p:txBody>
        </p:sp>
        <p:sp>
          <p:nvSpPr>
            <p:cNvPr id="18" name="TextBox 17"/>
            <p:cNvSpPr txBox="1"/>
            <p:nvPr/>
          </p:nvSpPr>
          <p:spPr>
            <a:xfrm>
              <a:off x="27234143" y="40666313"/>
              <a:ext cx="9144000" cy="1828800"/>
            </a:xfrm>
            <a:prstGeom prst="rect">
              <a:avLst/>
            </a:prstGeom>
            <a:noFill/>
          </p:spPr>
          <p:txBody>
            <a:bodyPr wrap="none" lIns="91440" tIns="91440" rIns="91440" bIns="91440" rtlCol="0" anchor="b" anchorCtr="0">
              <a:noAutofit/>
            </a:bodyPr>
            <a:lstStyle/>
            <a:p>
              <a:r>
                <a:rPr lang="en-US" sz="4000" b="1" dirty="0" smtClean="0">
                  <a:solidFill>
                    <a:srgbClr val="1B5FAE"/>
                  </a:solidFill>
                  <a:latin typeface="Arial"/>
                  <a:cs typeface="Arial"/>
                </a:rPr>
                <a:t>climatemodeling.science.energy.gov/acme</a:t>
              </a:r>
              <a:endParaRPr lang="en-US" sz="3600" dirty="0">
                <a:solidFill>
                  <a:srgbClr val="1B5FAE"/>
                </a:solidFill>
                <a:latin typeface="Arial"/>
                <a:cs typeface="Arial"/>
              </a:endParaRPr>
            </a:p>
          </p:txBody>
        </p:sp>
      </p:grpSp>
      <p:sp>
        <p:nvSpPr>
          <p:cNvPr id="27" name="TextBox 26"/>
          <p:cNvSpPr txBox="1"/>
          <p:nvPr/>
        </p:nvSpPr>
        <p:spPr>
          <a:xfrm>
            <a:off x="5943600" y="914400"/>
            <a:ext cx="27432000" cy="6400800"/>
          </a:xfrm>
          <a:prstGeom prst="rect">
            <a:avLst/>
          </a:prstGeom>
          <a:noFill/>
        </p:spPr>
        <p:txBody>
          <a:bodyPr wrap="square" lIns="0" tIns="0" rIns="0" bIns="0" rtlCol="0" anchor="ctr" anchorCtr="0">
            <a:normAutofit fontScale="92500" lnSpcReduction="10000"/>
          </a:bodyPr>
          <a:lstStyle/>
          <a:p>
            <a:r>
              <a:rPr lang="en-US" sz="14400" dirty="0"/>
              <a:t>The Role of Convective Gustiness in Reducing Seasonal Precipitation Biases in the Tropical West </a:t>
            </a:r>
            <a:r>
              <a:rPr lang="en-US" sz="14400" dirty="0" smtClean="0"/>
              <a:t>Pacific</a:t>
            </a:r>
            <a:endParaRPr lang="en-US" sz="14400" b="1" dirty="0" smtClean="0">
              <a:solidFill>
                <a:srgbClr val="000000"/>
              </a:solidFill>
              <a:latin typeface="Arial"/>
              <a:cs typeface="Arial"/>
            </a:endParaRPr>
          </a:p>
          <a:p>
            <a:r>
              <a:rPr lang="en-US" sz="7200" dirty="0" smtClean="0">
                <a:solidFill>
                  <a:srgbClr val="000000"/>
                </a:solidFill>
                <a:latin typeface="Arial"/>
                <a:cs typeface="Arial"/>
              </a:rPr>
              <a:t>Bryce Harrop, Po-Lun Ma, Phil Rasch, Rich Neale, Cecile Hannay</a:t>
            </a:r>
            <a:endParaRPr lang="en-US" sz="7200" dirty="0">
              <a:solidFill>
                <a:srgbClr val="000000"/>
              </a:solidFill>
              <a:latin typeface="Arial"/>
              <a:cs typeface="Arial"/>
            </a:endParaRPr>
          </a:p>
        </p:txBody>
      </p:sp>
      <p:grpSp>
        <p:nvGrpSpPr>
          <p:cNvPr id="5" name="Group 4"/>
          <p:cNvGrpSpPr/>
          <p:nvPr/>
        </p:nvGrpSpPr>
        <p:grpSpPr>
          <a:xfrm>
            <a:off x="1371600" y="9601200"/>
            <a:ext cx="20176002" cy="14173200"/>
            <a:chOff x="1371600" y="9601200"/>
            <a:chExt cx="20176002" cy="14173200"/>
          </a:xfrm>
        </p:grpSpPr>
        <p:sp>
          <p:nvSpPr>
            <p:cNvPr id="6" name="Rectangle 5"/>
            <p:cNvSpPr/>
            <p:nvPr/>
          </p:nvSpPr>
          <p:spPr>
            <a:xfrm>
              <a:off x="1371600" y="9601200"/>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430802" y="11887200"/>
              <a:ext cx="20116800" cy="11353836"/>
            </a:xfrm>
            <a:prstGeom prst="rect">
              <a:avLst/>
            </a:prstGeom>
            <a:noFill/>
          </p:spPr>
          <p:txBody>
            <a:bodyPr wrap="none" lIns="457200" tIns="457200" rIns="457200" bIns="457200" rtlCol="0">
              <a:noAutofit/>
            </a:bodyPr>
            <a:lstStyle/>
            <a:p>
              <a:pPr>
                <a:lnSpc>
                  <a:spcPct val="110000"/>
                </a:lnSpc>
              </a:pPr>
              <a:r>
                <a:rPr lang="en-US" sz="4000" b="1" dirty="0">
                  <a:solidFill>
                    <a:srgbClr val="1B5FAE"/>
                  </a:solidFill>
                  <a:latin typeface="Arial"/>
                  <a:cs typeface="Arial"/>
                </a:rPr>
                <a:t>Explain the increase in precipitation in the northern tropical west pacific</a:t>
              </a:r>
              <a:r>
                <a:rPr lang="en-US" sz="4000" b="1" dirty="0" smtClean="0">
                  <a:solidFill>
                    <a:srgbClr val="1B5FAE"/>
                  </a:solidFill>
                  <a:latin typeface="Arial"/>
                  <a:cs typeface="Arial"/>
                </a:rPr>
                <a:t>.</a:t>
              </a:r>
              <a:endParaRPr lang="en-US" sz="3600" dirty="0">
                <a:latin typeface="Arial"/>
                <a:cs typeface="Arial"/>
              </a:endParaRPr>
            </a:p>
          </p:txBody>
        </p:sp>
        <p:grpSp>
          <p:nvGrpSpPr>
            <p:cNvPr id="2" name="Group 1"/>
            <p:cNvGrpSpPr/>
            <p:nvPr/>
          </p:nvGrpSpPr>
          <p:grpSpPr>
            <a:xfrm>
              <a:off x="1371600" y="9601200"/>
              <a:ext cx="20116800" cy="2286000"/>
              <a:chOff x="1371600" y="9601200"/>
              <a:chExt cx="20116800" cy="2286000"/>
            </a:xfrm>
          </p:grpSpPr>
          <p:sp>
            <p:nvSpPr>
              <p:cNvPr id="34" name="Rectangle 33"/>
              <p:cNvSpPr/>
              <p:nvPr/>
            </p:nvSpPr>
            <p:spPr>
              <a:xfrm>
                <a:off x="1371600" y="9601200"/>
                <a:ext cx="20116800" cy="2286000"/>
              </a:xfrm>
              <a:prstGeom prst="rect">
                <a:avLst/>
              </a:prstGeom>
              <a:gradFill flip="none" rotWithShape="1">
                <a:gsLst>
                  <a:gs pos="20000">
                    <a:srgbClr val="1B5FAE"/>
                  </a:gs>
                  <a:gs pos="100000">
                    <a:srgbClr val="1F285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371600" y="9601200"/>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(1) Objective</a:t>
                </a:r>
              </a:p>
            </p:txBody>
          </p:sp>
        </p:grpSp>
      </p:grpSp>
      <p:grpSp>
        <p:nvGrpSpPr>
          <p:cNvPr id="21" name="Group 20"/>
          <p:cNvGrpSpPr/>
          <p:nvPr/>
        </p:nvGrpSpPr>
        <p:grpSpPr>
          <a:xfrm>
            <a:off x="22402800" y="24612618"/>
            <a:ext cx="20116800" cy="14173200"/>
            <a:chOff x="22402800" y="24612618"/>
            <a:chExt cx="20116800" cy="14173200"/>
          </a:xfrm>
        </p:grpSpPr>
        <p:sp>
          <p:nvSpPr>
            <p:cNvPr id="8" name="Rectangle 7"/>
            <p:cNvSpPr/>
            <p:nvPr/>
          </p:nvSpPr>
          <p:spPr>
            <a:xfrm>
              <a:off x="22402800" y="24612618"/>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2402800" y="26898618"/>
              <a:ext cx="20116800" cy="11887200"/>
            </a:xfrm>
            <a:prstGeom prst="rect">
              <a:avLst/>
            </a:prstGeom>
            <a:noFill/>
          </p:spPr>
          <p:txBody>
            <a:bodyPr wrap="square" lIns="457200" tIns="457200" rIns="457200" bIns="457200" rtlCol="0">
              <a:noAutofit/>
            </a:bodyPr>
            <a:lstStyle/>
            <a:p>
              <a:r>
                <a:rPr lang="en-US" sz="6000" dirty="0" smtClean="0"/>
                <a:t>Convective </a:t>
              </a:r>
              <a:r>
                <a:rPr lang="en-US" sz="6000" dirty="0"/>
                <a:t>gustiness maximizes its impact in regions that see </a:t>
              </a:r>
              <a:r>
                <a:rPr lang="en-US" sz="6000" dirty="0">
                  <a:solidFill>
                    <a:schemeClr val="accent2"/>
                  </a:solidFill>
                </a:rPr>
                <a:t>convective precipitation </a:t>
              </a:r>
              <a:r>
                <a:rPr lang="en-US" sz="6000" dirty="0" smtClean="0"/>
                <a:t>and have </a:t>
              </a:r>
              <a:r>
                <a:rPr lang="en-US" sz="6000" dirty="0">
                  <a:solidFill>
                    <a:schemeClr val="accent2"/>
                  </a:solidFill>
                </a:rPr>
                <a:t>weak large-scale winds</a:t>
              </a:r>
              <a:r>
                <a:rPr lang="en-US" sz="6000" dirty="0"/>
                <a:t>.  The region north of the maritime continent is in one such zone.  The addition of convective gustiness produces a huge percentage change in evaporation at the surface, and the atmosphere </a:t>
              </a:r>
              <a:r>
                <a:rPr lang="en-US" sz="6000" dirty="0" smtClean="0"/>
                <a:t>responds </a:t>
              </a:r>
              <a:r>
                <a:rPr lang="en-US" sz="6000" dirty="0"/>
                <a:t>to get rid of that additional </a:t>
              </a:r>
              <a:r>
                <a:rPr lang="en-US" sz="6000" dirty="0" smtClean="0"/>
                <a:t>MSE via convection.  The increase in convection </a:t>
              </a:r>
              <a:r>
                <a:rPr lang="en-US" sz="6000" dirty="0"/>
                <a:t>sets off a feedback </a:t>
              </a:r>
              <a:r>
                <a:rPr lang="en-US" sz="6000" dirty="0" smtClean="0"/>
                <a:t>process, owing </a:t>
              </a:r>
              <a:r>
                <a:rPr lang="en-US" sz="6000" dirty="0"/>
                <a:t>to gustiness </a:t>
              </a:r>
              <a:r>
                <a:rPr lang="en-US" sz="6000" dirty="0" smtClean="0"/>
                <a:t>being </a:t>
              </a:r>
              <a:r>
                <a:rPr lang="en-US" sz="6000" dirty="0"/>
                <a:t>prescribed </a:t>
              </a:r>
              <a:r>
                <a:rPr lang="en-US" sz="6000" dirty="0" smtClean="0"/>
                <a:t>as </a:t>
              </a:r>
              <a:r>
                <a:rPr lang="en-US" sz="6000" dirty="0"/>
                <a:t>a function of convective </a:t>
              </a:r>
              <a:r>
                <a:rPr lang="en-US" sz="6000" dirty="0" smtClean="0"/>
                <a:t>precipitation, that ultimately drives the </a:t>
              </a:r>
              <a:r>
                <a:rPr lang="en-US" sz="6000" dirty="0" smtClean="0"/>
                <a:t>simulation towards </a:t>
              </a:r>
              <a:r>
                <a:rPr lang="en-US" sz="6000" dirty="0" smtClean="0"/>
                <a:t>a climate more representative of the </a:t>
              </a:r>
              <a:r>
                <a:rPr lang="en-US" sz="6000" dirty="0" smtClean="0"/>
                <a:t>true </a:t>
              </a:r>
              <a:r>
                <a:rPr lang="en-US" sz="6000" dirty="0" smtClean="0"/>
                <a:t>seasonal </a:t>
              </a:r>
              <a:r>
                <a:rPr lang="en-US" sz="6000" dirty="0" smtClean="0"/>
                <a:t>cycle in the Tropics.</a:t>
              </a:r>
              <a:endParaRPr lang="en-US" sz="6000" dirty="0"/>
            </a:p>
          </p:txBody>
        </p:sp>
        <p:grpSp>
          <p:nvGrpSpPr>
            <p:cNvPr id="19" name="Group 18"/>
            <p:cNvGrpSpPr/>
            <p:nvPr/>
          </p:nvGrpSpPr>
          <p:grpSpPr>
            <a:xfrm>
              <a:off x="22402800" y="24612618"/>
              <a:ext cx="20116800" cy="2286000"/>
              <a:chOff x="22402800" y="24612618"/>
              <a:chExt cx="20116800" cy="2286000"/>
            </a:xfrm>
          </p:grpSpPr>
          <p:sp>
            <p:nvSpPr>
              <p:cNvPr id="42" name="Rectangle 41"/>
              <p:cNvSpPr/>
              <p:nvPr/>
            </p:nvSpPr>
            <p:spPr>
              <a:xfrm>
                <a:off x="22402800" y="24612618"/>
                <a:ext cx="20116800" cy="2286000"/>
              </a:xfrm>
              <a:prstGeom prst="rect">
                <a:avLst/>
              </a:prstGeom>
              <a:gradFill flip="none" rotWithShape="1">
                <a:gsLst>
                  <a:gs pos="20000">
                    <a:srgbClr val="1B5FAE"/>
                  </a:gs>
                  <a:gs pos="100000">
                    <a:srgbClr val="1F285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2402800" y="24612618"/>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(4) Impact</a:t>
                </a:r>
              </a:p>
            </p:txBody>
          </p:sp>
        </p:grpSp>
      </p:grpSp>
      <p:grpSp>
        <p:nvGrpSpPr>
          <p:cNvPr id="22" name="Group 21"/>
          <p:cNvGrpSpPr/>
          <p:nvPr/>
        </p:nvGrpSpPr>
        <p:grpSpPr>
          <a:xfrm>
            <a:off x="22402800" y="9601200"/>
            <a:ext cx="20116800" cy="14173200"/>
            <a:chOff x="1371600" y="24612618"/>
            <a:chExt cx="20116800" cy="14173200"/>
          </a:xfrm>
        </p:grpSpPr>
        <p:sp>
          <p:nvSpPr>
            <p:cNvPr id="9" name="Rectangle 8"/>
            <p:cNvSpPr/>
            <p:nvPr/>
          </p:nvSpPr>
          <p:spPr>
            <a:xfrm>
              <a:off x="1371600" y="24612618"/>
              <a:ext cx="20116800" cy="14173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371600" y="24612618"/>
              <a:ext cx="20116800" cy="14173200"/>
              <a:chOff x="1371600" y="24612618"/>
              <a:chExt cx="20116800" cy="14173200"/>
            </a:xfrm>
          </p:grpSpPr>
          <p:sp>
            <p:nvSpPr>
              <p:cNvPr id="13" name="TextBox 12"/>
              <p:cNvSpPr txBox="1"/>
              <p:nvPr/>
            </p:nvSpPr>
            <p:spPr>
              <a:xfrm>
                <a:off x="1371600" y="26898618"/>
                <a:ext cx="20116800" cy="11887200"/>
              </a:xfrm>
              <a:prstGeom prst="rect">
                <a:avLst/>
              </a:prstGeom>
              <a:noFill/>
            </p:spPr>
            <p:txBody>
              <a:bodyPr wrap="square" lIns="457200" tIns="457200" rIns="457200" bIns="457200" rtlCol="0">
                <a:noAutofit/>
              </a:bodyPr>
              <a:lstStyle/>
              <a:p>
                <a:pPr>
                  <a:lnSpc>
                    <a:spcPct val="110000"/>
                  </a:lnSpc>
                </a:pPr>
                <a:r>
                  <a:rPr lang="en-US" sz="4000" b="1" dirty="0" smtClean="0">
                    <a:solidFill>
                      <a:srgbClr val="1B5FAE"/>
                    </a:solidFill>
                    <a:latin typeface="Arial"/>
                    <a:cs typeface="Arial"/>
                  </a:rPr>
                  <a:t>Normalized Gross Moist Stability (</a:t>
                </a:r>
                <a:r>
                  <a:rPr lang="el-GR" sz="4000" b="1" dirty="0" smtClean="0">
                    <a:solidFill>
                      <a:srgbClr val="1B5FAE"/>
                    </a:solidFill>
                    <a:latin typeface="Arial"/>
                    <a:cs typeface="Arial"/>
                  </a:rPr>
                  <a:t>Γ</a:t>
                </a:r>
                <a:r>
                  <a:rPr lang="en-US" sz="4000" b="1" dirty="0" smtClean="0">
                    <a:solidFill>
                      <a:srgbClr val="1B5FAE"/>
                    </a:solidFill>
                    <a:latin typeface="Arial"/>
                    <a:cs typeface="Arial"/>
                  </a:rPr>
                  <a:t>) framework:</a:t>
                </a:r>
              </a:p>
              <a:p>
                <a:pPr>
                  <a:lnSpc>
                    <a:spcPct val="110000"/>
                  </a:lnSpc>
                </a:pPr>
                <a:r>
                  <a:rPr lang="en-US" sz="4000" dirty="0" smtClean="0">
                    <a:latin typeface="Arial"/>
                    <a:cs typeface="Arial"/>
                  </a:rPr>
                  <a:t>NGMS is defined as the ratio of the column-integrated divergence of MSE to the column-integrated divergence of latent energy.  It is a useful diagnostic framework for relating changes in the energy budget to changes in the moisture budget.</a:t>
                </a:r>
              </a:p>
            </p:txBody>
          </p:sp>
          <p:grpSp>
            <p:nvGrpSpPr>
              <p:cNvPr id="14" name="Group 13"/>
              <p:cNvGrpSpPr/>
              <p:nvPr/>
            </p:nvGrpSpPr>
            <p:grpSpPr>
              <a:xfrm>
                <a:off x="1371600" y="24612618"/>
                <a:ext cx="20116800" cy="2286000"/>
                <a:chOff x="1371600" y="24612618"/>
                <a:chExt cx="20116800" cy="2286000"/>
              </a:xfrm>
            </p:grpSpPr>
            <p:sp>
              <p:nvSpPr>
                <p:cNvPr id="39" name="Rectangle 38"/>
                <p:cNvSpPr/>
                <p:nvPr/>
              </p:nvSpPr>
              <p:spPr>
                <a:xfrm>
                  <a:off x="1371600" y="24612618"/>
                  <a:ext cx="20116800" cy="2286000"/>
                </a:xfrm>
                <a:prstGeom prst="rect">
                  <a:avLst/>
                </a:prstGeom>
                <a:gradFill flip="none" rotWithShape="1">
                  <a:gsLst>
                    <a:gs pos="20000">
                      <a:srgbClr val="1B5FAE"/>
                    </a:gs>
                    <a:gs pos="100000">
                      <a:srgbClr val="1F285B"/>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371600" y="24612618"/>
                  <a:ext cx="20116800" cy="2286000"/>
                </a:xfrm>
                <a:prstGeom prst="rect">
                  <a:avLst/>
                </a:prstGeom>
                <a:noFill/>
              </p:spPr>
              <p:txBody>
                <a:bodyPr wrap="none" lIns="457200" tIns="457200" rIns="457200" bIns="457200" rtlCol="0" anchor="ctr" anchorCtr="0">
                  <a:noAutofit/>
                </a:bodyPr>
                <a:lstStyle/>
                <a:p>
                  <a:r>
                    <a:rPr lang="en-US" sz="7200" b="1" dirty="0" smtClean="0">
                      <a:solidFill>
                        <a:schemeClr val="bg1"/>
                      </a:solidFill>
                      <a:latin typeface="Arial"/>
                      <a:cs typeface="Arial"/>
                    </a:rPr>
                    <a:t>(2) Approach</a:t>
                  </a:r>
                </a:p>
              </p:txBody>
            </p:sp>
          </p:grpSp>
        </p:grpSp>
      </p:grpSp>
      <p:pic>
        <p:nvPicPr>
          <p:cNvPr id="38" name="Picture 3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13159063"/>
            <a:ext cx="20116798" cy="7817902"/>
          </a:xfrm>
          <a:prstGeom prst="rect">
            <a:avLst/>
          </a:prstGeom>
        </p:spPr>
      </p:pic>
      <p:sp>
        <p:nvSpPr>
          <p:cNvPr id="3" name="Rectangle 2"/>
          <p:cNvSpPr/>
          <p:nvPr/>
        </p:nvSpPr>
        <p:spPr>
          <a:xfrm>
            <a:off x="1430802" y="21291352"/>
            <a:ext cx="20057597" cy="2546325"/>
          </a:xfrm>
          <a:prstGeom prst="rect">
            <a:avLst/>
          </a:prstGeom>
        </p:spPr>
        <p:txBody>
          <a:bodyPr wrap="square">
            <a:noAutofit/>
          </a:bodyPr>
          <a:lstStyle/>
          <a:p>
            <a:r>
              <a:rPr lang="en-US" sz="4000" dirty="0" smtClean="0"/>
              <a:t>We want to understand how convective gustiness gives rise to the change in JJA precipitation seen above because it reduces the precipitation bias in the tropical West Pacific that is present without gustiness.  The Southeast Asian monsoon region has the largest JJA-DJF precipitation bias of all the monsoon systems in the ACMEv1 model, but gustiness largely removes that bias.</a:t>
            </a:r>
            <a:endParaRPr lang="en-US" sz="4000" dirty="0"/>
          </a:p>
        </p:txBody>
      </p:sp>
      <mc:AlternateContent xmlns:mc="http://schemas.openxmlformats.org/markup-compatibility/2006" xmlns:a14="http://schemas.microsoft.com/office/drawing/2010/main">
        <mc:Choice Requires="a14">
          <p:sp>
            <p:nvSpPr>
              <p:cNvPr id="23" name="Rectangle 22"/>
              <p:cNvSpPr/>
              <p:nvPr/>
            </p:nvSpPr>
            <p:spPr>
              <a:xfrm>
                <a:off x="22423902" y="15189440"/>
                <a:ext cx="8991600" cy="4825662"/>
              </a:xfrm>
              <a:prstGeom prst="rect">
                <a:avLst/>
              </a:prstGeom>
            </p:spPr>
            <p:txBody>
              <a:bodyPr wrap="squar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4000" i="1">
                              <a:latin typeface="Cambria Math" panose="02040503050406030204" pitchFamily="18" charset="0"/>
                            </a:rPr>
                          </m:ctrlPr>
                        </m:mPr>
                        <m:mr>
                          <m:e>
                            <m:r>
                              <a:rPr lang="en-US" sz="4000" i="1">
                                <a:latin typeface="Cambria Math" panose="02040503050406030204" pitchFamily="18" charset="0"/>
                              </a:rPr>
                              <m:t>𝛤</m:t>
                            </m:r>
                            <m:r>
                              <a:rPr lang="en-US" sz="4000" i="0">
                                <a:latin typeface="Cambria Math" panose="02040503050406030204" pitchFamily="18" charset="0"/>
                              </a:rPr>
                              <m:t>≡−</m:t>
                            </m:r>
                            <m:f>
                              <m:fPr>
                                <m:ctrlPr>
                                  <a:rPr lang="en-US" sz="4000" i="1">
                                    <a:latin typeface="Cambria Math" panose="02040503050406030204" pitchFamily="18" charset="0"/>
                                  </a:rPr>
                                </m:ctrlPr>
                              </m:fPr>
                              <m:num>
                                <m:d>
                                  <m:dPr>
                                    <m:begChr m:val="["/>
                                    <m:endChr m:val="]"/>
                                    <m:ctrlPr>
                                      <a:rPr lang="en-US" sz="4000" i="1">
                                        <a:latin typeface="Cambria Math" panose="02040503050406030204" pitchFamily="18" charset="0"/>
                                      </a:rPr>
                                    </m:ctrlPr>
                                  </m:dPr>
                                  <m:e>
                                    <m:r>
                                      <a:rPr lang="en-US" sz="4000" i="0">
                                        <a:latin typeface="Cambria Math" panose="02040503050406030204" pitchFamily="18" charset="0"/>
                                      </a:rPr>
                                      <m:t>𝛻</m:t>
                                    </m:r>
                                    <m:r>
                                      <a:rPr lang="en-US" sz="4000" i="0">
                                        <a:latin typeface="Cambria Math" panose="02040503050406030204" pitchFamily="18" charset="0"/>
                                      </a:rPr>
                                      <m:t>·</m:t>
                                    </m:r>
                                    <m:r>
                                      <a:rPr lang="en-US" sz="4000" b="1" i="0">
                                        <a:latin typeface="Cambria Math" panose="02040503050406030204" pitchFamily="18" charset="0"/>
                                      </a:rPr>
                                      <m:t>𝐯</m:t>
                                    </m:r>
                                    <m:r>
                                      <a:rPr lang="en-US" sz="4000" b="0" i="1">
                                        <a:latin typeface="Cambria Math" panose="02040503050406030204" pitchFamily="18" charset="0"/>
                                      </a:rPr>
                                      <m:t>h</m:t>
                                    </m:r>
                                  </m:e>
                                </m:d>
                              </m:num>
                              <m:den>
                                <m:r>
                                  <a:rPr lang="en-US" sz="4000" b="0" i="1">
                                    <a:latin typeface="Cambria Math" panose="02040503050406030204" pitchFamily="18" charset="0"/>
                                  </a:rPr>
                                  <m:t>𝐿</m:t>
                                </m:r>
                                <m:d>
                                  <m:dPr>
                                    <m:begChr m:val="["/>
                                    <m:endChr m:val="]"/>
                                    <m:ctrlPr>
                                      <a:rPr lang="en-US" sz="4000" b="0" i="1">
                                        <a:latin typeface="Cambria Math" panose="02040503050406030204" pitchFamily="18" charset="0"/>
                                      </a:rPr>
                                    </m:ctrlPr>
                                  </m:dPr>
                                  <m:e>
                                    <m:r>
                                      <a:rPr lang="en-US" sz="4000" b="0" i="0">
                                        <a:latin typeface="Cambria Math" panose="02040503050406030204" pitchFamily="18" charset="0"/>
                                      </a:rPr>
                                      <m:t>𝛻</m:t>
                                    </m:r>
                                    <m:r>
                                      <a:rPr lang="en-US" sz="4000" b="0" i="0">
                                        <a:latin typeface="Cambria Math" panose="02040503050406030204" pitchFamily="18" charset="0"/>
                                      </a:rPr>
                                      <m:t>·</m:t>
                                    </m:r>
                                    <m:r>
                                      <a:rPr lang="en-US" sz="4000" b="1" i="0">
                                        <a:latin typeface="Cambria Math" panose="02040503050406030204" pitchFamily="18" charset="0"/>
                                      </a:rPr>
                                      <m:t>𝐯</m:t>
                                    </m:r>
                                    <m:r>
                                      <a:rPr lang="en-US" sz="4000" b="0" i="1">
                                        <a:latin typeface="Cambria Math" panose="02040503050406030204" pitchFamily="18" charset="0"/>
                                      </a:rPr>
                                      <m:t>𝑞</m:t>
                                    </m:r>
                                  </m:e>
                                </m:d>
                              </m:den>
                            </m:f>
                            <m:r>
                              <a:rPr lang="en-US" sz="4000" b="0" i="0">
                                <a:latin typeface="Cambria Math" panose="02040503050406030204" pitchFamily="18" charset="0"/>
                              </a:rPr>
                              <m:t>=−</m:t>
                            </m:r>
                            <m:f>
                              <m:fPr>
                                <m:ctrlPr>
                                  <a:rPr lang="en-US" sz="4000" b="0" i="1">
                                    <a:latin typeface="Cambria Math" panose="02040503050406030204" pitchFamily="18" charset="0"/>
                                  </a:rPr>
                                </m:ctrlPr>
                              </m:fPr>
                              <m:num>
                                <m:sSub>
                                  <m:sSubPr>
                                    <m:ctrlPr>
                                      <a:rPr lang="en-US" sz="4000" b="0" i="1">
                                        <a:latin typeface="Cambria Math" panose="02040503050406030204" pitchFamily="18" charset="0"/>
                                      </a:rPr>
                                    </m:ctrlPr>
                                  </m:sSubPr>
                                  <m:e>
                                    <m:r>
                                      <a:rPr lang="en-US" sz="4000" b="0" i="1">
                                        <a:latin typeface="Cambria Math" panose="02040503050406030204" pitchFamily="18" charset="0"/>
                                      </a:rPr>
                                      <m:t>𝐹</m:t>
                                    </m:r>
                                  </m:e>
                                  <m:sub>
                                    <m:r>
                                      <a:rPr lang="en-US" sz="4000" b="0" i="1">
                                        <a:latin typeface="Cambria Math" panose="02040503050406030204" pitchFamily="18" charset="0"/>
                                      </a:rPr>
                                      <m:t>𝑆</m:t>
                                    </m:r>
                                  </m:sub>
                                </m:sSub>
                                <m:r>
                                  <a:rPr lang="en-US" sz="4000" b="0" i="0">
                                    <a:latin typeface="Cambria Math" panose="02040503050406030204" pitchFamily="18" charset="0"/>
                                  </a:rPr>
                                  <m:t>−</m:t>
                                </m:r>
                                <m:r>
                                  <a:rPr lang="en-US" sz="4000" b="0" i="1">
                                    <a:latin typeface="Cambria Math" panose="02040503050406030204" pitchFamily="18" charset="0"/>
                                  </a:rPr>
                                  <m:t>𝑅</m:t>
                                </m:r>
                              </m:num>
                              <m:den>
                                <m:r>
                                  <a:rPr lang="en-US" sz="4000" b="0" i="1">
                                    <a:latin typeface="Cambria Math" panose="02040503050406030204" pitchFamily="18" charset="0"/>
                                  </a:rPr>
                                  <m:t>𝐿</m:t>
                                </m:r>
                                <m:d>
                                  <m:dPr>
                                    <m:ctrlPr>
                                      <a:rPr lang="en-US" sz="4000" b="0" i="1">
                                        <a:latin typeface="Cambria Math" panose="02040503050406030204" pitchFamily="18" charset="0"/>
                                      </a:rPr>
                                    </m:ctrlPr>
                                  </m:dPr>
                                  <m:e>
                                    <m:r>
                                      <a:rPr lang="en-US" sz="4000" b="0" i="1">
                                        <a:latin typeface="Cambria Math" panose="02040503050406030204" pitchFamily="18" charset="0"/>
                                      </a:rPr>
                                      <m:t>𝐸</m:t>
                                    </m:r>
                                    <m:r>
                                      <a:rPr lang="en-US" sz="4000" b="0" i="0">
                                        <a:latin typeface="Cambria Math" panose="02040503050406030204" pitchFamily="18" charset="0"/>
                                      </a:rPr>
                                      <m:t>−</m:t>
                                    </m:r>
                                    <m:r>
                                      <a:rPr lang="en-US" sz="4000" b="0" i="1">
                                        <a:latin typeface="Cambria Math" panose="02040503050406030204" pitchFamily="18" charset="0"/>
                                      </a:rPr>
                                      <m:t>𝑃</m:t>
                                    </m:r>
                                  </m:e>
                                </m:d>
                              </m:den>
                            </m:f>
                          </m:e>
                        </m:mr>
                        <m:mr>
                          <m:e>
                            <m:r>
                              <a:rPr lang="en-US" sz="4000" b="0" i="1">
                                <a:latin typeface="Cambria Math" panose="02040503050406030204" pitchFamily="18" charset="0"/>
                              </a:rPr>
                              <m:t>𝑃</m:t>
                            </m:r>
                            <m:r>
                              <a:rPr lang="en-US" sz="4000" b="0" i="0">
                                <a:latin typeface="Cambria Math" panose="02040503050406030204" pitchFamily="18" charset="0"/>
                              </a:rPr>
                              <m:t>=</m:t>
                            </m:r>
                            <m:r>
                              <a:rPr lang="en-US" sz="4000" b="0" i="1">
                                <a:latin typeface="Cambria Math" panose="02040503050406030204" pitchFamily="18" charset="0"/>
                              </a:rPr>
                              <m:t>𝐸</m:t>
                            </m:r>
                            <m:r>
                              <a:rPr lang="en-US" sz="4000" b="0" i="0">
                                <a:latin typeface="Cambria Math" panose="02040503050406030204" pitchFamily="18" charset="0"/>
                              </a:rPr>
                              <m:t>+</m:t>
                            </m:r>
                            <m:f>
                              <m:fPr>
                                <m:ctrlPr>
                                  <a:rPr lang="en-US" sz="4000" b="0" i="1">
                                    <a:latin typeface="Cambria Math" panose="02040503050406030204" pitchFamily="18" charset="0"/>
                                  </a:rPr>
                                </m:ctrlPr>
                              </m:fPr>
                              <m:num>
                                <m:sSub>
                                  <m:sSubPr>
                                    <m:ctrlPr>
                                      <a:rPr lang="en-US" sz="4000" b="0" i="1">
                                        <a:latin typeface="Cambria Math" panose="02040503050406030204" pitchFamily="18" charset="0"/>
                                      </a:rPr>
                                    </m:ctrlPr>
                                  </m:sSubPr>
                                  <m:e>
                                    <m:r>
                                      <a:rPr lang="en-US" sz="4000" b="0" i="1">
                                        <a:latin typeface="Cambria Math" panose="02040503050406030204" pitchFamily="18" charset="0"/>
                                      </a:rPr>
                                      <m:t>𝐹</m:t>
                                    </m:r>
                                  </m:e>
                                  <m:sub>
                                    <m:r>
                                      <a:rPr lang="en-US" sz="4000" b="0" i="1">
                                        <a:latin typeface="Cambria Math" panose="02040503050406030204" pitchFamily="18" charset="0"/>
                                      </a:rPr>
                                      <m:t>𝑆</m:t>
                                    </m:r>
                                  </m:sub>
                                </m:sSub>
                                <m:r>
                                  <a:rPr lang="en-US" sz="4000" b="0" i="0">
                                    <a:latin typeface="Cambria Math" panose="02040503050406030204" pitchFamily="18" charset="0"/>
                                  </a:rPr>
                                  <m:t>−</m:t>
                                </m:r>
                                <m:r>
                                  <a:rPr lang="en-US" sz="4000" b="0" i="1">
                                    <a:latin typeface="Cambria Math" panose="02040503050406030204" pitchFamily="18" charset="0"/>
                                  </a:rPr>
                                  <m:t>𝑅</m:t>
                                </m:r>
                              </m:num>
                              <m:den>
                                <m:r>
                                  <a:rPr lang="en-US" sz="4000" b="0" i="1">
                                    <a:latin typeface="Cambria Math" panose="02040503050406030204" pitchFamily="18" charset="0"/>
                                  </a:rPr>
                                  <m:t>𝛤</m:t>
                                </m:r>
                              </m:den>
                            </m:f>
                            <m:r>
                              <a:rPr lang="en-US" sz="4000" b="0" i="0">
                                <a:latin typeface="Cambria Math" panose="02040503050406030204" pitchFamily="18" charset="0"/>
                              </a:rPr>
                              <m:t>⇒</m:t>
                            </m:r>
                            <m:r>
                              <a:rPr lang="en-US" sz="4000" b="0" i="1">
                                <a:latin typeface="Cambria Math" panose="02040503050406030204" pitchFamily="18" charset="0"/>
                              </a:rPr>
                              <m:t>𝛥</m:t>
                            </m:r>
                            <m:r>
                              <a:rPr lang="en-US" sz="4000" b="0" i="1">
                                <a:latin typeface="Cambria Math" panose="02040503050406030204" pitchFamily="18" charset="0"/>
                              </a:rPr>
                              <m:t>𝑃</m:t>
                            </m:r>
                            <m:r>
                              <a:rPr lang="en-US" sz="4000" b="0" i="0">
                                <a:latin typeface="Cambria Math" panose="02040503050406030204" pitchFamily="18" charset="0"/>
                              </a:rPr>
                              <m:t>=</m:t>
                            </m:r>
                            <m:r>
                              <a:rPr lang="en-US" sz="4000" b="0" i="1">
                                <a:latin typeface="Cambria Math" panose="02040503050406030204" pitchFamily="18" charset="0"/>
                              </a:rPr>
                              <m:t>𝛥</m:t>
                            </m:r>
                            <m:r>
                              <a:rPr lang="en-US" sz="4000" b="0" i="1">
                                <a:latin typeface="Cambria Math" panose="02040503050406030204" pitchFamily="18" charset="0"/>
                              </a:rPr>
                              <m:t>𝐸</m:t>
                            </m:r>
                            <m:r>
                              <a:rPr lang="en-US" sz="4000" b="0" i="0">
                                <a:latin typeface="Cambria Math" panose="02040503050406030204" pitchFamily="18" charset="0"/>
                              </a:rPr>
                              <m:t>+</m:t>
                            </m:r>
                            <m:r>
                              <a:rPr lang="en-US" sz="4000" b="0" i="1">
                                <a:latin typeface="Cambria Math" panose="02040503050406030204" pitchFamily="18" charset="0"/>
                              </a:rPr>
                              <m:t>𝛥</m:t>
                            </m:r>
                            <m:d>
                              <m:dPr>
                                <m:ctrlPr>
                                  <a:rPr lang="en-US" sz="4000" b="0" i="1">
                                    <a:latin typeface="Cambria Math" panose="02040503050406030204" pitchFamily="18" charset="0"/>
                                  </a:rPr>
                                </m:ctrlPr>
                              </m:dPr>
                              <m:e>
                                <m:f>
                                  <m:fPr>
                                    <m:ctrlPr>
                                      <a:rPr lang="en-US" sz="4000" b="0" i="1">
                                        <a:latin typeface="Cambria Math" panose="02040503050406030204" pitchFamily="18" charset="0"/>
                                      </a:rPr>
                                    </m:ctrlPr>
                                  </m:fPr>
                                  <m:num>
                                    <m:sSub>
                                      <m:sSubPr>
                                        <m:ctrlPr>
                                          <a:rPr lang="en-US" sz="4000" b="0" i="1">
                                            <a:latin typeface="Cambria Math" panose="02040503050406030204" pitchFamily="18" charset="0"/>
                                          </a:rPr>
                                        </m:ctrlPr>
                                      </m:sSubPr>
                                      <m:e>
                                        <m:r>
                                          <a:rPr lang="en-US" sz="4000" b="0" i="1">
                                            <a:latin typeface="Cambria Math" panose="02040503050406030204" pitchFamily="18" charset="0"/>
                                          </a:rPr>
                                          <m:t>𝐹</m:t>
                                        </m:r>
                                      </m:e>
                                      <m:sub>
                                        <m:r>
                                          <a:rPr lang="en-US" sz="4000" b="0" i="1">
                                            <a:latin typeface="Cambria Math" panose="02040503050406030204" pitchFamily="18" charset="0"/>
                                          </a:rPr>
                                          <m:t>𝑆</m:t>
                                        </m:r>
                                      </m:sub>
                                    </m:sSub>
                                    <m:r>
                                      <a:rPr lang="en-US" sz="4000" b="0" i="0">
                                        <a:latin typeface="Cambria Math" panose="02040503050406030204" pitchFamily="18" charset="0"/>
                                      </a:rPr>
                                      <m:t>−</m:t>
                                    </m:r>
                                    <m:r>
                                      <a:rPr lang="en-US" sz="4000" b="0" i="1">
                                        <a:latin typeface="Cambria Math" panose="02040503050406030204" pitchFamily="18" charset="0"/>
                                      </a:rPr>
                                      <m:t>𝑅</m:t>
                                    </m:r>
                                  </m:num>
                                  <m:den>
                                    <m:r>
                                      <a:rPr lang="en-US" sz="4000" b="0" i="1">
                                        <a:latin typeface="Cambria Math" panose="02040503050406030204" pitchFamily="18" charset="0"/>
                                      </a:rPr>
                                      <m:t>𝛤</m:t>
                                    </m:r>
                                  </m:den>
                                </m:f>
                              </m:e>
                            </m:d>
                          </m:e>
                        </m:mr>
                        <m:mr>
                          <m:e>
                            <m:r>
                              <a:rPr lang="en-US" sz="4000" b="0" i="1">
                                <a:latin typeface="Cambria Math" panose="02040503050406030204" pitchFamily="18" charset="0"/>
                              </a:rPr>
                              <m:t>𝛥</m:t>
                            </m:r>
                            <m:d>
                              <m:dPr>
                                <m:ctrlPr>
                                  <a:rPr lang="en-US" sz="4000" b="0" i="1">
                                    <a:latin typeface="Cambria Math" panose="02040503050406030204" pitchFamily="18" charset="0"/>
                                  </a:rPr>
                                </m:ctrlPr>
                              </m:dPr>
                              <m:e>
                                <m:sSub>
                                  <m:sSubPr>
                                    <m:ctrlPr>
                                      <a:rPr lang="en-US" sz="4000" b="0" i="1">
                                        <a:latin typeface="Cambria Math" panose="02040503050406030204" pitchFamily="18" charset="0"/>
                                      </a:rPr>
                                    </m:ctrlPr>
                                  </m:sSubPr>
                                  <m:e>
                                    <m:r>
                                      <a:rPr lang="en-US" sz="4000" b="0" i="1">
                                        <a:latin typeface="Cambria Math" panose="02040503050406030204" pitchFamily="18" charset="0"/>
                                      </a:rPr>
                                      <m:t>𝐹</m:t>
                                    </m:r>
                                  </m:e>
                                  <m:sub>
                                    <m:r>
                                      <a:rPr lang="en-US" sz="4000" b="0" i="1">
                                        <a:latin typeface="Cambria Math" panose="02040503050406030204" pitchFamily="18" charset="0"/>
                                      </a:rPr>
                                      <m:t>𝑆</m:t>
                                    </m:r>
                                  </m:sub>
                                </m:sSub>
                                <m:r>
                                  <a:rPr lang="en-US" sz="4000" b="0" i="0">
                                    <a:latin typeface="Cambria Math" panose="02040503050406030204" pitchFamily="18" charset="0"/>
                                  </a:rPr>
                                  <m:t>−</m:t>
                                </m:r>
                                <m:r>
                                  <a:rPr lang="en-US" sz="4000" b="0" i="1">
                                    <a:latin typeface="Cambria Math" panose="02040503050406030204" pitchFamily="18" charset="0"/>
                                  </a:rPr>
                                  <m:t>𝑅</m:t>
                                </m:r>
                              </m:e>
                            </m:d>
                            <m:r>
                              <a:rPr lang="en-US" sz="4000" b="0" i="0">
                                <a:latin typeface="Cambria Math" panose="02040503050406030204" pitchFamily="18" charset="0"/>
                              </a:rPr>
                              <m:t>≈</m:t>
                            </m:r>
                            <m:r>
                              <a:rPr lang="en-US" sz="4000" b="0" i="1">
                                <a:latin typeface="Cambria Math" panose="02040503050406030204" pitchFamily="18" charset="0"/>
                              </a:rPr>
                              <m:t>𝛥</m:t>
                            </m:r>
                            <m:r>
                              <a:rPr lang="en-US" sz="4000" b="0" i="1">
                                <a:latin typeface="Cambria Math" panose="02040503050406030204" pitchFamily="18" charset="0"/>
                              </a:rPr>
                              <m:t>𝐸</m:t>
                            </m:r>
                            <m:r>
                              <a:rPr lang="en-US" sz="4000" b="0" i="0">
                                <a:latin typeface="Cambria Math" panose="02040503050406030204" pitchFamily="18" charset="0"/>
                              </a:rPr>
                              <m:t>;</m:t>
                            </m:r>
                            <m:r>
                              <m:rPr>
                                <m:nor/>
                              </m:rPr>
                              <a:rPr lang="en-US" sz="4000" b="0" i="1">
                                <a:latin typeface="Cambria Math" panose="02040503050406030204" pitchFamily="18" charset="0"/>
                              </a:rPr>
                              <m:t>  </m:t>
                            </m:r>
                            <m:r>
                              <a:rPr lang="en-US" sz="4000" b="0" i="1">
                                <a:latin typeface="Cambria Math" panose="02040503050406030204" pitchFamily="18" charset="0"/>
                              </a:rPr>
                              <m:t>𝛤</m:t>
                            </m:r>
                            <m:r>
                              <a:rPr lang="en-US" sz="4000" b="0" i="0">
                                <a:latin typeface="Cambria Math" panose="02040503050406030204" pitchFamily="18" charset="0"/>
                              </a:rPr>
                              <m:t>≈</m:t>
                            </m:r>
                            <m:r>
                              <m:rPr>
                                <m:nor/>
                              </m:rPr>
                              <a:rPr lang="en-US" sz="4000" b="0" i="1">
                                <a:latin typeface="Cambria Math" panose="02040503050406030204" pitchFamily="18" charset="0"/>
                              </a:rPr>
                              <m:t>constant</m:t>
                            </m:r>
                          </m:e>
                        </m:mr>
                        <m:mr>
                          <m:e>
                            <m:r>
                              <a:rPr lang="en-US" sz="4000" b="0" i="1">
                                <a:latin typeface="Cambria Math" panose="02040503050406030204" pitchFamily="18" charset="0"/>
                              </a:rPr>
                              <m:t>𝛥</m:t>
                            </m:r>
                            <m:r>
                              <a:rPr lang="en-US" sz="4000" b="0" i="1">
                                <a:latin typeface="Cambria Math" panose="02040503050406030204" pitchFamily="18" charset="0"/>
                              </a:rPr>
                              <m:t>𝑃</m:t>
                            </m:r>
                            <m:r>
                              <a:rPr lang="en-US" sz="4000" b="0" i="0">
                                <a:latin typeface="Cambria Math" panose="02040503050406030204" pitchFamily="18" charset="0"/>
                              </a:rPr>
                              <m:t>≈</m:t>
                            </m:r>
                            <m:r>
                              <a:rPr lang="en-US" sz="4000" b="0" i="1">
                                <a:latin typeface="Cambria Math" panose="02040503050406030204" pitchFamily="18" charset="0"/>
                              </a:rPr>
                              <m:t>𝛥</m:t>
                            </m:r>
                            <m:r>
                              <a:rPr lang="en-US" sz="4000" b="0" i="1">
                                <a:latin typeface="Cambria Math" panose="02040503050406030204" pitchFamily="18" charset="0"/>
                              </a:rPr>
                              <m:t>𝐸</m:t>
                            </m:r>
                            <m:r>
                              <a:rPr lang="en-US" sz="4000" b="0" i="0">
                                <a:latin typeface="Cambria Math" panose="02040503050406030204" pitchFamily="18" charset="0"/>
                              </a:rPr>
                              <m:t>+</m:t>
                            </m:r>
                            <m:f>
                              <m:fPr>
                                <m:ctrlPr>
                                  <a:rPr lang="en-US" sz="4000" b="0" i="1">
                                    <a:latin typeface="Cambria Math" panose="02040503050406030204" pitchFamily="18" charset="0"/>
                                  </a:rPr>
                                </m:ctrlPr>
                              </m:fPr>
                              <m:num>
                                <m:r>
                                  <a:rPr lang="en-US" sz="4000" b="0" i="1">
                                    <a:latin typeface="Cambria Math" panose="02040503050406030204" pitchFamily="18" charset="0"/>
                                  </a:rPr>
                                  <m:t>𝛥</m:t>
                                </m:r>
                                <m:r>
                                  <a:rPr lang="en-US" sz="4000" b="0" i="1">
                                    <a:latin typeface="Cambria Math" panose="02040503050406030204" pitchFamily="18" charset="0"/>
                                  </a:rPr>
                                  <m:t>𝐸</m:t>
                                </m:r>
                              </m:num>
                              <m:den>
                                <m:r>
                                  <a:rPr lang="en-US" sz="4000" b="0" i="1">
                                    <a:latin typeface="Cambria Math" panose="02040503050406030204" pitchFamily="18" charset="0"/>
                                  </a:rPr>
                                  <m:t>𝛤</m:t>
                                </m:r>
                              </m:den>
                            </m:f>
                            <m:r>
                              <a:rPr lang="en-US" sz="4000" b="0" i="0">
                                <a:latin typeface="Cambria Math" panose="02040503050406030204" pitchFamily="18" charset="0"/>
                              </a:rPr>
                              <m:t>=</m:t>
                            </m:r>
                            <m:r>
                              <a:rPr lang="en-US" sz="4000" b="0" i="1">
                                <a:latin typeface="Cambria Math" panose="02040503050406030204" pitchFamily="18" charset="0"/>
                              </a:rPr>
                              <m:t>𝛥</m:t>
                            </m:r>
                            <m:r>
                              <a:rPr lang="en-US" sz="4000" b="0" i="1">
                                <a:latin typeface="Cambria Math" panose="02040503050406030204" pitchFamily="18" charset="0"/>
                              </a:rPr>
                              <m:t>𝐸</m:t>
                            </m:r>
                            <m:d>
                              <m:dPr>
                                <m:ctrlPr>
                                  <a:rPr lang="en-US" sz="4000" b="0" i="1">
                                    <a:latin typeface="Cambria Math" panose="02040503050406030204" pitchFamily="18" charset="0"/>
                                  </a:rPr>
                                </m:ctrlPr>
                              </m:dPr>
                              <m:e>
                                <m:r>
                                  <a:rPr lang="en-US" sz="4000" b="0" i="0">
                                    <a:latin typeface="Cambria Math" panose="02040503050406030204" pitchFamily="18" charset="0"/>
                                  </a:rPr>
                                  <m:t>1+</m:t>
                                </m:r>
                                <m:f>
                                  <m:fPr>
                                    <m:ctrlPr>
                                      <a:rPr lang="en-US" sz="4000" b="0" i="1">
                                        <a:latin typeface="Cambria Math" panose="02040503050406030204" pitchFamily="18" charset="0"/>
                                      </a:rPr>
                                    </m:ctrlPr>
                                  </m:fPr>
                                  <m:num>
                                    <m:r>
                                      <a:rPr lang="en-US" sz="4000" b="0" i="0">
                                        <a:latin typeface="Cambria Math" panose="02040503050406030204" pitchFamily="18" charset="0"/>
                                      </a:rPr>
                                      <m:t>1</m:t>
                                    </m:r>
                                  </m:num>
                                  <m:den>
                                    <m:r>
                                      <a:rPr lang="en-US" sz="4000" b="0" i="1">
                                        <a:latin typeface="Cambria Math" panose="02040503050406030204" pitchFamily="18" charset="0"/>
                                      </a:rPr>
                                      <m:t>𝛤</m:t>
                                    </m:r>
                                  </m:den>
                                </m:f>
                              </m:e>
                            </m:d>
                          </m:e>
                        </m:mr>
                      </m:m>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22423902" y="15189440"/>
                <a:ext cx="8991600" cy="4825662"/>
              </a:xfrm>
              <a:prstGeom prst="rect">
                <a:avLst/>
              </a:prstGeom>
              <a:blipFill rotWithShape="0">
                <a:blip r:embed="rId3"/>
                <a:stretch>
                  <a:fillRect r="-949" b="-1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1385901" y="15189440"/>
                <a:ext cx="11887200" cy="6101912"/>
              </a:xfrm>
              <a:prstGeom prst="rect">
                <a:avLst/>
              </a:prstGeom>
            </p:spPr>
            <p:txBody>
              <a:bodyPr wrap="none">
                <a:no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4000" i="1" smtClean="0">
                              <a:latin typeface="Cambria Math" panose="02040503050406030204" pitchFamily="18" charset="0"/>
                            </a:rPr>
                          </m:ctrlPr>
                        </m:mPr>
                        <m:mr>
                          <m:e>
                            <m:sSub>
                              <m:sSubPr>
                                <m:ctrlPr>
                                  <a:rPr lang="en-US" sz="4000" i="1">
                                    <a:latin typeface="Cambria Math" panose="02040503050406030204" pitchFamily="18" charset="0"/>
                                  </a:rPr>
                                </m:ctrlPr>
                              </m:sSubPr>
                              <m:e>
                                <m:r>
                                  <a:rPr lang="en-US" sz="4000" i="1">
                                    <a:latin typeface="Cambria Math" panose="02040503050406030204" pitchFamily="18" charset="0"/>
                                  </a:rPr>
                                  <m:t>𝐸</m:t>
                                </m:r>
                              </m:e>
                              <m:sub>
                                <m:r>
                                  <a:rPr lang="en-US" sz="4000" i="0">
                                    <a:latin typeface="Cambria Math" panose="02040503050406030204" pitchFamily="18" charset="0"/>
                                  </a:rPr>
                                  <m:t>0</m:t>
                                </m:r>
                              </m:sub>
                            </m:sSub>
                            <m:r>
                              <a:rPr lang="en-US" sz="4000" i="0">
                                <a:latin typeface="Cambria Math" panose="02040503050406030204" pitchFamily="18" charset="0"/>
                              </a:rPr>
                              <m:t>=</m:t>
                            </m:r>
                            <m:r>
                              <a:rPr lang="en-US" sz="4000" i="1">
                                <a:latin typeface="Cambria Math" panose="02040503050406030204" pitchFamily="18" charset="0"/>
                              </a:rPr>
                              <m:t>𝜌</m:t>
                            </m:r>
                            <m:sSub>
                              <m:sSubPr>
                                <m:ctrlPr>
                                  <a:rPr lang="en-US" sz="4000" i="1">
                                    <a:latin typeface="Cambria Math" panose="02040503050406030204" pitchFamily="18" charset="0"/>
                                  </a:rPr>
                                </m:ctrlPr>
                              </m:sSubPr>
                              <m:e>
                                <m:r>
                                  <a:rPr lang="en-US" sz="4000" i="1">
                                    <a:latin typeface="Cambria Math" panose="02040503050406030204" pitchFamily="18" charset="0"/>
                                  </a:rPr>
                                  <m:t>𝐶</m:t>
                                </m:r>
                              </m:e>
                              <m:sub>
                                <m:r>
                                  <a:rPr lang="en-US" sz="4000" i="1">
                                    <a:latin typeface="Cambria Math" panose="02040503050406030204" pitchFamily="18" charset="0"/>
                                  </a:rPr>
                                  <m:t>𝐷𝐸</m:t>
                                </m:r>
                              </m:sub>
                            </m:sSub>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𝑈</m:t>
                                        </m:r>
                                      </m:e>
                                      <m:sub>
                                        <m:r>
                                          <a:rPr lang="en-US" sz="4000" i="0">
                                            <a:latin typeface="Cambria Math" panose="02040503050406030204" pitchFamily="18" charset="0"/>
                                          </a:rPr>
                                          <m:t>0</m:t>
                                        </m:r>
                                      </m:sub>
                                      <m:sup>
                                        <m:r>
                                          <a:rPr lang="en-US" sz="4000" i="0">
                                            <a:latin typeface="Cambria Math" panose="02040503050406030204" pitchFamily="18" charset="0"/>
                                          </a:rPr>
                                          <m:t>2</m:t>
                                        </m:r>
                                      </m:sup>
                                    </m:sSubSup>
                                  </m:e>
                                </m:d>
                              </m:e>
                              <m:sup>
                                <m:f>
                                  <m:fPr>
                                    <m:type m:val="lin"/>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sup>
                            </m:sSup>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𝑞</m:t>
                                    </m:r>
                                  </m:e>
                                  <m:sub>
                                    <m:r>
                                      <a:rPr lang="en-US" sz="4000" i="1">
                                        <a:latin typeface="Cambria Math" panose="02040503050406030204" pitchFamily="18" charset="0"/>
                                      </a:rPr>
                                      <m:t>𝑠</m:t>
                                    </m:r>
                                  </m:sub>
                                </m:sSub>
                                <m:r>
                                  <a:rPr lang="en-US" sz="4000" i="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𝑞</m:t>
                                    </m:r>
                                  </m:e>
                                  <m:sub>
                                    <m:r>
                                      <a:rPr lang="en-US" sz="4000" i="1">
                                        <a:latin typeface="Cambria Math" panose="02040503050406030204" pitchFamily="18" charset="0"/>
                                      </a:rPr>
                                      <m:t>𝑎</m:t>
                                    </m:r>
                                  </m:sub>
                                </m:sSub>
                              </m:e>
                            </m:d>
                          </m:e>
                        </m:mr>
                        <m:mr>
                          <m:e>
                            <m:sSub>
                              <m:sSubPr>
                                <m:ctrlPr>
                                  <a:rPr lang="en-US" sz="4000" i="1">
                                    <a:latin typeface="Cambria Math" panose="02040503050406030204" pitchFamily="18" charset="0"/>
                                  </a:rPr>
                                </m:ctrlPr>
                              </m:sSubPr>
                              <m:e>
                                <m:r>
                                  <a:rPr lang="en-US" sz="4000" i="1">
                                    <a:latin typeface="Cambria Math" panose="02040503050406030204" pitchFamily="18" charset="0"/>
                                  </a:rPr>
                                  <m:t>𝐸</m:t>
                                </m:r>
                              </m:e>
                              <m:sub>
                                <m:r>
                                  <a:rPr lang="en-US" sz="4000" i="0">
                                    <a:latin typeface="Cambria Math" panose="02040503050406030204" pitchFamily="18" charset="0"/>
                                  </a:rPr>
                                  <m:t>1</m:t>
                                </m:r>
                              </m:sub>
                            </m:sSub>
                            <m:r>
                              <a:rPr lang="en-US" sz="4000" i="0">
                                <a:latin typeface="Cambria Math" panose="02040503050406030204" pitchFamily="18" charset="0"/>
                              </a:rPr>
                              <m:t>=</m:t>
                            </m:r>
                            <m:r>
                              <a:rPr lang="en-US" sz="4000" i="1">
                                <a:latin typeface="Cambria Math" panose="02040503050406030204" pitchFamily="18" charset="0"/>
                              </a:rPr>
                              <m:t>𝜌</m:t>
                            </m:r>
                            <m:sSub>
                              <m:sSubPr>
                                <m:ctrlPr>
                                  <a:rPr lang="en-US" sz="4000" i="1">
                                    <a:latin typeface="Cambria Math" panose="02040503050406030204" pitchFamily="18" charset="0"/>
                                  </a:rPr>
                                </m:ctrlPr>
                              </m:sSubPr>
                              <m:e>
                                <m:r>
                                  <a:rPr lang="en-US" sz="4000" i="1">
                                    <a:latin typeface="Cambria Math" panose="02040503050406030204" pitchFamily="18" charset="0"/>
                                  </a:rPr>
                                  <m:t>𝐶</m:t>
                                </m:r>
                              </m:e>
                              <m:sub>
                                <m:r>
                                  <a:rPr lang="en-US" sz="4000" i="1">
                                    <a:latin typeface="Cambria Math" panose="02040503050406030204" pitchFamily="18" charset="0"/>
                                  </a:rPr>
                                  <m:t>𝐷𝐸</m:t>
                                </m:r>
                              </m:sub>
                            </m:sSub>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𝑈</m:t>
                                        </m:r>
                                      </m:e>
                                      <m:sub>
                                        <m:r>
                                          <a:rPr lang="en-US" sz="4000" i="0">
                                            <a:latin typeface="Cambria Math" panose="02040503050406030204" pitchFamily="18" charset="0"/>
                                          </a:rPr>
                                          <m:t>0</m:t>
                                        </m:r>
                                      </m:sub>
                                      <m:sup>
                                        <m:r>
                                          <a:rPr lang="en-US" sz="4000" i="0">
                                            <a:latin typeface="Cambria Math" panose="02040503050406030204" pitchFamily="18" charset="0"/>
                                          </a:rPr>
                                          <m:t>2</m:t>
                                        </m:r>
                                      </m:sup>
                                    </m:sSubSup>
                                    <m:r>
                                      <a:rPr lang="en-US" sz="4000" i="0">
                                        <a:latin typeface="Cambria Math" panose="02040503050406030204" pitchFamily="18" charset="0"/>
                                      </a:rPr>
                                      <m:t>+</m:t>
                                    </m:r>
                                    <m:sSubSup>
                                      <m:sSubSupPr>
                                        <m:ctrlPr>
                                          <a:rPr lang="en-US" sz="4000" i="1">
                                            <a:latin typeface="Cambria Math" panose="02040503050406030204" pitchFamily="18" charset="0"/>
                                          </a:rPr>
                                        </m:ctrlPr>
                                      </m:sSubSupPr>
                                      <m:e>
                                        <m:r>
                                          <a:rPr lang="en-US" sz="4000" i="1">
                                            <a:latin typeface="Cambria Math" panose="02040503050406030204" pitchFamily="18" charset="0"/>
                                          </a:rPr>
                                          <m:t>𝑈</m:t>
                                        </m:r>
                                      </m:e>
                                      <m:sub>
                                        <m:r>
                                          <a:rPr lang="en-US" sz="4000" i="1">
                                            <a:latin typeface="Cambria Math" panose="02040503050406030204" pitchFamily="18" charset="0"/>
                                          </a:rPr>
                                          <m:t>𝑔</m:t>
                                        </m:r>
                                      </m:sub>
                                      <m:sup>
                                        <m:r>
                                          <a:rPr lang="en-US" sz="4000" i="0">
                                            <a:latin typeface="Cambria Math" panose="02040503050406030204" pitchFamily="18" charset="0"/>
                                          </a:rPr>
                                          <m:t>2</m:t>
                                        </m:r>
                                      </m:sup>
                                    </m:sSubSup>
                                  </m:e>
                                </m:d>
                              </m:e>
                              <m:sup>
                                <m:f>
                                  <m:fPr>
                                    <m:type m:val="lin"/>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sup>
                            </m:sSup>
                            <m:d>
                              <m:dPr>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𝑞</m:t>
                                    </m:r>
                                  </m:e>
                                  <m:sub>
                                    <m:r>
                                      <a:rPr lang="en-US" sz="4000" i="1">
                                        <a:latin typeface="Cambria Math" panose="02040503050406030204" pitchFamily="18" charset="0"/>
                                      </a:rPr>
                                      <m:t>𝑠</m:t>
                                    </m:r>
                                  </m:sub>
                                </m:sSub>
                                <m:r>
                                  <a:rPr lang="en-US" sz="4000" i="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𝑞</m:t>
                                    </m:r>
                                  </m:e>
                                  <m:sub>
                                    <m:r>
                                      <a:rPr lang="en-US" sz="4000" i="1">
                                        <a:latin typeface="Cambria Math" panose="02040503050406030204" pitchFamily="18" charset="0"/>
                                      </a:rPr>
                                      <m:t>𝑎</m:t>
                                    </m:r>
                                  </m:sub>
                                </m:sSub>
                              </m:e>
                            </m:d>
                          </m:e>
                        </m:mr>
                        <m:mr>
                          <m:e>
                            <m:sSub>
                              <m:sSubPr>
                                <m:ctrlPr>
                                  <a:rPr lang="en-US" sz="4000" i="1">
                                    <a:latin typeface="Cambria Math" panose="02040503050406030204" pitchFamily="18" charset="0"/>
                                  </a:rPr>
                                </m:ctrlPr>
                              </m:sSubPr>
                              <m:e>
                                <m:r>
                                  <a:rPr lang="en-US" sz="4000" i="1">
                                    <a:latin typeface="Cambria Math" panose="02040503050406030204" pitchFamily="18" charset="0"/>
                                  </a:rPr>
                                  <m:t>𝐸</m:t>
                                </m:r>
                              </m:e>
                              <m:sub>
                                <m:r>
                                  <a:rPr lang="en-US" sz="4000" i="0">
                                    <a:latin typeface="Cambria Math" panose="02040503050406030204" pitchFamily="18" charset="0"/>
                                  </a:rPr>
                                  <m:t>1</m:t>
                                </m:r>
                              </m:sub>
                            </m:sSub>
                            <m:r>
                              <a:rPr lang="en-US" sz="4000" i="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𝐸</m:t>
                                </m:r>
                              </m:e>
                              <m:sub>
                                <m:r>
                                  <a:rPr lang="en-US" sz="4000" i="0">
                                    <a:latin typeface="Cambria Math" panose="02040503050406030204" pitchFamily="18" charset="0"/>
                                  </a:rPr>
                                  <m:t>0</m:t>
                                </m:r>
                              </m:sub>
                            </m:sSub>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sSubSup>
                                          <m:sSubSupPr>
                                            <m:ctrlPr>
                                              <a:rPr lang="en-US" sz="4000" i="1">
                                                <a:latin typeface="Cambria Math" panose="02040503050406030204" pitchFamily="18" charset="0"/>
                                              </a:rPr>
                                            </m:ctrlPr>
                                          </m:sSubSupPr>
                                          <m:e>
                                            <m:r>
                                              <a:rPr lang="en-US" sz="4000" i="1">
                                                <a:latin typeface="Cambria Math" panose="02040503050406030204" pitchFamily="18" charset="0"/>
                                              </a:rPr>
                                              <m:t>𝑈</m:t>
                                            </m:r>
                                          </m:e>
                                          <m:sub>
                                            <m:r>
                                              <a:rPr lang="en-US" sz="4000" i="0">
                                                <a:latin typeface="Cambria Math" panose="02040503050406030204" pitchFamily="18" charset="0"/>
                                              </a:rPr>
                                              <m:t>0</m:t>
                                            </m:r>
                                          </m:sub>
                                          <m:sup>
                                            <m:r>
                                              <a:rPr lang="en-US" sz="4000" i="0">
                                                <a:latin typeface="Cambria Math" panose="02040503050406030204" pitchFamily="18" charset="0"/>
                                              </a:rPr>
                                              <m:t>2</m:t>
                                            </m:r>
                                          </m:sup>
                                        </m:sSubSup>
                                        <m:r>
                                          <a:rPr lang="en-US" sz="4000" i="0">
                                            <a:latin typeface="Cambria Math" panose="02040503050406030204" pitchFamily="18" charset="0"/>
                                          </a:rPr>
                                          <m:t>+</m:t>
                                        </m:r>
                                        <m:sSubSup>
                                          <m:sSubSupPr>
                                            <m:ctrlPr>
                                              <a:rPr lang="en-US" sz="4000" i="1">
                                                <a:latin typeface="Cambria Math" panose="02040503050406030204" pitchFamily="18" charset="0"/>
                                              </a:rPr>
                                            </m:ctrlPr>
                                          </m:sSubSupPr>
                                          <m:e>
                                            <m:r>
                                              <a:rPr lang="en-US" sz="4000" i="1">
                                                <a:latin typeface="Cambria Math" panose="02040503050406030204" pitchFamily="18" charset="0"/>
                                              </a:rPr>
                                              <m:t>𝑈</m:t>
                                            </m:r>
                                          </m:e>
                                          <m:sub>
                                            <m:r>
                                              <a:rPr lang="en-US" sz="4000" i="1">
                                                <a:latin typeface="Cambria Math" panose="02040503050406030204" pitchFamily="18" charset="0"/>
                                              </a:rPr>
                                              <m:t>𝑔</m:t>
                                            </m:r>
                                          </m:sub>
                                          <m:sup>
                                            <m:r>
                                              <a:rPr lang="en-US" sz="4000" i="0">
                                                <a:latin typeface="Cambria Math" panose="02040503050406030204" pitchFamily="18" charset="0"/>
                                              </a:rPr>
                                              <m:t>2</m:t>
                                            </m:r>
                                          </m:sup>
                                        </m:sSubSup>
                                      </m:num>
                                      <m:den>
                                        <m:sSubSup>
                                          <m:sSubSupPr>
                                            <m:ctrlPr>
                                              <a:rPr lang="en-US" sz="4000" i="1">
                                                <a:latin typeface="Cambria Math" panose="02040503050406030204" pitchFamily="18" charset="0"/>
                                              </a:rPr>
                                            </m:ctrlPr>
                                          </m:sSubSupPr>
                                          <m:e>
                                            <m:r>
                                              <a:rPr lang="en-US" sz="4000" i="1">
                                                <a:latin typeface="Cambria Math" panose="02040503050406030204" pitchFamily="18" charset="0"/>
                                              </a:rPr>
                                              <m:t>𝑈</m:t>
                                            </m:r>
                                          </m:e>
                                          <m:sub>
                                            <m:r>
                                              <a:rPr lang="en-US" sz="4000" i="0">
                                                <a:latin typeface="Cambria Math" panose="02040503050406030204" pitchFamily="18" charset="0"/>
                                              </a:rPr>
                                              <m:t>0</m:t>
                                            </m:r>
                                          </m:sub>
                                          <m:sup>
                                            <m:r>
                                              <a:rPr lang="en-US" sz="4000" i="0">
                                                <a:latin typeface="Cambria Math" panose="02040503050406030204" pitchFamily="18" charset="0"/>
                                              </a:rPr>
                                              <m:t>2</m:t>
                                            </m:r>
                                          </m:sup>
                                        </m:sSubSup>
                                      </m:den>
                                    </m:f>
                                  </m:e>
                                </m:d>
                              </m:e>
                              <m:sup>
                                <m:f>
                                  <m:fPr>
                                    <m:type m:val="lin"/>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sup>
                            </m:sSup>
                            <m:r>
                              <a:rPr lang="en-US" sz="4000" i="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𝐸</m:t>
                                </m:r>
                              </m:e>
                              <m:sub>
                                <m:r>
                                  <a:rPr lang="en-US" sz="4000" i="0">
                                    <a:latin typeface="Cambria Math" panose="02040503050406030204" pitchFamily="18" charset="0"/>
                                  </a:rPr>
                                  <m:t>0</m:t>
                                </m:r>
                              </m:sub>
                            </m:sSub>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
                                      <a:rPr lang="en-US" sz="4000" i="0">
                                        <a:latin typeface="Cambria Math" panose="02040503050406030204" pitchFamily="18" charset="0"/>
                                      </a:rPr>
                                      <m:t>1+</m:t>
                                    </m:r>
                                    <m:r>
                                      <m:rPr>
                                        <m:nor/>
                                      </m:rPr>
                                      <a:rPr lang="en-US" sz="4000" i="1">
                                        <a:latin typeface="Cambria Math" panose="02040503050406030204" pitchFamily="18" charset="0"/>
                                      </a:rPr>
                                      <m:t> ​</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f>
                                              <m:fPr>
                                                <m:type m:val="lin"/>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𝑈</m:t>
                                                    </m:r>
                                                  </m:e>
                                                  <m:sub>
                                                    <m:r>
                                                      <a:rPr lang="en-US" sz="4000" i="1">
                                                        <a:latin typeface="Cambria Math" panose="02040503050406030204" pitchFamily="18" charset="0"/>
                                                      </a:rPr>
                                                      <m:t>𝑔</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𝑈</m:t>
                                                    </m:r>
                                                  </m:e>
                                                  <m:sub>
                                                    <m:r>
                                                      <a:rPr lang="en-US" sz="4000" i="0">
                                                        <a:latin typeface="Cambria Math" panose="02040503050406030204" pitchFamily="18" charset="0"/>
                                                      </a:rPr>
                                                      <m:t>0</m:t>
                                                    </m:r>
                                                  </m:sub>
                                                </m:sSub>
                                              </m:den>
                                            </m:f>
                                          </m:e>
                                        </m:d>
                                      </m:e>
                                      <m:sup>
                                        <m:r>
                                          <a:rPr lang="en-US" sz="4000" i="0">
                                            <a:latin typeface="Cambria Math" panose="02040503050406030204" pitchFamily="18" charset="0"/>
                                          </a:rPr>
                                          <m:t>2</m:t>
                                        </m:r>
                                      </m:sup>
                                    </m:sSup>
                                  </m:e>
                                </m:d>
                              </m:e>
                              <m:sup>
                                <m:f>
                                  <m:fPr>
                                    <m:type m:val="lin"/>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sup>
                            </m:sSup>
                          </m:e>
                        </m:mr>
                        <m:mr>
                          <m:e>
                            <m:r>
                              <a:rPr lang="en-US" sz="4000" i="1">
                                <a:latin typeface="Cambria Math" panose="02040503050406030204" pitchFamily="18" charset="0"/>
                              </a:rPr>
                              <m:t>𝛥</m:t>
                            </m:r>
                            <m:r>
                              <a:rPr lang="en-US" sz="4000" i="1">
                                <a:latin typeface="Cambria Math" panose="02040503050406030204" pitchFamily="18" charset="0"/>
                              </a:rPr>
                              <m:t>𝐸</m:t>
                            </m:r>
                            <m:r>
                              <a:rPr lang="en-US" sz="4000" i="0">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𝐸</m:t>
                                </m:r>
                              </m:e>
                              <m:sub>
                                <m:r>
                                  <a:rPr lang="en-US" sz="4000" i="0">
                                    <a:latin typeface="Cambria Math" panose="02040503050406030204" pitchFamily="18" charset="0"/>
                                  </a:rPr>
                                  <m:t>0</m:t>
                                </m:r>
                              </m:sub>
                            </m:sSub>
                            <m:d>
                              <m:dPr>
                                <m:ctrlPr>
                                  <a:rPr lang="en-US" sz="4000" i="1">
                                    <a:latin typeface="Cambria Math" panose="02040503050406030204" pitchFamily="18" charset="0"/>
                                  </a:rPr>
                                </m:ctrlPr>
                              </m:dPr>
                              <m:e>
                                <m:rad>
                                  <m:radPr>
                                    <m:degHide m:val="on"/>
                                    <m:ctrlPr>
                                      <a:rPr lang="en-US" sz="4000" i="1">
                                        <a:latin typeface="Cambria Math" panose="02040503050406030204" pitchFamily="18" charset="0"/>
                                      </a:rPr>
                                    </m:ctrlPr>
                                  </m:radPr>
                                  <m:deg/>
                                  <m:e>
                                    <m:r>
                                      <a:rPr lang="en-US" sz="4000" i="0">
                                        <a:latin typeface="Cambria Math" panose="02040503050406030204" pitchFamily="18" charset="0"/>
                                      </a:rPr>
                                      <m:t>1+</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f>
                                              <m:fPr>
                                                <m:type m:val="lin"/>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𝑈</m:t>
                                                    </m:r>
                                                  </m:e>
                                                  <m:sub>
                                                    <m:r>
                                                      <a:rPr lang="en-US" sz="4000" i="1">
                                                        <a:latin typeface="Cambria Math" panose="02040503050406030204" pitchFamily="18" charset="0"/>
                                                      </a:rPr>
                                                      <m:t>𝑔</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𝑈</m:t>
                                                    </m:r>
                                                  </m:e>
                                                  <m:sub>
                                                    <m:r>
                                                      <a:rPr lang="en-US" sz="4000" i="0">
                                                        <a:latin typeface="Cambria Math" panose="02040503050406030204" pitchFamily="18" charset="0"/>
                                                      </a:rPr>
                                                      <m:t>0</m:t>
                                                    </m:r>
                                                  </m:sub>
                                                </m:sSub>
                                              </m:den>
                                            </m:f>
                                          </m:e>
                                        </m:d>
                                      </m:e>
                                      <m:sup>
                                        <m:r>
                                          <a:rPr lang="en-US" sz="4000" i="0">
                                            <a:latin typeface="Cambria Math" panose="02040503050406030204" pitchFamily="18" charset="0"/>
                                          </a:rPr>
                                          <m:t>2</m:t>
                                        </m:r>
                                      </m:sup>
                                    </m:sSup>
                                  </m:e>
                                </m:rad>
                                <m:r>
                                  <a:rPr lang="en-US" sz="4000" i="0">
                                    <a:latin typeface="Cambria Math" panose="02040503050406030204" pitchFamily="18" charset="0"/>
                                  </a:rPr>
                                  <m:t>−1</m:t>
                                </m:r>
                              </m:e>
                            </m:d>
                          </m:e>
                        </m:mr>
                      </m:m>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31385901" y="15189440"/>
                <a:ext cx="11887200" cy="610191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2653648" y="20094553"/>
                <a:ext cx="19615103" cy="2127328"/>
              </a:xfrm>
              <a:prstGeom prst="rect">
                <a:avLst/>
              </a:prstGeom>
            </p:spPr>
            <p:txBody>
              <a:bodyPr wrap="square">
                <a:normAutofit/>
              </a:bodyPr>
              <a:lstStyle/>
              <a:p>
                <a:pPr/>
                <a14:m>
                  <m:oMathPara xmlns:m="http://schemas.openxmlformats.org/officeDocument/2006/math">
                    <m:oMathParaPr>
                      <m:jc m:val="centerGroup"/>
                    </m:oMathParaPr>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𝑈</m:t>
                          </m:r>
                        </m:e>
                        <m:sub>
                          <m:r>
                            <a:rPr lang="en-US" sz="4400" i="1">
                              <a:latin typeface="Cambria Math" panose="02040503050406030204" pitchFamily="18" charset="0"/>
                            </a:rPr>
                            <m:t>𝑔</m:t>
                          </m:r>
                        </m:sub>
                      </m:sSub>
                      <m:r>
                        <a:rPr lang="en-US" sz="4400">
                          <a:latin typeface="Cambria Math" panose="02040503050406030204" pitchFamily="18" charset="0"/>
                        </a:rPr>
                        <m:t>=</m:t>
                      </m:r>
                      <m:d>
                        <m:dPr>
                          <m:begChr m:val="{"/>
                          <m:endChr m:val=""/>
                          <m:ctrlPr>
                            <a:rPr lang="en-US" sz="4400" i="1">
                              <a:latin typeface="Cambria Math" panose="02040503050406030204" pitchFamily="18" charset="0"/>
                            </a:rPr>
                          </m:ctrlPr>
                        </m:dPr>
                        <m:e>
                          <m:m>
                            <m:mPr>
                              <m:mcs>
                                <m:mc>
                                  <m:mcPr>
                                    <m:count m:val="1"/>
                                    <m:mcJc m:val="center"/>
                                  </m:mcPr>
                                </m:mc>
                              </m:mcs>
                              <m:ctrlPr>
                                <a:rPr lang="en-US" sz="4400" i="1">
                                  <a:latin typeface="Cambria Math" panose="02040503050406030204" pitchFamily="18" charset="0"/>
                                </a:rPr>
                              </m:ctrlPr>
                            </m:mPr>
                            <m:mr>
                              <m:e>
                                <m:r>
                                  <m:rPr>
                                    <m:nor/>
                                  </m:rPr>
                                  <a:rPr lang="en-US" sz="4400">
                                    <a:latin typeface="Cambria Math" panose="02040503050406030204" pitchFamily="18" charset="0"/>
                                  </a:rPr>
                                  <m:t>log</m:t>
                                </m:r>
                                <m:d>
                                  <m:dPr>
                                    <m:ctrlPr>
                                      <a:rPr lang="en-US" sz="4400" i="1">
                                        <a:latin typeface="Cambria Math" panose="02040503050406030204" pitchFamily="18" charset="0"/>
                                      </a:rPr>
                                    </m:ctrlPr>
                                  </m:dPr>
                                  <m:e>
                                    <m:r>
                                      <a:rPr lang="en-US" sz="4400">
                                        <a:latin typeface="Cambria Math" panose="02040503050406030204" pitchFamily="18" charset="0"/>
                                      </a:rPr>
                                      <m:t>1.0</m:t>
                                    </m:r>
                                    <m:r>
                                      <m:rPr>
                                        <m:nor/>
                                      </m:rPr>
                                      <a:rPr lang="en-US" sz="4400" i="1">
                                        <a:latin typeface="Cambria Math" panose="02040503050406030204" pitchFamily="18" charset="0"/>
                                      </a:rPr>
                                      <m:t> </m:t>
                                    </m:r>
                                    <m:r>
                                      <a:rPr lang="en-US" sz="4400">
                                        <a:latin typeface="Cambria Math" panose="02040503050406030204" pitchFamily="18" charset="0"/>
                                      </a:rPr>
                                      <m:t>+</m:t>
                                    </m:r>
                                    <m:r>
                                      <m:rPr>
                                        <m:nor/>
                                      </m:rPr>
                                      <a:rPr lang="en-US" sz="4400" i="1">
                                        <a:latin typeface="Cambria Math" panose="02040503050406030204" pitchFamily="18" charset="0"/>
                                      </a:rPr>
                                      <m:t>  ​</m:t>
                                    </m:r>
                                    <m:r>
                                      <a:rPr lang="en-US" sz="4400">
                                        <a:latin typeface="Cambria Math" panose="02040503050406030204" pitchFamily="18" charset="0"/>
                                      </a:rPr>
                                      <m:t>6.69</m:t>
                                    </m:r>
                                    <m:r>
                                      <a:rPr lang="en-US" sz="4400" i="1">
                                        <a:latin typeface="Cambria Math" panose="02040503050406030204" pitchFamily="18" charset="0"/>
                                      </a:rPr>
                                      <m:t>𝑅</m:t>
                                    </m:r>
                                    <m:r>
                                      <m:rPr>
                                        <m:nor/>
                                      </m:rPr>
                                      <a:rPr lang="en-US" sz="4400" i="1">
                                        <a:latin typeface="Cambria Math" panose="02040503050406030204" pitchFamily="18" charset="0"/>
                                      </a:rPr>
                                      <m:t> </m:t>
                                    </m:r>
                                    <m:r>
                                      <a:rPr lang="en-US" sz="4400">
                                        <a:latin typeface="Cambria Math" panose="02040503050406030204" pitchFamily="18" charset="0"/>
                                      </a:rPr>
                                      <m:t>−</m:t>
                                    </m:r>
                                    <m:r>
                                      <m:rPr>
                                        <m:nor/>
                                      </m:rPr>
                                      <a:rPr lang="en-US" sz="4400" i="1">
                                        <a:latin typeface="Cambria Math" panose="02040503050406030204" pitchFamily="18" charset="0"/>
                                      </a:rPr>
                                      <m:t> </m:t>
                                    </m:r>
                                    <m:r>
                                      <a:rPr lang="en-US" sz="4400">
                                        <a:latin typeface="Cambria Math" panose="02040503050406030204" pitchFamily="18" charset="0"/>
                                      </a:rPr>
                                      <m:t>0.476</m:t>
                                    </m:r>
                                    <m:sSup>
                                      <m:sSupPr>
                                        <m:ctrlPr>
                                          <a:rPr lang="en-US" sz="4400" i="1">
                                            <a:latin typeface="Cambria Math" panose="02040503050406030204" pitchFamily="18" charset="0"/>
                                          </a:rPr>
                                        </m:ctrlPr>
                                      </m:sSupPr>
                                      <m:e>
                                        <m:r>
                                          <a:rPr lang="en-US" sz="4400" i="1">
                                            <a:latin typeface="Cambria Math" panose="02040503050406030204" pitchFamily="18" charset="0"/>
                                          </a:rPr>
                                          <m:t>𝑅</m:t>
                                        </m:r>
                                      </m:e>
                                      <m:sup>
                                        <m:r>
                                          <a:rPr lang="en-US" sz="4400">
                                            <a:latin typeface="Cambria Math" panose="02040503050406030204" pitchFamily="18" charset="0"/>
                                          </a:rPr>
                                          <m:t>2</m:t>
                                        </m:r>
                                      </m:sup>
                                    </m:sSup>
                                  </m:e>
                                </m:d>
                                <m:r>
                                  <m:rPr>
                                    <m:nor/>
                                  </m:rPr>
                                  <a:rPr lang="en-US" sz="4400" i="1">
                                    <a:latin typeface="Cambria Math" panose="02040503050406030204" pitchFamily="18" charset="0"/>
                                  </a:rPr>
                                  <m:t>, </m:t>
                                </m:r>
                                <m:r>
                                  <a:rPr lang="en-US" sz="4400" i="1">
                                    <a:latin typeface="Cambria Math" panose="02040503050406030204" pitchFamily="18" charset="0"/>
                                  </a:rPr>
                                  <m:t>𝑅</m:t>
                                </m:r>
                                <m:r>
                                  <m:rPr>
                                    <m:nor/>
                                  </m:rPr>
                                  <a:rPr lang="en-US" sz="4400" i="1">
                                    <a:latin typeface="Cambria Math" panose="02040503050406030204" pitchFamily="18" charset="0"/>
                                  </a:rPr>
                                  <m:t> &lt; 6 </m:t>
                                </m:r>
                                <m:r>
                                  <m:rPr>
                                    <m:nor/>
                                  </m:rPr>
                                  <a:rPr lang="en-US" sz="4400">
                                    <a:latin typeface="Cambria Math" panose="02040503050406030204" pitchFamily="18" charset="0"/>
                                  </a:rPr>
                                  <m:t>cm</m:t>
                                </m:r>
                                <m:r>
                                  <m:rPr>
                                    <m:nor/>
                                  </m:rPr>
                                  <a:rPr lang="en-US" sz="4400">
                                    <a:latin typeface="Cambria Math" panose="02040503050406030204" pitchFamily="18" charset="0"/>
                                  </a:rPr>
                                  <m:t>/</m:t>
                                </m:r>
                                <m:r>
                                  <m:rPr>
                                    <m:nor/>
                                  </m:rPr>
                                  <a:rPr lang="en-US" sz="4400">
                                    <a:latin typeface="Cambria Math" panose="02040503050406030204" pitchFamily="18" charset="0"/>
                                  </a:rPr>
                                  <m:t>day</m:t>
                                </m:r>
                              </m:e>
                            </m:mr>
                            <m:mr>
                              <m:e>
                                <m:r>
                                  <a:rPr lang="en-US" sz="4400">
                                    <a:latin typeface="Cambria Math" panose="02040503050406030204" pitchFamily="18" charset="0"/>
                                  </a:rPr>
                                  <m:t>3.2</m:t>
                                </m:r>
                                <m:r>
                                  <m:rPr>
                                    <m:nor/>
                                  </m:rPr>
                                  <a:rPr lang="en-US" sz="4400" i="1">
                                    <a:latin typeface="Cambria Math" panose="02040503050406030204" pitchFamily="18" charset="0"/>
                                  </a:rPr>
                                  <m:t> </m:t>
                                </m:r>
                                <m:r>
                                  <m:rPr>
                                    <m:nor/>
                                  </m:rPr>
                                  <a:rPr lang="en-US" sz="4400">
                                    <a:latin typeface="Cambria Math" panose="02040503050406030204" pitchFamily="18" charset="0"/>
                                  </a:rPr>
                                  <m:t>m</m:t>
                                </m:r>
                                <m:r>
                                  <m:rPr>
                                    <m:nor/>
                                  </m:rPr>
                                  <a:rPr lang="en-US" sz="4400">
                                    <a:latin typeface="Cambria Math" panose="02040503050406030204" pitchFamily="18" charset="0"/>
                                  </a:rPr>
                                  <m:t>/</m:t>
                                </m:r>
                                <m:r>
                                  <m:rPr>
                                    <m:nor/>
                                  </m:rPr>
                                  <a:rPr lang="en-US" sz="4400">
                                    <a:latin typeface="Cambria Math" panose="02040503050406030204" pitchFamily="18" charset="0"/>
                                  </a:rPr>
                                  <m:t>s</m:t>
                                </m:r>
                                <m:r>
                                  <m:rPr>
                                    <m:nor/>
                                  </m:rPr>
                                  <a:rPr lang="en-US" sz="4400" i="1">
                                    <a:latin typeface="Cambria Math" panose="02040503050406030204" pitchFamily="18" charset="0"/>
                                  </a:rPr>
                                  <m:t>, </m:t>
                                </m:r>
                                <m:r>
                                  <a:rPr lang="en-US" sz="4400" i="1">
                                    <a:latin typeface="Cambria Math" panose="02040503050406030204" pitchFamily="18" charset="0"/>
                                  </a:rPr>
                                  <m:t>𝑅</m:t>
                                </m:r>
                                <m:r>
                                  <m:rPr>
                                    <m:nor/>
                                  </m:rPr>
                                  <a:rPr lang="en-US" sz="4400" i="1">
                                    <a:latin typeface="Cambria Math" panose="02040503050406030204" pitchFamily="18" charset="0"/>
                                  </a:rPr>
                                  <m:t> </m:t>
                                </m:r>
                                <m:r>
                                  <a:rPr lang="en-US" sz="4400">
                                    <a:latin typeface="Cambria Math" panose="02040503050406030204" pitchFamily="18" charset="0"/>
                                  </a:rPr>
                                  <m:t>≥</m:t>
                                </m:r>
                                <m:r>
                                  <m:rPr>
                                    <m:nor/>
                                  </m:rPr>
                                  <a:rPr lang="en-US" sz="4400" i="1">
                                    <a:latin typeface="Cambria Math" panose="02040503050406030204" pitchFamily="18" charset="0"/>
                                  </a:rPr>
                                  <m:t> 6 </m:t>
                                </m:r>
                                <m:r>
                                  <m:rPr>
                                    <m:nor/>
                                  </m:rPr>
                                  <a:rPr lang="en-US" sz="4400">
                                    <a:latin typeface="Cambria Math" panose="02040503050406030204" pitchFamily="18" charset="0"/>
                                  </a:rPr>
                                  <m:t>cm</m:t>
                                </m:r>
                                <m:r>
                                  <m:rPr>
                                    <m:nor/>
                                  </m:rPr>
                                  <a:rPr lang="en-US" sz="4400">
                                    <a:latin typeface="Cambria Math" panose="02040503050406030204" pitchFamily="18" charset="0"/>
                                  </a:rPr>
                                  <m:t>/</m:t>
                                </m:r>
                                <m:r>
                                  <m:rPr>
                                    <m:nor/>
                                  </m:rPr>
                                  <a:rPr lang="en-US" sz="4400">
                                    <a:latin typeface="Cambria Math" panose="02040503050406030204" pitchFamily="18" charset="0"/>
                                  </a:rPr>
                                  <m:t>day</m:t>
                                </m:r>
                              </m:e>
                            </m:mr>
                          </m:m>
                        </m:e>
                      </m:d>
                    </m:oMath>
                  </m:oMathPara>
                </a14:m>
                <a:endParaRPr lang="en-US" sz="4400" dirty="0"/>
              </a:p>
            </p:txBody>
          </p:sp>
        </mc:Choice>
        <mc:Fallback xmlns="">
          <p:sp>
            <p:nvSpPr>
              <p:cNvPr id="30" name="Rectangle 29"/>
              <p:cNvSpPr>
                <a:spLocks noRot="1" noChangeAspect="1" noMove="1" noResize="1" noEditPoints="1" noAdjustHandles="1" noChangeArrowheads="1" noChangeShapeType="1" noTextEdit="1"/>
              </p:cNvSpPr>
              <p:nvPr/>
            </p:nvSpPr>
            <p:spPr>
              <a:xfrm>
                <a:off x="22653648" y="20094553"/>
                <a:ext cx="19615103" cy="2127328"/>
              </a:xfrm>
              <a:prstGeom prst="rect">
                <a:avLst/>
              </a:prstGeom>
              <a:blipFill rotWithShape="0">
                <a:blip r:embed="rId6"/>
                <a:stretch>
                  <a:fillRect/>
                </a:stretch>
              </a:blipFill>
            </p:spPr>
            <p:txBody>
              <a:bodyPr/>
              <a:lstStyle/>
              <a:p>
                <a:r>
                  <a:rPr lang="en-US">
                    <a:noFill/>
                  </a:rPr>
                  <a:t> </a:t>
                </a:r>
              </a:p>
            </p:txBody>
          </p:sp>
        </mc:Fallback>
      </mc:AlternateContent>
      <p:sp>
        <p:nvSpPr>
          <p:cNvPr id="41" name="TextBox 40"/>
          <p:cNvSpPr txBox="1"/>
          <p:nvPr/>
        </p:nvSpPr>
        <p:spPr>
          <a:xfrm>
            <a:off x="1430801" y="27673559"/>
            <a:ext cx="3679121" cy="9448740"/>
          </a:xfrm>
          <a:prstGeom prst="rect">
            <a:avLst/>
          </a:prstGeom>
          <a:noFill/>
        </p:spPr>
        <p:txBody>
          <a:bodyPr wrap="square" rtlCol="0">
            <a:spAutoFit/>
          </a:bodyPr>
          <a:lstStyle/>
          <a:p>
            <a:r>
              <a:rPr lang="en-US" sz="3200" dirty="0" smtClean="0"/>
              <a:t>(Upper left) Actual change in precipitation owing to gustiness; </a:t>
            </a:r>
            <a:endParaRPr lang="en-US" sz="3200" dirty="0" smtClean="0"/>
          </a:p>
          <a:p>
            <a:r>
              <a:rPr lang="en-US" sz="3200" dirty="0" smtClean="0"/>
              <a:t>(</a:t>
            </a:r>
            <a:r>
              <a:rPr lang="en-US" sz="3200" dirty="0" smtClean="0"/>
              <a:t>upper right) predicted change in precipitation owing to gustiness (not accounting for feedback processes); </a:t>
            </a:r>
            <a:endParaRPr lang="en-US" sz="3200" dirty="0" smtClean="0"/>
          </a:p>
          <a:p>
            <a:r>
              <a:rPr lang="en-US" sz="3200" dirty="0" smtClean="0"/>
              <a:t>(</a:t>
            </a:r>
            <a:r>
              <a:rPr lang="en-US" sz="3200" dirty="0" smtClean="0"/>
              <a:t>lower left) climatological wind speed of lowest most model level; </a:t>
            </a:r>
            <a:r>
              <a:rPr lang="en-US" sz="3200" dirty="0"/>
              <a:t>(lower </a:t>
            </a:r>
            <a:r>
              <a:rPr lang="en-US" sz="3200" dirty="0" smtClean="0"/>
              <a:t>right</a:t>
            </a:r>
            <a:r>
              <a:rPr lang="en-US" sz="3200" dirty="0"/>
              <a:t>) difference in gustiness-induced wind speed and actual wind </a:t>
            </a:r>
            <a:r>
              <a:rPr lang="en-US" sz="3200" dirty="0" smtClean="0"/>
              <a:t>speed.</a:t>
            </a:r>
            <a:endParaRPr lang="en-US" sz="3200" dirty="0"/>
          </a:p>
        </p:txBody>
      </p:sp>
      <p:pic>
        <p:nvPicPr>
          <p:cNvPr id="31" name="Picture 3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8475" y="27326169"/>
            <a:ext cx="16378474" cy="6365094"/>
          </a:xfrm>
          <a:prstGeom prst="rect">
            <a:avLst/>
          </a:prstGeom>
        </p:spPr>
      </p:pic>
      <p:sp>
        <p:nvSpPr>
          <p:cNvPr id="11" name="TextBox 10"/>
          <p:cNvSpPr txBox="1"/>
          <p:nvPr/>
        </p:nvSpPr>
        <p:spPr>
          <a:xfrm>
            <a:off x="38207903" y="20946760"/>
            <a:ext cx="4060848" cy="523220"/>
          </a:xfrm>
          <a:prstGeom prst="rect">
            <a:avLst/>
          </a:prstGeom>
          <a:noFill/>
        </p:spPr>
        <p:txBody>
          <a:bodyPr wrap="square" rtlCol="0">
            <a:spAutoFit/>
          </a:bodyPr>
          <a:lstStyle/>
          <a:p>
            <a:r>
              <a:rPr lang="en-US" sz="2800" dirty="0" err="1" smtClean="0"/>
              <a:t>Redelsperger</a:t>
            </a:r>
            <a:r>
              <a:rPr lang="en-US" sz="2800" dirty="0" smtClean="0"/>
              <a:t> et al. (2000)</a:t>
            </a:r>
            <a:endParaRPr lang="en-US" sz="2800" dirty="0"/>
          </a:p>
        </p:txBody>
      </p:sp>
      <p:pic>
        <p:nvPicPr>
          <p:cNvPr id="55" name="Picture 54"/>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8474" y="33691263"/>
            <a:ext cx="16378474" cy="6365093"/>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25752279" y="21706731"/>
                <a:ext cx="13417840" cy="22240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6000" i="1">
                          <a:latin typeface="Cambria Math" panose="02040503050406030204" pitchFamily="18" charset="0"/>
                        </a:rPr>
                        <m:t>𝛥</m:t>
                      </m:r>
                      <m:r>
                        <a:rPr lang="en-US" sz="6000" i="1">
                          <a:latin typeface="Cambria Math" panose="02040503050406030204" pitchFamily="18" charset="0"/>
                        </a:rPr>
                        <m:t>𝑃</m:t>
                      </m:r>
                      <m:r>
                        <a:rPr lang="en-US" sz="6000" i="0">
                          <a:latin typeface="Cambria Math" panose="02040503050406030204" pitchFamily="18" charset="0"/>
                        </a:rPr>
                        <m:t>≈</m:t>
                      </m:r>
                      <m:sSub>
                        <m:sSubPr>
                          <m:ctrlPr>
                            <a:rPr lang="en-US" sz="6000" i="1">
                              <a:latin typeface="Cambria Math" panose="02040503050406030204" pitchFamily="18" charset="0"/>
                            </a:rPr>
                          </m:ctrlPr>
                        </m:sSubPr>
                        <m:e>
                          <m:r>
                            <a:rPr lang="en-US" sz="6000" i="1">
                              <a:latin typeface="Cambria Math" panose="02040503050406030204" pitchFamily="18" charset="0"/>
                            </a:rPr>
                            <m:t>𝐸</m:t>
                          </m:r>
                        </m:e>
                        <m:sub>
                          <m:r>
                            <a:rPr lang="en-US" sz="6000" i="0">
                              <a:latin typeface="Cambria Math" panose="02040503050406030204" pitchFamily="18" charset="0"/>
                            </a:rPr>
                            <m:t>0</m:t>
                          </m:r>
                        </m:sub>
                      </m:sSub>
                      <m:d>
                        <m:dPr>
                          <m:ctrlPr>
                            <a:rPr lang="en-US" sz="6000" i="1">
                              <a:latin typeface="Cambria Math" panose="02040503050406030204" pitchFamily="18" charset="0"/>
                            </a:rPr>
                          </m:ctrlPr>
                        </m:dPr>
                        <m:e>
                          <m:rad>
                            <m:radPr>
                              <m:degHide m:val="on"/>
                              <m:ctrlPr>
                                <a:rPr lang="en-US" sz="6000" i="1">
                                  <a:latin typeface="Cambria Math" panose="02040503050406030204" pitchFamily="18" charset="0"/>
                                </a:rPr>
                              </m:ctrlPr>
                            </m:radPr>
                            <m:deg/>
                            <m:e>
                              <m:r>
                                <a:rPr lang="en-US" sz="6000" i="0">
                                  <a:latin typeface="Cambria Math" panose="02040503050406030204" pitchFamily="18" charset="0"/>
                                </a:rPr>
                                <m:t>1+</m:t>
                              </m:r>
                              <m:sSup>
                                <m:sSupPr>
                                  <m:ctrlPr>
                                    <a:rPr lang="en-US" sz="6000" i="1">
                                      <a:latin typeface="Cambria Math" panose="02040503050406030204" pitchFamily="18" charset="0"/>
                                    </a:rPr>
                                  </m:ctrlPr>
                                </m:sSupPr>
                                <m:e>
                                  <m:d>
                                    <m:dPr>
                                      <m:ctrlPr>
                                        <a:rPr lang="en-US" sz="6000" i="1">
                                          <a:latin typeface="Cambria Math" panose="02040503050406030204" pitchFamily="18" charset="0"/>
                                        </a:rPr>
                                      </m:ctrlPr>
                                    </m:dPr>
                                    <m:e>
                                      <m:f>
                                        <m:fPr>
                                          <m:type m:val="lin"/>
                                          <m:ctrlPr>
                                            <a:rPr lang="en-US" sz="6000" i="1">
                                              <a:latin typeface="Cambria Math" panose="02040503050406030204" pitchFamily="18" charset="0"/>
                                            </a:rPr>
                                          </m:ctrlPr>
                                        </m:fPr>
                                        <m:num>
                                          <m:sSub>
                                            <m:sSubPr>
                                              <m:ctrlPr>
                                                <a:rPr lang="en-US" sz="6000" i="1">
                                                  <a:latin typeface="Cambria Math" panose="02040503050406030204" pitchFamily="18" charset="0"/>
                                                </a:rPr>
                                              </m:ctrlPr>
                                            </m:sSubPr>
                                            <m:e>
                                              <m:r>
                                                <a:rPr lang="en-US" sz="6000" i="1">
                                                  <a:latin typeface="Cambria Math" panose="02040503050406030204" pitchFamily="18" charset="0"/>
                                                </a:rPr>
                                                <m:t>𝑈</m:t>
                                              </m:r>
                                            </m:e>
                                            <m:sub>
                                              <m:r>
                                                <a:rPr lang="en-US" sz="6000" i="1">
                                                  <a:latin typeface="Cambria Math" panose="02040503050406030204" pitchFamily="18" charset="0"/>
                                                </a:rPr>
                                                <m:t>𝑔</m:t>
                                              </m:r>
                                            </m:sub>
                                          </m:sSub>
                                        </m:num>
                                        <m:den>
                                          <m:sSub>
                                            <m:sSubPr>
                                              <m:ctrlPr>
                                                <a:rPr lang="en-US" sz="6000" i="1">
                                                  <a:latin typeface="Cambria Math" panose="02040503050406030204" pitchFamily="18" charset="0"/>
                                                </a:rPr>
                                              </m:ctrlPr>
                                            </m:sSubPr>
                                            <m:e>
                                              <m:r>
                                                <a:rPr lang="en-US" sz="6000" i="1">
                                                  <a:latin typeface="Cambria Math" panose="02040503050406030204" pitchFamily="18" charset="0"/>
                                                </a:rPr>
                                                <m:t>𝑈</m:t>
                                              </m:r>
                                            </m:e>
                                            <m:sub>
                                              <m:r>
                                                <a:rPr lang="en-US" sz="6000" i="0">
                                                  <a:latin typeface="Cambria Math" panose="02040503050406030204" pitchFamily="18" charset="0"/>
                                                </a:rPr>
                                                <m:t>0</m:t>
                                              </m:r>
                                            </m:sub>
                                          </m:sSub>
                                        </m:den>
                                      </m:f>
                                    </m:e>
                                  </m:d>
                                </m:e>
                                <m:sup>
                                  <m:r>
                                    <a:rPr lang="en-US" sz="6000" i="0">
                                      <a:latin typeface="Cambria Math" panose="02040503050406030204" pitchFamily="18" charset="0"/>
                                    </a:rPr>
                                    <m:t>2</m:t>
                                  </m:r>
                                </m:sup>
                              </m:sSup>
                            </m:e>
                          </m:rad>
                          <m:r>
                            <a:rPr lang="en-US" sz="6000" i="0">
                              <a:latin typeface="Cambria Math" panose="02040503050406030204" pitchFamily="18" charset="0"/>
                            </a:rPr>
                            <m:t>−1</m:t>
                          </m:r>
                        </m:e>
                      </m:d>
                      <m:d>
                        <m:dPr>
                          <m:ctrlPr>
                            <a:rPr lang="en-US" sz="6000" i="1">
                              <a:latin typeface="Cambria Math" panose="02040503050406030204" pitchFamily="18" charset="0"/>
                            </a:rPr>
                          </m:ctrlPr>
                        </m:dPr>
                        <m:e>
                          <m:r>
                            <a:rPr lang="en-US" sz="6000" i="0">
                              <a:latin typeface="Cambria Math" panose="02040503050406030204" pitchFamily="18" charset="0"/>
                            </a:rPr>
                            <m:t>1+</m:t>
                          </m:r>
                          <m:f>
                            <m:fPr>
                              <m:ctrlPr>
                                <a:rPr lang="en-US" sz="6000" i="1">
                                  <a:latin typeface="Cambria Math" panose="02040503050406030204" pitchFamily="18" charset="0"/>
                                </a:rPr>
                              </m:ctrlPr>
                            </m:fPr>
                            <m:num>
                              <m:r>
                                <a:rPr lang="en-US" sz="6000" i="0">
                                  <a:latin typeface="Cambria Math" panose="02040503050406030204" pitchFamily="18" charset="0"/>
                                </a:rPr>
                                <m:t>1</m:t>
                              </m:r>
                            </m:num>
                            <m:den>
                              <m:r>
                                <a:rPr lang="en-US" sz="6000" i="1">
                                  <a:latin typeface="Cambria Math" panose="02040503050406030204" pitchFamily="18" charset="0"/>
                                </a:rPr>
                                <m:t>𝛤</m:t>
                              </m:r>
                            </m:den>
                          </m:f>
                        </m:e>
                      </m:d>
                    </m:oMath>
                  </m:oMathPara>
                </a14:m>
                <a:endParaRPr lang="en-US" sz="6000" dirty="0"/>
              </a:p>
            </p:txBody>
          </p:sp>
        </mc:Choice>
        <mc:Fallback>
          <p:sp>
            <p:nvSpPr>
              <p:cNvPr id="4" name="Rectangle 3"/>
              <p:cNvSpPr>
                <a:spLocks noRot="1" noChangeAspect="1" noMove="1" noResize="1" noEditPoints="1" noAdjustHandles="1" noChangeArrowheads="1" noChangeShapeType="1" noTextEdit="1"/>
              </p:cNvSpPr>
              <p:nvPr/>
            </p:nvSpPr>
            <p:spPr>
              <a:xfrm>
                <a:off x="25752279" y="21706731"/>
                <a:ext cx="13417840" cy="2224007"/>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3135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1103</TotalTime>
  <Words>355</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Office Theme</vt:lpstr>
      <vt:lpstr>PowerPoint Presentation</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Harrop, Bryce E</cp:lastModifiedBy>
  <cp:revision>45</cp:revision>
  <dcterms:created xsi:type="dcterms:W3CDTF">2015-04-08T23:32:45Z</dcterms:created>
  <dcterms:modified xsi:type="dcterms:W3CDTF">2017-05-31T22:49:25Z</dcterms:modified>
</cp:coreProperties>
</file>