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43891200" cy="43891200"/>
  <p:notesSz cx="6858000" cy="9144000"/>
  <p:defaultTextStyle>
    <a:defPPr>
      <a:defRPr lang="en-US"/>
    </a:defPPr>
    <a:lvl1pPr marL="0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1pPr>
    <a:lvl2pPr marL="2508062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2pPr>
    <a:lvl3pPr marL="5016124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3pPr>
    <a:lvl4pPr marL="7524186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4pPr>
    <a:lvl5pPr marL="10032248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5pPr>
    <a:lvl6pPr marL="12540310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6pPr>
    <a:lvl7pPr marL="15048372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7pPr>
    <a:lvl8pPr marL="17556434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8pPr>
    <a:lvl9pPr marL="20064496" algn="l" defTabSz="2508062" rtl="0" eaLnBrk="1" latinLnBrk="0" hangingPunct="1">
      <a:defRPr sz="9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824">
          <p15:clr>
            <a:srgbClr val="A4A3A4"/>
          </p15:clr>
        </p15:guide>
        <p15:guide id="2" pos="1382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B5FAE"/>
    <a:srgbClr val="1F285B"/>
    <a:srgbClr val="125528"/>
    <a:srgbClr val="5DB346"/>
    <a:srgbClr val="9317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80" y="9920"/>
      </p:cViewPr>
      <p:guideLst>
        <p:guide orient="horz" pos="13824"/>
        <p:guide pos="138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9144000"/>
            <a:ext cx="40233600" cy="4572000"/>
          </a:xfrm>
        </p:spPr>
        <p:txBody>
          <a:bodyPr lIns="0" tIns="0" rIns="0" bIns="0"/>
          <a:lstStyle>
            <a:lvl1pPr algn="l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8800" y="13716000"/>
            <a:ext cx="40233600" cy="24688800"/>
          </a:xfrm>
        </p:spPr>
        <p:txBody>
          <a:bodyPr lIns="0" tIns="0" rIns="0" bIns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309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864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91200" cy="438912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28800" y="9144000"/>
            <a:ext cx="40233600" cy="4572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0" y="13716000"/>
            <a:ext cx="40233600" cy="24688800"/>
          </a:xfrm>
          <a:prstGeom prst="rect">
            <a:avLst/>
          </a:prstGeom>
        </p:spPr>
        <p:txBody>
          <a:bodyPr vert="horz" lIns="0" tIns="0" rIns="501612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996160" y="40680643"/>
            <a:ext cx="13898880" cy="2336800"/>
          </a:xfrm>
          <a:prstGeom prst="rect">
            <a:avLst/>
          </a:prstGeom>
        </p:spPr>
        <p:txBody>
          <a:bodyPr vert="horz" lIns="501612" tIns="250806" rIns="501612" bIns="250806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371600" y="914400"/>
            <a:ext cx="4572000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28000" b="1" dirty="0" smtClean="0">
                <a:gradFill flip="none" rotWithShape="1">
                  <a:gsLst>
                    <a:gs pos="0">
                      <a:srgbClr val="5DB346"/>
                    </a:gs>
                    <a:gs pos="100000">
                      <a:srgbClr val="125528"/>
                    </a:gs>
                  </a:gsLst>
                  <a:lin ang="5400000" scaled="0"/>
                  <a:tileRect/>
                </a:gradFill>
                <a:latin typeface="Arial"/>
                <a:cs typeface="Arial"/>
              </a:rPr>
              <a:t>F:</a:t>
            </a:r>
            <a:endParaRPr lang="en-US" sz="28000" dirty="0">
              <a:gradFill flip="none" rotWithShape="1">
                <a:gsLst>
                  <a:gs pos="0">
                    <a:srgbClr val="5DB346"/>
                  </a:gs>
                  <a:gs pos="100000">
                    <a:srgbClr val="125528"/>
                  </a:gs>
                </a:gsLst>
                <a:lin ang="5400000" scaled="0"/>
                <a:tileRect/>
              </a:gra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9093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l" defTabSz="2508062" rtl="0" eaLnBrk="1" latinLnBrk="0" hangingPunct="1">
        <a:spcBef>
          <a:spcPct val="0"/>
        </a:spcBef>
        <a:buNone/>
        <a:defRPr sz="200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1881047" indent="-1881047" algn="l" defTabSz="2508062" rtl="0" eaLnBrk="1" latinLnBrk="0" hangingPunct="1">
        <a:spcBef>
          <a:spcPct val="20000"/>
        </a:spcBef>
        <a:buFont typeface="Arial"/>
        <a:buChar char="•"/>
        <a:defRPr sz="12300" kern="1200">
          <a:solidFill>
            <a:schemeClr val="tx1"/>
          </a:solidFill>
          <a:latin typeface="Arial"/>
          <a:ea typeface="+mn-ea"/>
          <a:cs typeface="Arial"/>
        </a:defRPr>
      </a:lvl1pPr>
      <a:lvl2pPr marL="4075601" indent="-1567539" algn="l" defTabSz="2508062" rtl="0" eaLnBrk="1" latinLnBrk="0" hangingPunct="1">
        <a:spcBef>
          <a:spcPct val="20000"/>
        </a:spcBef>
        <a:buFont typeface="Arial"/>
        <a:buChar char="–"/>
        <a:defRPr sz="10700" kern="1200">
          <a:solidFill>
            <a:schemeClr val="tx1"/>
          </a:solidFill>
          <a:latin typeface="Arial"/>
          <a:ea typeface="+mn-ea"/>
          <a:cs typeface="Arial"/>
        </a:defRPr>
      </a:lvl2pPr>
      <a:lvl3pPr marL="6270155" indent="-1254031" algn="l" defTabSz="2508062" rtl="0" eaLnBrk="1" latinLnBrk="0" hangingPunct="1">
        <a:spcBef>
          <a:spcPct val="20000"/>
        </a:spcBef>
        <a:buFont typeface="Arial"/>
        <a:buChar char="•"/>
        <a:defRPr sz="9600" kern="1200">
          <a:solidFill>
            <a:schemeClr val="tx1"/>
          </a:solidFill>
          <a:latin typeface="Arial"/>
          <a:ea typeface="+mn-ea"/>
          <a:cs typeface="Arial"/>
        </a:defRPr>
      </a:lvl3pPr>
      <a:lvl4pPr marL="8778217" indent="-1254031" algn="l" defTabSz="2508062" rtl="0" eaLnBrk="1" latinLnBrk="0" hangingPunct="1">
        <a:spcBef>
          <a:spcPct val="20000"/>
        </a:spcBef>
        <a:buFont typeface="Arial"/>
        <a:buChar char="–"/>
        <a:defRPr sz="8800" kern="1200">
          <a:solidFill>
            <a:schemeClr val="tx1"/>
          </a:solidFill>
          <a:latin typeface="Arial"/>
          <a:ea typeface="+mn-ea"/>
          <a:cs typeface="Arial"/>
        </a:defRPr>
      </a:lvl4pPr>
      <a:lvl5pPr marL="11286279" indent="-1254031" algn="l" defTabSz="2508062" rtl="0" eaLnBrk="1" latinLnBrk="0" hangingPunct="1">
        <a:spcBef>
          <a:spcPct val="20000"/>
        </a:spcBef>
        <a:buFont typeface="Arial"/>
        <a:buChar char="»"/>
        <a:defRPr sz="8800" kern="1200">
          <a:solidFill>
            <a:schemeClr val="tx1"/>
          </a:solidFill>
          <a:latin typeface="Arial"/>
          <a:ea typeface="+mn-ea"/>
          <a:cs typeface="Arial"/>
        </a:defRPr>
      </a:lvl5pPr>
      <a:lvl6pPr marL="13794341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6pPr>
      <a:lvl7pPr marL="16302403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7pPr>
      <a:lvl8pPr marL="18810465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18527" indent="-1254031" algn="l" defTabSz="2508062" rtl="0" eaLnBrk="1" latinLnBrk="0" hangingPunct="1">
        <a:spcBef>
          <a:spcPct val="20000"/>
        </a:spcBef>
        <a:buFont typeface="Arial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1pPr>
      <a:lvl2pPr marL="2508062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2pPr>
      <a:lvl3pPr marL="5016124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7524186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4pPr>
      <a:lvl5pPr marL="10032248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5pPr>
      <a:lvl6pPr marL="12540310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6pPr>
      <a:lvl7pPr marL="15048372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7pPr>
      <a:lvl8pPr marL="17556434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8pPr>
      <a:lvl9pPr marL="20064496" algn="l" defTabSz="2508062" rtl="0" eaLnBrk="1" latinLnBrk="0" hangingPunct="1">
        <a:defRPr sz="9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4" Type="http://schemas.openxmlformats.org/officeDocument/2006/relationships/image" Target="../media/image3.png"/><Relationship Id="rId5" Type="http://schemas.openxmlformats.org/officeDocument/2006/relationships/image" Target="../media/image4.tiff"/><Relationship Id="rId6" Type="http://schemas.openxmlformats.org/officeDocument/2006/relationships/image" Target="../media/image5.png"/><Relationship Id="rId7" Type="http://schemas.openxmlformats.org/officeDocument/2006/relationships/image" Target="../media/image6.tiff"/><Relationship Id="rId8" Type="http://schemas.openxmlformats.org/officeDocument/2006/relationships/image" Target="../media/image7.tiff"/><Relationship Id="rId9" Type="http://schemas.openxmlformats.org/officeDocument/2006/relationships/image" Target="../media/image8.emf"/><Relationship Id="rId10" Type="http://schemas.openxmlformats.org/officeDocument/2006/relationships/image" Target="../media/image9.tiff"/><Relationship Id="rId11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me@lanl.go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2402800" y="9601200"/>
            <a:ext cx="20116800" cy="15087600"/>
            <a:chOff x="22402800" y="9601200"/>
            <a:chExt cx="20116800" cy="15087600"/>
          </a:xfrm>
        </p:grpSpPr>
        <p:sp>
          <p:nvSpPr>
            <p:cNvPr id="7" name="Rectangle 6"/>
            <p:cNvSpPr/>
            <p:nvPr/>
          </p:nvSpPr>
          <p:spPr>
            <a:xfrm>
              <a:off x="22402800" y="9601200"/>
              <a:ext cx="20116800" cy="141732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2402800" y="22860000"/>
              <a:ext cx="20116800" cy="18288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r>
                <a:rPr lang="en-US" sz="2400" dirty="0" smtClean="0">
                  <a:latin typeface="Arial"/>
                  <a:cs typeface="Arial"/>
                </a:rPr>
                <a:t>Insert caption here…</a:t>
              </a:r>
              <a:endParaRPr lang="en-US" sz="2400" dirty="0">
                <a:latin typeface="Arial"/>
                <a:cs typeface="Arial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4366173" y="40463113"/>
            <a:ext cx="12303570" cy="2133599"/>
            <a:chOff x="15316200" y="40463113"/>
            <a:chExt cx="12303570" cy="2133599"/>
          </a:xfrm>
        </p:grpSpPr>
        <p:sp>
          <p:nvSpPr>
            <p:cNvPr id="16" name="TextBox 15"/>
            <p:cNvSpPr txBox="1"/>
            <p:nvPr/>
          </p:nvSpPr>
          <p:spPr>
            <a:xfrm>
              <a:off x="15316200" y="40767912"/>
              <a:ext cx="5486400" cy="1828800"/>
            </a:xfrm>
            <a:prstGeom prst="rect">
              <a:avLst/>
            </a:prstGeom>
            <a:noFill/>
          </p:spPr>
          <p:txBody>
            <a:bodyPr wrap="none" lIns="91440" tIns="91440" rIns="91440" bIns="91440" rtlCol="0" anchor="b" anchorCtr="0">
              <a:noAutofit/>
            </a:bodyPr>
            <a:lstStyle/>
            <a:p>
              <a:pPr>
                <a:spcAft>
                  <a:spcPts val="1200"/>
                </a:spcAft>
              </a:pPr>
              <a:r>
                <a:rPr lang="en-US" sz="2400" b="1" i="1" dirty="0" smtClean="0">
                  <a:latin typeface="Arial"/>
                  <a:cs typeface="Arial"/>
                </a:rPr>
                <a:t>For additional information, contact:</a:t>
              </a:r>
            </a:p>
            <a:p>
              <a:r>
                <a:rPr lang="en-US" sz="2400" b="1" dirty="0" smtClean="0">
                  <a:latin typeface="Arial"/>
                  <a:cs typeface="Arial"/>
                </a:rPr>
                <a:t>DOE </a:t>
              </a:r>
              <a:r>
                <a:rPr lang="en-US" sz="2400" b="1" dirty="0" err="1" smtClean="0">
                  <a:latin typeface="Arial"/>
                  <a:cs typeface="Arial"/>
                </a:rPr>
                <a:t>Chemistry@Interfaces</a:t>
              </a:r>
              <a:r>
                <a:rPr lang="en-US" sz="2400" b="1" dirty="0" smtClean="0">
                  <a:latin typeface="Arial"/>
                  <a:cs typeface="Arial"/>
                </a:rPr>
                <a:t> Working Group</a:t>
              </a:r>
            </a:p>
            <a:p>
              <a:r>
                <a:rPr lang="en-US" sz="2400" dirty="0">
                  <a:latin typeface="Arial"/>
                  <a:cs typeface="Arial"/>
                </a:rPr>
                <a:t>e</a:t>
              </a:r>
              <a:r>
                <a:rPr lang="en-US" sz="2400" dirty="0" smtClean="0">
                  <a:latin typeface="Arial"/>
                  <a:cs typeface="Arial"/>
                </a:rPr>
                <a:t>.g. Scott Elliott, Susannah Burrows,</a:t>
              </a:r>
            </a:p>
            <a:p>
              <a:r>
                <a:rPr lang="en-US" sz="2400" dirty="0" err="1" smtClean="0">
                  <a:latin typeface="Arial"/>
                  <a:cs typeface="Arial"/>
                </a:rPr>
                <a:t>Shanlin</a:t>
              </a:r>
              <a:r>
                <a:rPr lang="en-US" sz="2400" dirty="0" smtClean="0">
                  <a:latin typeface="Arial"/>
                  <a:cs typeface="Arial"/>
                </a:rPr>
                <a:t> Wang, Philip Cameron-Smith,</a:t>
              </a:r>
            </a:p>
            <a:p>
              <a:r>
                <a:rPr lang="en-US" sz="2400" dirty="0" smtClean="0">
                  <a:latin typeface="Arial"/>
                  <a:cs typeface="Arial"/>
                </a:rPr>
                <a:t>Nicole Jeffery, Mat </a:t>
              </a:r>
              <a:r>
                <a:rPr lang="en-US" sz="2400" dirty="0" err="1" smtClean="0">
                  <a:latin typeface="Arial"/>
                  <a:cs typeface="Arial"/>
                </a:rPr>
                <a:t>Maltrud</a:t>
              </a:r>
              <a:r>
                <a:rPr lang="en-US" sz="2400" dirty="0" smtClean="0">
                  <a:latin typeface="Arial"/>
                  <a:cs typeface="Arial"/>
                </a:rPr>
                <a:t>, Jon Wolfe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2133370" y="40463113"/>
              <a:ext cx="5486400" cy="1169313"/>
            </a:xfrm>
            <a:prstGeom prst="rect">
              <a:avLst/>
            </a:prstGeom>
            <a:noFill/>
          </p:spPr>
          <p:txBody>
            <a:bodyPr wrap="none" lIns="91440" tIns="91440" rIns="91440" bIns="91440" rtlCol="0" anchor="b" anchorCtr="0">
              <a:noAutofit/>
            </a:bodyPr>
            <a:lstStyle/>
            <a:p>
              <a:pPr>
                <a:spcAft>
                  <a:spcPts val="1600"/>
                </a:spcAft>
              </a:pPr>
              <a:r>
                <a:rPr lang="en-US" sz="2400" dirty="0" smtClean="0">
                  <a:latin typeface="Arial"/>
                  <a:cs typeface="Arial"/>
                </a:rPr>
                <a:t>Primary for this poster: S. Elliott</a:t>
              </a:r>
            </a:p>
            <a:p>
              <a:r>
                <a:rPr lang="en-US" sz="2400" dirty="0" smtClean="0">
                  <a:latin typeface="Arial"/>
                  <a:cs typeface="Arial"/>
                  <a:hlinkClick r:id="rId2"/>
                </a:rPr>
                <a:t>sme@lanl.gov</a:t>
              </a:r>
              <a:r>
                <a:rPr lang="en-US" sz="2400" dirty="0" smtClean="0">
                  <a:latin typeface="Arial"/>
                  <a:cs typeface="Arial"/>
                </a:rPr>
                <a:t>, (505) 606-0118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5486400" y="914400"/>
            <a:ext cx="27432000" cy="6400800"/>
          </a:xfrm>
          <a:prstGeom prst="rect">
            <a:avLst/>
          </a:prstGeom>
          <a:noFill/>
        </p:spPr>
        <p:txBody>
          <a:bodyPr wrap="none" lIns="0" tIns="0" rIns="0" bIns="0" rtlCol="0" anchor="ctr" anchorCtr="0">
            <a:noAutofit/>
          </a:bodyPr>
          <a:lstStyle/>
          <a:p>
            <a:r>
              <a:rPr lang="en-US" sz="14400" b="1" dirty="0"/>
              <a:t>DOE Marine </a:t>
            </a:r>
            <a:r>
              <a:rPr lang="en-US" sz="14400" b="1" dirty="0" smtClean="0"/>
              <a:t>Biogeochemistry:</a:t>
            </a:r>
          </a:p>
          <a:p>
            <a:r>
              <a:rPr lang="en-US" sz="14400" b="1" dirty="0" smtClean="0"/>
              <a:t>Overview </a:t>
            </a:r>
            <a:r>
              <a:rPr lang="en-US" sz="14400" b="1" dirty="0"/>
              <a:t>of a Unique ESM Team </a:t>
            </a:r>
            <a:endParaRPr lang="en-US" sz="14400" b="1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7200" dirty="0"/>
              <a:t>LANL, PNNL, LLNL, ORNL, JGCRI, SIO, IARC, NPS, </a:t>
            </a:r>
            <a:r>
              <a:rPr lang="en-US" sz="7200" dirty="0" smtClean="0"/>
              <a:t>NCAR, Universities</a:t>
            </a:r>
            <a:endParaRPr lang="en-US" sz="7200" dirty="0"/>
          </a:p>
          <a:p>
            <a:r>
              <a:rPr lang="en-US" sz="7200" dirty="0"/>
              <a:t>Coming: LBL, NCAR-ACD, Others </a:t>
            </a:r>
            <a:endParaRPr lang="en-US" sz="72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24046" y="9601200"/>
            <a:ext cx="20176002" cy="11528927"/>
            <a:chOff x="1371600" y="9601200"/>
            <a:chExt cx="20176002" cy="14173200"/>
          </a:xfrm>
        </p:grpSpPr>
        <p:sp>
          <p:nvSpPr>
            <p:cNvPr id="6" name="Rectangle 5"/>
            <p:cNvSpPr/>
            <p:nvPr/>
          </p:nvSpPr>
          <p:spPr>
            <a:xfrm>
              <a:off x="1371600" y="9601200"/>
              <a:ext cx="20116800" cy="141732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802" y="11400618"/>
              <a:ext cx="20116800" cy="9969414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 smtClean="0">
                  <a:solidFill>
                    <a:srgbClr val="5DB346"/>
                  </a:solidFill>
                  <a:latin typeface="Arial"/>
                  <a:cs typeface="Arial"/>
                </a:rPr>
                <a:t>Energy Department can lead in simulation of marine BGC feedbacks:</a:t>
              </a:r>
            </a:p>
            <a:p>
              <a:pPr>
                <a:lnSpc>
                  <a:spcPct val="110000"/>
                </a:lnSpc>
              </a:pPr>
              <a:endParaRPr lang="en-US" sz="3600" dirty="0" smtClean="0">
                <a:latin typeface="Arial"/>
                <a:cs typeface="Arial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371600" y="9601200"/>
              <a:ext cx="20116800" cy="2286000"/>
              <a:chOff x="1371600" y="9601200"/>
              <a:chExt cx="20116800" cy="2286000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1371600" y="9601200"/>
                <a:ext cx="20116800" cy="2286000"/>
              </a:xfrm>
              <a:prstGeom prst="rect">
                <a:avLst/>
              </a:prstGeom>
              <a:gradFill flip="none" rotWithShape="1">
                <a:gsLst>
                  <a:gs pos="20000">
                    <a:srgbClr val="5DB346"/>
                  </a:gs>
                  <a:gs pos="100000">
                    <a:srgbClr val="125528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371600" y="9601200"/>
                <a:ext cx="20116800" cy="2286000"/>
              </a:xfrm>
              <a:prstGeom prst="rect">
                <a:avLst/>
              </a:prstGeom>
              <a:noFill/>
            </p:spPr>
            <p:txBody>
              <a:bodyPr wrap="none" lIns="457200" tIns="457200" rIns="457200" bIns="457200" rtlCol="0" anchor="ctr" anchorCtr="0">
                <a:no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Hypothesis</a:t>
                </a:r>
              </a:p>
            </p:txBody>
          </p:sp>
        </p:grpSp>
      </p:grpSp>
      <p:grpSp>
        <p:nvGrpSpPr>
          <p:cNvPr id="29" name="Group 28"/>
          <p:cNvGrpSpPr/>
          <p:nvPr/>
        </p:nvGrpSpPr>
        <p:grpSpPr>
          <a:xfrm>
            <a:off x="1371600" y="19018018"/>
            <a:ext cx="20342679" cy="18592656"/>
            <a:chOff x="1371600" y="23860465"/>
            <a:chExt cx="20342679" cy="14925353"/>
          </a:xfrm>
        </p:grpSpPr>
        <p:sp>
          <p:nvSpPr>
            <p:cNvPr id="9" name="Rectangle 8"/>
            <p:cNvSpPr/>
            <p:nvPr/>
          </p:nvSpPr>
          <p:spPr>
            <a:xfrm>
              <a:off x="1524046" y="24612618"/>
              <a:ext cx="20116800" cy="141732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371600" y="26898618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endParaRPr lang="en-US" sz="3600" dirty="0" smtClean="0">
                <a:latin typeface="Arial"/>
                <a:cs typeface="Arial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1524046" y="23860465"/>
              <a:ext cx="20190233" cy="2286000"/>
              <a:chOff x="1524046" y="23860465"/>
              <a:chExt cx="20190233" cy="2286000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524046" y="23969753"/>
                <a:ext cx="20116800" cy="2176712"/>
              </a:xfrm>
              <a:prstGeom prst="rect">
                <a:avLst/>
              </a:prstGeom>
              <a:gradFill flip="none" rotWithShape="1">
                <a:gsLst>
                  <a:gs pos="20000">
                    <a:srgbClr val="5DB346"/>
                  </a:gs>
                  <a:gs pos="100000">
                    <a:srgbClr val="125528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597479" y="23860465"/>
                <a:ext cx="20116800" cy="2286000"/>
              </a:xfrm>
              <a:prstGeom prst="rect">
                <a:avLst/>
              </a:prstGeom>
              <a:noFill/>
            </p:spPr>
            <p:txBody>
              <a:bodyPr wrap="none" lIns="457200" tIns="457200" rIns="457200" bIns="457200" rtlCol="0" anchor="ctr" anchorCtr="0">
                <a:no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Development</a:t>
                </a:r>
                <a:endParaRPr lang="en-US" sz="7200" b="1" dirty="0" smtClean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30" name="Group 29"/>
          <p:cNvGrpSpPr/>
          <p:nvPr/>
        </p:nvGrpSpPr>
        <p:grpSpPr>
          <a:xfrm>
            <a:off x="22402800" y="24612618"/>
            <a:ext cx="20116800" cy="15066354"/>
            <a:chOff x="22402800" y="24612618"/>
            <a:chExt cx="20116800" cy="14173200"/>
          </a:xfrm>
        </p:grpSpPr>
        <p:sp>
          <p:nvSpPr>
            <p:cNvPr id="8" name="Rectangle 7"/>
            <p:cNvSpPr/>
            <p:nvPr/>
          </p:nvSpPr>
          <p:spPr>
            <a:xfrm>
              <a:off x="22402800" y="24612618"/>
              <a:ext cx="20116800" cy="14173200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402800" y="26898618"/>
              <a:ext cx="20116800" cy="11887200"/>
            </a:xfrm>
            <a:prstGeom prst="rect">
              <a:avLst/>
            </a:prstGeom>
            <a:noFill/>
          </p:spPr>
          <p:txBody>
            <a:bodyPr wrap="none" lIns="457200" tIns="457200" rIns="457200" bIns="457200" rtlCol="0">
              <a:noAutofit/>
            </a:bodyPr>
            <a:lstStyle/>
            <a:p>
              <a:pPr>
                <a:lnSpc>
                  <a:spcPct val="110000"/>
                </a:lnSpc>
              </a:pPr>
              <a:r>
                <a:rPr lang="en-US" sz="4000" b="1" dirty="0" smtClean="0">
                  <a:solidFill>
                    <a:srgbClr val="5DB346"/>
                  </a:solidFill>
                  <a:latin typeface="Arial"/>
                  <a:cs typeface="Arial"/>
                </a:rPr>
                <a:t>Topics here remain almost untouched by the mainstream community:</a:t>
              </a:r>
              <a:endParaRPr lang="en-US" sz="3600" dirty="0" smtClean="0">
                <a:latin typeface="Arial"/>
                <a:cs typeface="Arial"/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22402800" y="24612618"/>
              <a:ext cx="20116800" cy="2286000"/>
              <a:chOff x="22402800" y="24612618"/>
              <a:chExt cx="20116800" cy="2286000"/>
            </a:xfrm>
          </p:grpSpPr>
          <p:sp>
            <p:nvSpPr>
              <p:cNvPr id="42" name="Rectangle 41"/>
              <p:cNvSpPr/>
              <p:nvPr/>
            </p:nvSpPr>
            <p:spPr>
              <a:xfrm>
                <a:off x="22402800" y="24612618"/>
                <a:ext cx="20116800" cy="2286000"/>
              </a:xfrm>
              <a:prstGeom prst="rect">
                <a:avLst/>
              </a:prstGeom>
              <a:gradFill flip="none" rotWithShape="1">
                <a:gsLst>
                  <a:gs pos="20000">
                    <a:srgbClr val="5DB346"/>
                  </a:gs>
                  <a:gs pos="100000">
                    <a:srgbClr val="125528"/>
                  </a:gs>
                </a:gsLst>
                <a:lin ang="5400000" scaled="0"/>
                <a:tileRect/>
              </a:gra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2402800" y="24612618"/>
                <a:ext cx="20116800" cy="2286000"/>
              </a:xfrm>
              <a:prstGeom prst="rect">
                <a:avLst/>
              </a:prstGeom>
              <a:noFill/>
            </p:spPr>
            <p:txBody>
              <a:bodyPr wrap="none" lIns="457200" tIns="457200" rIns="457200" bIns="457200" rtlCol="0" anchor="ctr" anchorCtr="0">
                <a:noAutofit/>
              </a:bodyPr>
              <a:lstStyle/>
              <a:p>
                <a:r>
                  <a:rPr lang="en-US" sz="7200" b="1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Expected Impact</a:t>
                </a:r>
              </a:p>
            </p:txBody>
          </p:sp>
        </p:grpSp>
      </p:grpSp>
      <p:sp>
        <p:nvSpPr>
          <p:cNvPr id="2" name="Rectangle 1"/>
          <p:cNvSpPr/>
          <p:nvPr/>
        </p:nvSpPr>
        <p:spPr>
          <a:xfrm>
            <a:off x="1971830" y="12310921"/>
            <a:ext cx="1951657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DOE ocean circulation </a:t>
            </a:r>
            <a:r>
              <a:rPr lang="en-US" sz="4000" dirty="0" smtClean="0">
                <a:latin typeface="Arial"/>
                <a:cs typeface="Arial"/>
              </a:rPr>
              <a:t>specialists </a:t>
            </a:r>
            <a:r>
              <a:rPr lang="en-US" sz="4000" dirty="0">
                <a:latin typeface="Arial"/>
                <a:cs typeface="Arial"/>
              </a:rPr>
              <a:t>are currently pursuing advanced, variable mesh gridding -with singular </a:t>
            </a:r>
            <a:r>
              <a:rPr lang="en-US" sz="4000" dirty="0" smtClean="0">
                <a:latin typeface="Arial"/>
                <a:cs typeface="Arial"/>
              </a:rPr>
              <a:t>intensity</a:t>
            </a:r>
            <a:r>
              <a:rPr lang="en-US" sz="4000" dirty="0">
                <a:latin typeface="Arial"/>
                <a:cs typeface="Arial"/>
              </a:rPr>
              <a:t> </a:t>
            </a:r>
            <a:r>
              <a:rPr lang="en-US" sz="4000" dirty="0" smtClean="0">
                <a:latin typeface="Arial"/>
                <a:cs typeface="Arial"/>
              </a:rPr>
              <a:t>and experience </a:t>
            </a:r>
            <a:r>
              <a:rPr lang="en-US" sz="4000" dirty="0">
                <a:latin typeface="Arial"/>
                <a:cs typeface="Arial"/>
              </a:rPr>
              <a:t>plus a strong focus on software engineering. Meanwhile a team of marine </a:t>
            </a:r>
            <a:r>
              <a:rPr lang="en-US" sz="4000" dirty="0" smtClean="0">
                <a:latin typeface="Arial"/>
                <a:cs typeface="Arial"/>
              </a:rPr>
              <a:t>biogeochemistry researchers </a:t>
            </a:r>
            <a:r>
              <a:rPr lang="en-US" sz="4000" dirty="0">
                <a:latin typeface="Arial"/>
                <a:cs typeface="Arial"/>
              </a:rPr>
              <a:t>networking across the department has worked for a decade developing a</a:t>
            </a:r>
            <a:r>
              <a:rPr lang="en-US" sz="4000" dirty="0" smtClean="0">
                <a:latin typeface="Arial"/>
                <a:cs typeface="Arial"/>
              </a:rPr>
              <a:t> long-view strategy: Ocean</a:t>
            </a:r>
            <a:r>
              <a:rPr lang="en-US" sz="4000" dirty="0">
                <a:latin typeface="Arial"/>
                <a:cs typeface="Arial"/>
              </a:rPr>
              <a:t>-atmosphere-ice </a:t>
            </a:r>
            <a:r>
              <a:rPr lang="en-US" sz="4000" dirty="0" err="1">
                <a:latin typeface="Arial"/>
                <a:cs typeface="Arial"/>
              </a:rPr>
              <a:t>geocycling</a:t>
            </a:r>
            <a:r>
              <a:rPr lang="en-US" sz="4000" dirty="0">
                <a:latin typeface="Arial"/>
                <a:cs typeface="Arial"/>
              </a:rPr>
              <a:t> and interchange </a:t>
            </a:r>
            <a:r>
              <a:rPr lang="en-US" sz="4000" dirty="0" smtClean="0">
                <a:latin typeface="Arial"/>
                <a:cs typeface="Arial"/>
              </a:rPr>
              <a:t>are viewed as unique niches </a:t>
            </a:r>
            <a:r>
              <a:rPr lang="en-US" sz="4000" dirty="0">
                <a:latin typeface="Arial"/>
                <a:cs typeface="Arial"/>
              </a:rPr>
              <a:t>for DOE. The concept is to fully exploit powerful inter-</a:t>
            </a:r>
            <a:r>
              <a:rPr lang="en-US" sz="4000" dirty="0" smtClean="0">
                <a:latin typeface="Arial"/>
                <a:cs typeface="Arial"/>
              </a:rPr>
              <a:t>laboratory, interdisciplinary collaborations</a:t>
            </a:r>
            <a:r>
              <a:rPr lang="en-US" sz="4000" dirty="0">
                <a:latin typeface="Arial"/>
                <a:cs typeface="Arial"/>
              </a:rPr>
              <a:t>. Projects nucleated by our cross-cutting </a:t>
            </a:r>
            <a:r>
              <a:rPr lang="en-US" sz="4000" dirty="0" smtClean="0">
                <a:latin typeface="Arial"/>
                <a:cs typeface="Arial"/>
              </a:rPr>
              <a:t>BGC team are </a:t>
            </a:r>
            <a:r>
              <a:rPr lang="en-US" sz="4000" dirty="0">
                <a:latin typeface="Arial"/>
                <a:cs typeface="Arial"/>
              </a:rPr>
              <a:t>now </a:t>
            </a:r>
            <a:r>
              <a:rPr lang="en-US" sz="4000" dirty="0" smtClean="0">
                <a:latin typeface="Arial"/>
                <a:cs typeface="Arial"/>
              </a:rPr>
              <a:t>crystalizing </a:t>
            </a:r>
            <a:r>
              <a:rPr lang="en-US" sz="4000" dirty="0">
                <a:latin typeface="Arial"/>
                <a:cs typeface="Arial"/>
              </a:rPr>
              <a:t>into a spectrum of scientific contributions </a:t>
            </a:r>
            <a:r>
              <a:rPr lang="en-US" sz="4000" dirty="0" smtClean="0">
                <a:latin typeface="Arial"/>
                <a:cs typeface="Arial"/>
              </a:rPr>
              <a:t>that stand alone across </a:t>
            </a:r>
            <a:r>
              <a:rPr lang="en-US" sz="4000" dirty="0">
                <a:latin typeface="Arial"/>
                <a:cs typeface="Arial"/>
              </a:rPr>
              <a:t>the international community. In the present poster we describe a key </a:t>
            </a:r>
            <a:r>
              <a:rPr lang="en-US" sz="4000" dirty="0" smtClean="0">
                <a:latin typeface="Arial"/>
                <a:cs typeface="Arial"/>
              </a:rPr>
              <a:t>subset thereof, </a:t>
            </a:r>
            <a:r>
              <a:rPr lang="en-US" sz="4000" dirty="0">
                <a:latin typeface="Arial"/>
                <a:cs typeface="Arial"/>
              </a:rPr>
              <a:t>working from a</a:t>
            </a:r>
            <a:r>
              <a:rPr lang="en-US" sz="4000" dirty="0" smtClean="0">
                <a:latin typeface="Arial"/>
                <a:cs typeface="Arial"/>
              </a:rPr>
              <a:t> </a:t>
            </a:r>
            <a:r>
              <a:rPr lang="en-US" sz="4000" dirty="0">
                <a:latin typeface="Arial"/>
                <a:cs typeface="Arial"/>
              </a:rPr>
              <a:t>classic carbon cycle foundation </a:t>
            </a:r>
            <a:r>
              <a:rPr lang="en-US" sz="4000" dirty="0" smtClean="0">
                <a:latin typeface="Arial"/>
                <a:cs typeface="Arial"/>
              </a:rPr>
              <a:t>out </a:t>
            </a:r>
            <a:r>
              <a:rPr lang="en-US" sz="4000" dirty="0">
                <a:latin typeface="Arial"/>
                <a:cs typeface="Arial"/>
              </a:rPr>
              <a:t>to </a:t>
            </a:r>
            <a:r>
              <a:rPr lang="en-US" sz="4000" dirty="0" smtClean="0">
                <a:latin typeface="Arial"/>
                <a:cs typeface="Arial"/>
              </a:rPr>
              <a:t>first-ever </a:t>
            </a:r>
            <a:r>
              <a:rPr lang="en-US" sz="4000" dirty="0">
                <a:latin typeface="Arial"/>
                <a:cs typeface="Arial"/>
              </a:rPr>
              <a:t>contributions in aerosol, cloud</a:t>
            </a:r>
            <a:r>
              <a:rPr lang="en-US" sz="4000" dirty="0" smtClean="0">
                <a:latin typeface="Arial"/>
                <a:cs typeface="Arial"/>
              </a:rPr>
              <a:t>, sea </a:t>
            </a:r>
            <a:r>
              <a:rPr lang="en-US" sz="4000" dirty="0">
                <a:latin typeface="Arial"/>
                <a:cs typeface="Arial"/>
              </a:rPr>
              <a:t>ice, coastal and global </a:t>
            </a:r>
            <a:r>
              <a:rPr lang="en-US" sz="4000" dirty="0" err="1">
                <a:latin typeface="Arial"/>
                <a:cs typeface="Arial"/>
              </a:rPr>
              <a:t>microlayer</a:t>
            </a:r>
            <a:r>
              <a:rPr lang="en-US" sz="4000" dirty="0">
                <a:latin typeface="Arial"/>
                <a:cs typeface="Arial"/>
              </a:rPr>
              <a:t> processes. </a:t>
            </a:r>
          </a:p>
        </p:txBody>
      </p:sp>
      <p:sp>
        <p:nvSpPr>
          <p:cNvPr id="5" name="Rectangle 4"/>
          <p:cNvSpPr/>
          <p:nvPr/>
        </p:nvSpPr>
        <p:spPr>
          <a:xfrm>
            <a:off x="22688033" y="28550426"/>
            <a:ext cx="19292517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All </a:t>
            </a:r>
            <a:r>
              <a:rPr lang="en-US" sz="4000" dirty="0" smtClean="0"/>
              <a:t>these capabilities position DOE to capitalize uniquely: </a:t>
            </a:r>
            <a:r>
              <a:rPr lang="en-US" sz="4000" dirty="0"/>
              <a:t>G</a:t>
            </a:r>
            <a:r>
              <a:rPr lang="en-US" sz="4000" dirty="0" smtClean="0"/>
              <a:t>lobally </a:t>
            </a:r>
            <a:r>
              <a:rPr lang="en-US" sz="4000" dirty="0"/>
              <a:t>distributed </a:t>
            </a:r>
            <a:r>
              <a:rPr lang="en-US" sz="4000" dirty="0" err="1"/>
              <a:t>ccn</a:t>
            </a:r>
            <a:r>
              <a:rPr lang="en-US" sz="4000" dirty="0"/>
              <a:t> </a:t>
            </a:r>
            <a:r>
              <a:rPr lang="en-US" sz="4000" dirty="0" smtClean="0"/>
              <a:t>composition and efficacy, </a:t>
            </a:r>
            <a:r>
              <a:rPr lang="en-US" sz="4000" dirty="0"/>
              <a:t>(bio)macromolecular </a:t>
            </a:r>
            <a:r>
              <a:rPr lang="en-US" sz="4000" dirty="0" smtClean="0"/>
              <a:t>surfactants influencing all mass</a:t>
            </a:r>
            <a:r>
              <a:rPr lang="en-US" sz="4000" dirty="0"/>
              <a:t>, momentum and energy exchange across marine interfaces, extensions of organic chemistry into bi-hemispheric pack ice brine channels, </a:t>
            </a:r>
            <a:r>
              <a:rPr lang="en-US" sz="4000" dirty="0" smtClean="0"/>
              <a:t>river </a:t>
            </a:r>
            <a:r>
              <a:rPr lang="en-US" sz="4000" dirty="0"/>
              <a:t>plume </a:t>
            </a:r>
            <a:r>
              <a:rPr lang="en-US" sz="4000" dirty="0" smtClean="0"/>
              <a:t>reactions and optics </a:t>
            </a:r>
            <a:r>
              <a:rPr lang="en-US" sz="4000" dirty="0"/>
              <a:t>linked </a:t>
            </a:r>
            <a:r>
              <a:rPr lang="en-US" sz="4000" dirty="0" smtClean="0"/>
              <a:t>to soil/land models. Regional- to planetary-scale </a:t>
            </a:r>
            <a:r>
              <a:rPr lang="en-US" sz="4000" dirty="0"/>
              <a:t>feedbacks in such areas remain invisible to almost all other climate modeling groups. In most cases </a:t>
            </a:r>
            <a:r>
              <a:rPr lang="en-US" sz="4000" dirty="0" smtClean="0"/>
              <a:t>we can cite </a:t>
            </a:r>
            <a:r>
              <a:rPr lang="en-US" sz="4000" dirty="0"/>
              <a:t>complete omissions and </a:t>
            </a:r>
            <a:r>
              <a:rPr lang="en-US" sz="4000" dirty="0" smtClean="0"/>
              <a:t>thus an </a:t>
            </a:r>
            <a:r>
              <a:rPr lang="en-US" sz="4000" dirty="0"/>
              <a:t>extreme form of structural uncertainty. But </a:t>
            </a:r>
            <a:r>
              <a:rPr lang="en-US" sz="4000" dirty="0" smtClean="0"/>
              <a:t>requisite </a:t>
            </a:r>
            <a:r>
              <a:rPr lang="en-US" sz="4000" dirty="0"/>
              <a:t>DOE mechanisms are in place because they </a:t>
            </a:r>
            <a:r>
              <a:rPr lang="en-US" sz="4000" dirty="0" smtClean="0"/>
              <a:t>have been </a:t>
            </a:r>
            <a:r>
              <a:rPr lang="en-US" sz="4000" dirty="0"/>
              <a:t>incubated in </a:t>
            </a:r>
            <a:r>
              <a:rPr lang="en-US" sz="4000" dirty="0" smtClean="0"/>
              <a:t>a highly </a:t>
            </a:r>
            <a:r>
              <a:rPr lang="en-US" sz="4000" dirty="0"/>
              <a:t>interdisciplinary, national-level scientific environment. Dedication by department </a:t>
            </a:r>
            <a:r>
              <a:rPr lang="en-US" sz="4000" dirty="0" smtClean="0"/>
              <a:t>(biogeochemistry) </a:t>
            </a:r>
            <a:r>
              <a:rPr lang="en-US" sz="4000" dirty="0"/>
              <a:t>working group members has been no small factor. </a:t>
            </a:r>
            <a:r>
              <a:rPr lang="en-US" sz="4000" dirty="0" smtClean="0"/>
              <a:t>Though not pictured, we can also describe validation</a:t>
            </a:r>
            <a:r>
              <a:rPr lang="en-US" sz="4000" dirty="0"/>
              <a:t>/</a:t>
            </a:r>
            <a:r>
              <a:rPr lang="en-US" sz="4000" dirty="0" smtClean="0"/>
              <a:t>prioritization of </a:t>
            </a:r>
            <a:r>
              <a:rPr lang="en-US" sz="4000" dirty="0"/>
              <a:t>understudied </a:t>
            </a:r>
            <a:r>
              <a:rPr lang="en-US" sz="4000" dirty="0" smtClean="0"/>
              <a:t>climate system </a:t>
            </a:r>
            <a:r>
              <a:rPr lang="en-US" sz="4000" dirty="0"/>
              <a:t>loops </a:t>
            </a:r>
            <a:r>
              <a:rPr lang="en-US" sz="4000" dirty="0" smtClean="0"/>
              <a:t>via DOE reduced-hierarchical approaches (e.g. JGCRI HECTOR). 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22622165" y="35876866"/>
            <a:ext cx="19831567" cy="41447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en-US" sz="4000" b="1" dirty="0" smtClean="0">
                <a:solidFill>
                  <a:srgbClr val="5DB346"/>
                </a:solidFill>
                <a:latin typeface="Arial"/>
                <a:cs typeface="Arial"/>
              </a:rPr>
              <a:t>Beyond early ACME versions:</a:t>
            </a:r>
            <a:endParaRPr lang="en-US" sz="40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4000" dirty="0" smtClean="0">
                <a:latin typeface="Arial"/>
                <a:cs typeface="Arial"/>
              </a:rPr>
              <a:t>Full assessment of marine biological-</a:t>
            </a:r>
            <a:r>
              <a:rPr lang="en-US" sz="4000" dirty="0" err="1" smtClean="0">
                <a:latin typeface="Arial"/>
                <a:cs typeface="Arial"/>
              </a:rPr>
              <a:t>teleconnected</a:t>
            </a:r>
            <a:r>
              <a:rPr lang="en-US" sz="4000" dirty="0" smtClean="0">
                <a:latin typeface="Arial"/>
                <a:cs typeface="Arial"/>
              </a:rPr>
              <a:t> </a:t>
            </a:r>
            <a:r>
              <a:rPr lang="en-US" sz="4000" dirty="0" smtClean="0">
                <a:latin typeface="Arial"/>
                <a:cs typeface="Arial"/>
              </a:rPr>
              <a:t>feedbacks especially </a:t>
            </a:r>
            <a:r>
              <a:rPr lang="en-US" sz="4000" dirty="0" smtClean="0">
                <a:latin typeface="Arial"/>
                <a:cs typeface="Arial"/>
              </a:rPr>
              <a:t>regarding new taxa and trophic levels, physicochemical surfactant effects from the </a:t>
            </a:r>
            <a:r>
              <a:rPr lang="en-US" sz="4000" dirty="0" err="1" smtClean="0">
                <a:latin typeface="Arial"/>
                <a:cs typeface="Arial"/>
              </a:rPr>
              <a:t>microlayer</a:t>
            </a:r>
            <a:r>
              <a:rPr lang="en-US" sz="4000" dirty="0" smtClean="0">
                <a:latin typeface="Arial"/>
                <a:cs typeface="Arial"/>
              </a:rPr>
              <a:t> to gas/spray/momentum/heat transfer, high latitude biogeochemistry and ice-internal structural factors. Also -volatile hydrocarbon generation, secondary organic aerosol and tropospheric halogen issues with atmospheric chemistry groups such as NCAR-ACD.</a:t>
            </a:r>
            <a:endParaRPr lang="en-US" sz="4000" dirty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71830" y="22255770"/>
            <a:ext cx="19381808" cy="1855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5DB346"/>
                </a:solidFill>
              </a:rPr>
              <a:t>Already in </a:t>
            </a:r>
            <a:r>
              <a:rPr lang="en-US" sz="4000" dirty="0">
                <a:solidFill>
                  <a:srgbClr val="5DB346"/>
                </a:solidFill>
              </a:rPr>
              <a:t>Place</a:t>
            </a:r>
            <a:r>
              <a:rPr lang="en-US" sz="4000" dirty="0" smtClean="0">
                <a:solidFill>
                  <a:srgbClr val="5DB346"/>
                </a:solidFill>
              </a:rPr>
              <a:t>: (DOE ESM components and packages in red)</a:t>
            </a:r>
            <a:endParaRPr lang="en-US" sz="4000" dirty="0">
              <a:solidFill>
                <a:srgbClr val="5DB346"/>
              </a:solidFill>
            </a:endParaRPr>
          </a:p>
          <a:p>
            <a:r>
              <a:rPr lang="en-US" sz="4000" dirty="0" smtClean="0"/>
              <a:t>State-of-the-art </a:t>
            </a:r>
            <a:r>
              <a:rPr lang="en-US" sz="4000" dirty="0" err="1" smtClean="0"/>
              <a:t>nutrient,light</a:t>
            </a:r>
            <a:r>
              <a:rPr lang="en-US" sz="4000" dirty="0" smtClean="0"/>
              <a:t> </a:t>
            </a:r>
            <a:r>
              <a:rPr lang="en-US" sz="4000" dirty="0"/>
              <a:t>limited </a:t>
            </a:r>
            <a:r>
              <a:rPr lang="en-US" sz="4000" dirty="0" err="1"/>
              <a:t>ecodynamics</a:t>
            </a:r>
            <a:r>
              <a:rPr lang="en-US" sz="4000" dirty="0"/>
              <a:t> with </a:t>
            </a:r>
            <a:r>
              <a:rPr lang="en-US" sz="4000" dirty="0" err="1" smtClean="0"/>
              <a:t>multiautotrophic</a:t>
            </a:r>
            <a:r>
              <a:rPr lang="en-US" sz="4000" dirty="0" smtClean="0"/>
              <a:t> </a:t>
            </a:r>
            <a:r>
              <a:rPr lang="en-US" sz="4000" dirty="0"/>
              <a:t>competition </a:t>
            </a:r>
            <a:r>
              <a:rPr lang="en-US" sz="4000" dirty="0" smtClean="0"/>
              <a:t>plus </a:t>
            </a:r>
            <a:r>
              <a:rPr lang="en-US" sz="4000" dirty="0" smtClean="0"/>
              <a:t>extra</a:t>
            </a:r>
            <a:r>
              <a:rPr lang="en-US" sz="4000" dirty="0"/>
              <a:t>-carbon tracers, </a:t>
            </a:r>
            <a:r>
              <a:rPr lang="en-US" sz="4000" dirty="0" smtClean="0"/>
              <a:t>all housed within </a:t>
            </a:r>
            <a:r>
              <a:rPr lang="en-US" sz="4000" dirty="0"/>
              <a:t>the </a:t>
            </a:r>
            <a:r>
              <a:rPr lang="en-US" sz="4000" dirty="0">
                <a:solidFill>
                  <a:srgbClr val="FF0000"/>
                </a:solidFill>
              </a:rPr>
              <a:t>MARBL</a:t>
            </a:r>
            <a:r>
              <a:rPr lang="en-US" sz="4000" dirty="0"/>
              <a:t> porting </a:t>
            </a:r>
            <a:r>
              <a:rPr lang="en-US" sz="4000" dirty="0" smtClean="0"/>
              <a:t>frame </a:t>
            </a:r>
            <a:r>
              <a:rPr lang="en-US" sz="4000" b="1" dirty="0" smtClean="0">
                <a:solidFill>
                  <a:srgbClr val="5DB346"/>
                </a:solidFill>
              </a:rPr>
              <a:t>/// </a:t>
            </a:r>
            <a:r>
              <a:rPr lang="en-US" sz="4000" dirty="0" smtClean="0"/>
              <a:t>Carbon </a:t>
            </a:r>
            <a:r>
              <a:rPr lang="en-US" sz="4000" dirty="0"/>
              <a:t>cycle </a:t>
            </a:r>
            <a:r>
              <a:rPr lang="en-US" sz="4000" dirty="0" err="1" smtClean="0"/>
              <a:t>advected</a:t>
            </a:r>
            <a:r>
              <a:rPr lang="en-US" sz="4000" dirty="0" smtClean="0"/>
              <a:t> </a:t>
            </a:r>
            <a:r>
              <a:rPr lang="en-US" sz="4000" dirty="0"/>
              <a:t>in </a:t>
            </a:r>
            <a:r>
              <a:rPr lang="en-US" sz="4000" dirty="0">
                <a:solidFill>
                  <a:srgbClr val="FF0000"/>
                </a:solidFill>
              </a:rPr>
              <a:t>MPAS-O</a:t>
            </a:r>
            <a:r>
              <a:rPr lang="en-US" sz="4000" dirty="0"/>
              <a:t> and </a:t>
            </a:r>
            <a:r>
              <a:rPr lang="en-US" sz="4000" dirty="0">
                <a:solidFill>
                  <a:srgbClr val="FF0000"/>
                </a:solidFill>
              </a:rPr>
              <a:t>ACME</a:t>
            </a:r>
            <a:r>
              <a:rPr lang="en-US" sz="4000" dirty="0"/>
              <a:t> at moderate </a:t>
            </a:r>
            <a:r>
              <a:rPr lang="en-US" sz="4000" dirty="0" smtClean="0"/>
              <a:t>resolution </a:t>
            </a:r>
            <a:r>
              <a:rPr lang="en-US" sz="4000" dirty="0" smtClean="0"/>
              <a:t>supports </a:t>
            </a:r>
            <a:r>
              <a:rPr lang="en-US" sz="4000" dirty="0"/>
              <a:t>global surface </a:t>
            </a:r>
            <a:r>
              <a:rPr lang="en-US" sz="4000" dirty="0" smtClean="0"/>
              <a:t>ocean </a:t>
            </a:r>
            <a:r>
              <a:rPr lang="en-US" sz="4000" dirty="0" smtClean="0"/>
              <a:t>fixation </a:t>
            </a:r>
            <a:r>
              <a:rPr lang="en-US" sz="4000" b="1" dirty="0" smtClean="0">
                <a:solidFill>
                  <a:srgbClr val="5DB346"/>
                </a:solidFill>
              </a:rPr>
              <a:t>///</a:t>
            </a:r>
            <a:r>
              <a:rPr lang="en-US" sz="4000" dirty="0" smtClean="0"/>
              <a:t> </a:t>
            </a:r>
            <a:r>
              <a:rPr lang="en-US" sz="4000" dirty="0"/>
              <a:t>R</a:t>
            </a:r>
            <a:r>
              <a:rPr lang="en-US" sz="4000" dirty="0" smtClean="0"/>
              <a:t>educed sulfur organism </a:t>
            </a:r>
            <a:r>
              <a:rPr lang="en-US" sz="4000" dirty="0"/>
              <a:t>classes embedded and tested including several </a:t>
            </a:r>
            <a:r>
              <a:rPr lang="en-US" sz="4000" dirty="0" err="1"/>
              <a:t>Phaeocystis</a:t>
            </a:r>
            <a:r>
              <a:rPr lang="en-US" sz="4000" dirty="0"/>
              <a:t> types </a:t>
            </a:r>
            <a:r>
              <a:rPr lang="en-US" sz="4000" dirty="0" smtClean="0"/>
              <a:t>and also cyanobacteria </a:t>
            </a:r>
            <a:r>
              <a:rPr lang="en-US" sz="4000" b="1" dirty="0" smtClean="0">
                <a:solidFill>
                  <a:srgbClr val="5DB346"/>
                </a:solidFill>
              </a:rPr>
              <a:t>///</a:t>
            </a:r>
            <a:r>
              <a:rPr lang="en-US" sz="4000" dirty="0" smtClean="0"/>
              <a:t> Offline </a:t>
            </a:r>
            <a:r>
              <a:rPr lang="en-US" sz="4000" dirty="0"/>
              <a:t>parameterizations for major DOC </a:t>
            </a:r>
            <a:r>
              <a:rPr lang="en-US" sz="4000" dirty="0" err="1"/>
              <a:t>biomacromolecular</a:t>
            </a:r>
            <a:r>
              <a:rPr lang="en-US" sz="4000" dirty="0"/>
              <a:t> </a:t>
            </a:r>
            <a:r>
              <a:rPr lang="en-US" sz="4000" dirty="0" smtClean="0"/>
              <a:t>subcomponents –such as proteins</a:t>
            </a:r>
            <a:r>
              <a:rPr lang="en-US" sz="4000" dirty="0"/>
              <a:t>, polysaccharides, </a:t>
            </a:r>
            <a:r>
              <a:rPr lang="en-US" sz="4000" dirty="0" smtClean="0"/>
              <a:t>several lipids</a:t>
            </a:r>
            <a:r>
              <a:rPr lang="en-US" sz="4000" dirty="0"/>
              <a:t>, </a:t>
            </a:r>
            <a:r>
              <a:rPr lang="en-US" sz="4000" dirty="0" err="1" smtClean="0"/>
              <a:t>heteropolycondensates</a:t>
            </a:r>
            <a:r>
              <a:rPr lang="en-US" sz="4000" dirty="0"/>
              <a:t>, </a:t>
            </a:r>
            <a:r>
              <a:rPr lang="en-US" sz="4000" dirty="0" err="1"/>
              <a:t>humics</a:t>
            </a:r>
            <a:r>
              <a:rPr lang="en-US" sz="4000" dirty="0"/>
              <a:t>, </a:t>
            </a:r>
            <a:r>
              <a:rPr lang="en-US" sz="4000" dirty="0" smtClean="0"/>
              <a:t>peptidoglycan, </a:t>
            </a:r>
            <a:r>
              <a:rPr lang="en-US" sz="4000" dirty="0" err="1" smtClean="0"/>
              <a:t>aminosugars</a:t>
            </a:r>
            <a:r>
              <a:rPr lang="en-US" sz="4000" b="1" dirty="0" smtClean="0">
                <a:solidFill>
                  <a:srgbClr val="5DB346"/>
                </a:solidFill>
              </a:rPr>
              <a:t> </a:t>
            </a:r>
            <a:r>
              <a:rPr lang="en-US" sz="4000" b="1" dirty="0">
                <a:solidFill>
                  <a:srgbClr val="5DB346"/>
                </a:solidFill>
              </a:rPr>
              <a:t>///</a:t>
            </a:r>
            <a:r>
              <a:rPr lang="en-US" sz="4000" dirty="0"/>
              <a:t> </a:t>
            </a:r>
            <a:r>
              <a:rPr lang="en-US" sz="4000" dirty="0" smtClean="0"/>
              <a:t>Major </a:t>
            </a:r>
            <a:r>
              <a:rPr lang="en-US" sz="4000" dirty="0"/>
              <a:t>species from </a:t>
            </a:r>
            <a:r>
              <a:rPr lang="en-US" sz="4000" dirty="0" smtClean="0"/>
              <a:t>this organic </a:t>
            </a:r>
            <a:r>
              <a:rPr lang="en-US" sz="4000" dirty="0"/>
              <a:t>list </a:t>
            </a:r>
            <a:r>
              <a:rPr lang="en-US" sz="4000" dirty="0" smtClean="0"/>
              <a:t>operate </a:t>
            </a:r>
            <a:r>
              <a:rPr lang="en-US" sz="4000" dirty="0"/>
              <a:t>online in </a:t>
            </a:r>
            <a:r>
              <a:rPr lang="en-US" sz="4000" dirty="0">
                <a:solidFill>
                  <a:srgbClr val="FF0000"/>
                </a:solidFill>
              </a:rPr>
              <a:t>MPAS-O</a:t>
            </a:r>
            <a:r>
              <a:rPr lang="en-US" sz="4000" dirty="0"/>
              <a:t> driven by the </a:t>
            </a:r>
            <a:r>
              <a:rPr lang="en-US" sz="4000" dirty="0" smtClean="0">
                <a:solidFill>
                  <a:srgbClr val="FF0000"/>
                </a:solidFill>
              </a:rPr>
              <a:t>MARBL</a:t>
            </a:r>
            <a:r>
              <a:rPr lang="en-US" sz="4000" dirty="0" smtClean="0"/>
              <a:t> </a:t>
            </a:r>
            <a:r>
              <a:rPr lang="en-US" sz="4000" dirty="0"/>
              <a:t>carbon </a:t>
            </a:r>
            <a:r>
              <a:rPr lang="en-US" sz="4000" dirty="0" smtClean="0"/>
              <a:t>cycle</a:t>
            </a:r>
            <a:r>
              <a:rPr lang="en-US" sz="4000" b="1" dirty="0" smtClean="0">
                <a:solidFill>
                  <a:srgbClr val="5DB346"/>
                </a:solidFill>
              </a:rPr>
              <a:t> </a:t>
            </a:r>
            <a:r>
              <a:rPr lang="en-US" sz="4000" b="1" dirty="0">
                <a:solidFill>
                  <a:srgbClr val="5DB346"/>
                </a:solidFill>
              </a:rPr>
              <a:t>///</a:t>
            </a:r>
            <a:r>
              <a:rPr lang="en-US" sz="4000" dirty="0"/>
              <a:t> </a:t>
            </a:r>
            <a:r>
              <a:rPr lang="en-US" sz="4000" dirty="0" smtClean="0"/>
              <a:t>Key </a:t>
            </a:r>
            <a:r>
              <a:rPr lang="en-US" sz="4000" dirty="0" err="1" smtClean="0"/>
              <a:t>biogenics</a:t>
            </a:r>
            <a:r>
              <a:rPr lang="en-US" sz="4000" dirty="0" smtClean="0"/>
              <a:t> now </a:t>
            </a:r>
            <a:r>
              <a:rPr lang="en-US" sz="4000" dirty="0"/>
              <a:t>appear in dynamic marine </a:t>
            </a:r>
            <a:r>
              <a:rPr lang="en-US" sz="4000" dirty="0" smtClean="0"/>
              <a:t>aerosol </a:t>
            </a:r>
            <a:r>
              <a:rPr lang="en-US" sz="4000" dirty="0"/>
              <a:t>source flux computations, with DMS offering earliest and best </a:t>
            </a:r>
            <a:r>
              <a:rPr lang="en-US" sz="4000" dirty="0" smtClean="0"/>
              <a:t>example</a:t>
            </a:r>
            <a:r>
              <a:rPr lang="en-US" sz="4000" b="1" dirty="0" smtClean="0">
                <a:solidFill>
                  <a:srgbClr val="5DB346"/>
                </a:solidFill>
              </a:rPr>
              <a:t> </a:t>
            </a:r>
            <a:r>
              <a:rPr lang="en-US" sz="4000" b="1" dirty="0">
                <a:solidFill>
                  <a:srgbClr val="5DB346"/>
                </a:solidFill>
              </a:rPr>
              <a:t>///</a:t>
            </a:r>
            <a:r>
              <a:rPr lang="en-US" sz="4000" dirty="0"/>
              <a:t> F</a:t>
            </a:r>
            <a:r>
              <a:rPr lang="en-US" sz="4000" dirty="0" smtClean="0"/>
              <a:t>ull </a:t>
            </a:r>
            <a:r>
              <a:rPr lang="en-US" sz="4000" dirty="0"/>
              <a:t>exploration has been conducted for </a:t>
            </a:r>
            <a:r>
              <a:rPr lang="en-US" sz="4000" dirty="0" smtClean="0"/>
              <a:t>DMS-driven </a:t>
            </a:r>
            <a:r>
              <a:rPr lang="en-US" sz="4000" dirty="0" err="1"/>
              <a:t>teleconnections</a:t>
            </a:r>
            <a:r>
              <a:rPr lang="en-US" sz="4000" dirty="0"/>
              <a:t> in </a:t>
            </a:r>
            <a:r>
              <a:rPr lang="en-US" sz="4000" dirty="0">
                <a:solidFill>
                  <a:srgbClr val="FF0000"/>
                </a:solidFill>
              </a:rPr>
              <a:t>CESM</a:t>
            </a:r>
            <a:r>
              <a:rPr lang="en-US" sz="4000" dirty="0"/>
              <a:t> and </a:t>
            </a:r>
            <a:r>
              <a:rPr lang="en-US" sz="4000" dirty="0" err="1">
                <a:solidFill>
                  <a:srgbClr val="FF0000"/>
                </a:solidFill>
              </a:rPr>
              <a:t>HiLAT</a:t>
            </a:r>
            <a:r>
              <a:rPr lang="en-US" sz="4000" dirty="0"/>
              <a:t> </a:t>
            </a:r>
            <a:r>
              <a:rPr lang="en-US" sz="4000" dirty="0" smtClean="0"/>
              <a:t>versions</a:t>
            </a:r>
            <a:r>
              <a:rPr lang="en-US" sz="4000" b="1" dirty="0" smtClean="0">
                <a:solidFill>
                  <a:srgbClr val="5DB346"/>
                </a:solidFill>
              </a:rPr>
              <a:t> </a:t>
            </a:r>
            <a:r>
              <a:rPr lang="en-US" sz="4000" b="1" dirty="0">
                <a:solidFill>
                  <a:srgbClr val="5DB346"/>
                </a:solidFill>
              </a:rPr>
              <a:t>///</a:t>
            </a:r>
            <a:r>
              <a:rPr lang="en-US" sz="4000" dirty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OCEANFILMS</a:t>
            </a:r>
            <a:r>
              <a:rPr lang="en-US" sz="4000" dirty="0" smtClean="0"/>
              <a:t> interface chemistry package </a:t>
            </a:r>
            <a:r>
              <a:rPr lang="en-US" sz="4000" dirty="0"/>
              <a:t>uses laboratory data to simulate adsorption of high molecular weight compounds to </a:t>
            </a:r>
            <a:r>
              <a:rPr lang="en-US" sz="4000" dirty="0" smtClean="0"/>
              <a:t>global </a:t>
            </a:r>
            <a:r>
              <a:rPr lang="en-US" sz="4000" dirty="0"/>
              <a:t>bubble field and sea surface </a:t>
            </a:r>
            <a:r>
              <a:rPr lang="en-US" sz="4000" dirty="0" err="1" smtClean="0"/>
              <a:t>microlayer</a:t>
            </a:r>
            <a:r>
              <a:rPr lang="en-US" sz="4000" b="1" dirty="0" smtClean="0">
                <a:solidFill>
                  <a:srgbClr val="5DB346"/>
                </a:solidFill>
              </a:rPr>
              <a:t> </a:t>
            </a:r>
            <a:r>
              <a:rPr lang="en-US" sz="4000" b="1" dirty="0">
                <a:solidFill>
                  <a:srgbClr val="5DB346"/>
                </a:solidFill>
              </a:rPr>
              <a:t>//</a:t>
            </a:r>
            <a:r>
              <a:rPr lang="en-US" sz="4000" b="1" dirty="0" smtClean="0">
                <a:solidFill>
                  <a:srgbClr val="5DB346"/>
                </a:solidFill>
              </a:rPr>
              <a:t>/ </a:t>
            </a:r>
            <a:r>
              <a:rPr lang="en-US" sz="4000" dirty="0" smtClean="0">
                <a:solidFill>
                  <a:srgbClr val="FF0000"/>
                </a:solidFill>
              </a:rPr>
              <a:t>OCEANFILMS</a:t>
            </a:r>
            <a:r>
              <a:rPr lang="en-US" sz="4000" dirty="0" smtClean="0"/>
              <a:t> also conveys </a:t>
            </a:r>
            <a:r>
              <a:rPr lang="en-US" sz="4000" dirty="0"/>
              <a:t>the adsorbed material into primary organic </a:t>
            </a:r>
            <a:r>
              <a:rPr lang="en-US" sz="4000" dirty="0" smtClean="0"/>
              <a:t>aerosol through </a:t>
            </a:r>
            <a:r>
              <a:rPr lang="en-US" sz="4000" dirty="0" smtClean="0">
                <a:solidFill>
                  <a:srgbClr val="FF0000"/>
                </a:solidFill>
              </a:rPr>
              <a:t>ACME</a:t>
            </a:r>
            <a:r>
              <a:rPr lang="en-US" sz="4000" dirty="0" smtClean="0"/>
              <a:t> spray </a:t>
            </a:r>
            <a:r>
              <a:rPr lang="en-US" sz="4000" dirty="0" smtClean="0">
                <a:solidFill>
                  <a:srgbClr val="5DB346"/>
                </a:solidFill>
              </a:rPr>
              <a:t>/// </a:t>
            </a:r>
            <a:r>
              <a:rPr lang="en-US" sz="4000" dirty="0" smtClean="0">
                <a:solidFill>
                  <a:srgbClr val="FF0000"/>
                </a:solidFill>
              </a:rPr>
              <a:t>CAM</a:t>
            </a:r>
            <a:r>
              <a:rPr lang="en-US" sz="4000" dirty="0" smtClean="0"/>
              <a:t> tests </a:t>
            </a:r>
            <a:r>
              <a:rPr lang="en-US" sz="4000" dirty="0"/>
              <a:t>conducted on short wave </a:t>
            </a:r>
            <a:r>
              <a:rPr lang="en-US" sz="4000" dirty="0" smtClean="0"/>
              <a:t>radiation effects of </a:t>
            </a:r>
            <a:r>
              <a:rPr lang="en-US" sz="4000" dirty="0" err="1" smtClean="0"/>
              <a:t>biogenics</a:t>
            </a:r>
            <a:r>
              <a:rPr lang="en-US" sz="4000" dirty="0" smtClean="0"/>
              <a:t> through POA</a:t>
            </a:r>
            <a:r>
              <a:rPr lang="en-US" sz="4000" b="1" dirty="0" smtClean="0">
                <a:solidFill>
                  <a:srgbClr val="5DB346"/>
                </a:solidFill>
              </a:rPr>
              <a:t> </a:t>
            </a:r>
            <a:r>
              <a:rPr lang="en-US" sz="4000" b="1" dirty="0">
                <a:solidFill>
                  <a:srgbClr val="5DB346"/>
                </a:solidFill>
              </a:rPr>
              <a:t>///</a:t>
            </a:r>
            <a:r>
              <a:rPr lang="en-US" sz="4000" dirty="0"/>
              <a:t> </a:t>
            </a:r>
            <a:r>
              <a:rPr lang="en-US" sz="4000" dirty="0" smtClean="0"/>
              <a:t>Analogs to the above </a:t>
            </a:r>
            <a:r>
              <a:rPr lang="en-US" sz="4000" dirty="0"/>
              <a:t>expanded </a:t>
            </a:r>
            <a:r>
              <a:rPr lang="en-US" sz="4000" dirty="0" smtClean="0"/>
              <a:t>into </a:t>
            </a:r>
            <a:r>
              <a:rPr lang="en-US" sz="4000" dirty="0">
                <a:solidFill>
                  <a:srgbClr val="FF0000"/>
                </a:solidFill>
              </a:rPr>
              <a:t>CICE</a:t>
            </a:r>
            <a:r>
              <a:rPr lang="en-US" sz="4000" dirty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Consortium</a:t>
            </a:r>
            <a:r>
              <a:rPr lang="en-US" sz="4000" dirty="0" smtClean="0"/>
              <a:t> global </a:t>
            </a:r>
            <a:r>
              <a:rPr lang="en-US" sz="4000" dirty="0"/>
              <a:t>pack dynamics, </a:t>
            </a:r>
            <a:r>
              <a:rPr lang="en-US" sz="4000" dirty="0" smtClean="0"/>
              <a:t>with BGC </a:t>
            </a:r>
            <a:r>
              <a:rPr lang="en-US" sz="4000" dirty="0"/>
              <a:t>coupling </a:t>
            </a:r>
            <a:r>
              <a:rPr lang="en-US" sz="4000" dirty="0" smtClean="0"/>
              <a:t>back to </a:t>
            </a:r>
            <a:r>
              <a:rPr lang="en-US" sz="4000" dirty="0"/>
              <a:t>both </a:t>
            </a:r>
            <a:r>
              <a:rPr lang="en-US" sz="4000" dirty="0">
                <a:solidFill>
                  <a:srgbClr val="FF0000"/>
                </a:solidFill>
              </a:rPr>
              <a:t>ACME</a:t>
            </a:r>
            <a:r>
              <a:rPr lang="en-US" sz="4000" dirty="0"/>
              <a:t> and </a:t>
            </a:r>
            <a:r>
              <a:rPr lang="en-US" sz="4000" dirty="0">
                <a:solidFill>
                  <a:srgbClr val="FF0000"/>
                </a:solidFill>
              </a:rPr>
              <a:t>CESM</a:t>
            </a:r>
            <a:r>
              <a:rPr lang="en-US" sz="4000" dirty="0"/>
              <a:t> </a:t>
            </a:r>
            <a:r>
              <a:rPr lang="en-US" sz="4000" dirty="0" smtClean="0"/>
              <a:t>oceans</a:t>
            </a:r>
            <a:r>
              <a:rPr lang="en-US" sz="4000" dirty="0"/>
              <a:t> </a:t>
            </a:r>
            <a:r>
              <a:rPr lang="en-US" sz="4000" dirty="0" smtClean="0">
                <a:solidFill>
                  <a:srgbClr val="5DB346"/>
                </a:solidFill>
              </a:rPr>
              <a:t>/// </a:t>
            </a:r>
            <a:r>
              <a:rPr lang="en-US" sz="4000" dirty="0" smtClean="0"/>
              <a:t>Arctic river plume dilution now implemented, for sediment and organic chemistry under </a:t>
            </a:r>
            <a:r>
              <a:rPr lang="en-US" sz="4000" dirty="0" err="1" smtClean="0">
                <a:solidFill>
                  <a:srgbClr val="FF0000"/>
                </a:solidFill>
              </a:rPr>
              <a:t>HiLAT</a:t>
            </a:r>
            <a:r>
              <a:rPr lang="en-US" sz="4000" dirty="0" smtClean="0"/>
              <a:t> aiming for </a:t>
            </a:r>
            <a:r>
              <a:rPr lang="en-US" sz="4000" dirty="0" smtClean="0">
                <a:solidFill>
                  <a:srgbClr val="FF0000"/>
                </a:solidFill>
              </a:rPr>
              <a:t>BETR</a:t>
            </a:r>
            <a:r>
              <a:rPr lang="en-US" sz="4000" dirty="0" smtClean="0"/>
              <a:t> soil chemistry and </a:t>
            </a:r>
            <a:r>
              <a:rPr lang="en-US" sz="4000" dirty="0" smtClean="0">
                <a:solidFill>
                  <a:srgbClr val="FF0000"/>
                </a:solidFill>
              </a:rPr>
              <a:t>MOSART</a:t>
            </a:r>
            <a:r>
              <a:rPr lang="en-US" sz="4000" dirty="0" smtClean="0"/>
              <a:t> hydrology </a:t>
            </a:r>
            <a:r>
              <a:rPr lang="en-US" sz="4000" dirty="0" smtClean="0">
                <a:solidFill>
                  <a:srgbClr val="5DB346"/>
                </a:solidFill>
              </a:rPr>
              <a:t>///</a:t>
            </a:r>
            <a:r>
              <a:rPr lang="en-US" sz="4000" dirty="0" smtClean="0"/>
              <a:t> Validation, optimization and prioritization of general marine BGC beginning from </a:t>
            </a:r>
            <a:r>
              <a:rPr lang="en-US" sz="4000" dirty="0" smtClean="0">
                <a:solidFill>
                  <a:srgbClr val="FF0000"/>
                </a:solidFill>
              </a:rPr>
              <a:t>ILAMB</a:t>
            </a:r>
            <a:endParaRPr lang="en-US" sz="4000" dirty="0" smtClean="0"/>
          </a:p>
          <a:p>
            <a:r>
              <a:rPr lang="en-US" sz="4000" dirty="0" smtClean="0">
                <a:solidFill>
                  <a:srgbClr val="5DB346"/>
                </a:solidFill>
              </a:rPr>
              <a:t>Now </a:t>
            </a:r>
            <a:r>
              <a:rPr lang="en-US" sz="4000" dirty="0">
                <a:solidFill>
                  <a:srgbClr val="5DB346"/>
                </a:solidFill>
              </a:rPr>
              <a:t>Needed</a:t>
            </a:r>
            <a:r>
              <a:rPr lang="en-US" sz="4000" dirty="0" smtClean="0">
                <a:solidFill>
                  <a:srgbClr val="5DB346"/>
                </a:solidFill>
              </a:rPr>
              <a:t>: IDOE keywords in red)</a:t>
            </a:r>
            <a:endParaRPr lang="en-US" sz="4000" dirty="0">
              <a:solidFill>
                <a:srgbClr val="5DB346"/>
              </a:solidFill>
            </a:endParaRPr>
          </a:p>
          <a:p>
            <a:r>
              <a:rPr lang="en-US" sz="4000" dirty="0" smtClean="0"/>
              <a:t>Supplement traditional C with </a:t>
            </a:r>
            <a:r>
              <a:rPr lang="en-US" sz="4000" dirty="0" smtClean="0">
                <a:solidFill>
                  <a:srgbClr val="FF0000"/>
                </a:solidFill>
              </a:rPr>
              <a:t>microbial loop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5DB346"/>
                </a:solidFill>
              </a:rPr>
              <a:t>/// </a:t>
            </a:r>
            <a:r>
              <a:rPr lang="en-US" sz="4000" dirty="0" smtClean="0"/>
              <a:t>Couple </a:t>
            </a:r>
            <a:r>
              <a:rPr lang="en-US" sz="4000" dirty="0" smtClean="0">
                <a:solidFill>
                  <a:srgbClr val="FF0000"/>
                </a:solidFill>
              </a:rPr>
              <a:t>sulfur</a:t>
            </a:r>
            <a:r>
              <a:rPr lang="en-US" sz="4000" dirty="0">
                <a:solidFill>
                  <a:srgbClr val="FF0000"/>
                </a:solidFill>
              </a:rPr>
              <a:t>-</a:t>
            </a:r>
            <a:r>
              <a:rPr lang="en-US" sz="4000" dirty="0" err="1">
                <a:solidFill>
                  <a:srgbClr val="FF0000"/>
                </a:solidFill>
              </a:rPr>
              <a:t>organo</a:t>
            </a:r>
            <a:r>
              <a:rPr lang="en-US" sz="4000" dirty="0">
                <a:solidFill>
                  <a:srgbClr val="FF0000"/>
                </a:solidFill>
              </a:rPr>
              <a:t>-aerosol </a:t>
            </a:r>
            <a:r>
              <a:rPr lang="en-US" sz="4000" dirty="0" err="1">
                <a:solidFill>
                  <a:srgbClr val="FF0000"/>
                </a:solidFill>
              </a:rPr>
              <a:t>ccn</a:t>
            </a:r>
            <a:r>
              <a:rPr lang="en-US" sz="4000" dirty="0"/>
              <a:t> to </a:t>
            </a:r>
            <a:r>
              <a:rPr lang="en-US" sz="4000" dirty="0" smtClean="0"/>
              <a:t>clouds </a:t>
            </a:r>
            <a:r>
              <a:rPr lang="en-US" sz="4000" dirty="0"/>
              <a:t>with analysis of </a:t>
            </a:r>
            <a:r>
              <a:rPr lang="en-US" sz="4000" dirty="0" err="1" smtClean="0"/>
              <a:t>tele</a:t>
            </a:r>
            <a:r>
              <a:rPr lang="en-US" sz="4000" dirty="0" smtClean="0"/>
              <a:t>-connections</a:t>
            </a:r>
            <a:r>
              <a:rPr lang="en-US" sz="4000" b="1" dirty="0" smtClean="0">
                <a:solidFill>
                  <a:srgbClr val="5DB346"/>
                </a:solidFill>
              </a:rPr>
              <a:t> </a:t>
            </a:r>
            <a:r>
              <a:rPr lang="en-US" sz="4000" b="1" dirty="0">
                <a:solidFill>
                  <a:srgbClr val="5DB346"/>
                </a:solidFill>
              </a:rPr>
              <a:t>///</a:t>
            </a:r>
            <a:r>
              <a:rPr lang="en-US" sz="4000" dirty="0"/>
              <a:t> </a:t>
            </a:r>
            <a:r>
              <a:rPr lang="en-US" sz="4000" dirty="0" smtClean="0"/>
              <a:t>Global 2D </a:t>
            </a:r>
            <a:r>
              <a:rPr lang="en-US" sz="4000" dirty="0"/>
              <a:t>equation of state </a:t>
            </a:r>
            <a:r>
              <a:rPr lang="en-US" sz="4000" dirty="0" smtClean="0"/>
              <a:t>to underlie </a:t>
            </a:r>
            <a:r>
              <a:rPr lang="en-US" sz="4000" dirty="0" smtClean="0">
                <a:solidFill>
                  <a:srgbClr val="FF0000"/>
                </a:solidFill>
              </a:rPr>
              <a:t>surfactant </a:t>
            </a:r>
            <a:r>
              <a:rPr lang="en-US" sz="4000" dirty="0">
                <a:solidFill>
                  <a:srgbClr val="FF0000"/>
                </a:solidFill>
              </a:rPr>
              <a:t>energetics</a:t>
            </a:r>
            <a:r>
              <a:rPr lang="en-US" sz="4000" dirty="0"/>
              <a:t> (tension, interfacial pressure</a:t>
            </a:r>
            <a:r>
              <a:rPr lang="en-US" sz="4000" dirty="0" smtClean="0"/>
              <a:t>)</a:t>
            </a:r>
            <a:r>
              <a:rPr lang="en-US" sz="4000" b="1" dirty="0" smtClean="0">
                <a:solidFill>
                  <a:srgbClr val="5DB346"/>
                </a:solidFill>
              </a:rPr>
              <a:t> </a:t>
            </a:r>
            <a:r>
              <a:rPr lang="en-US" sz="4000" b="1" dirty="0">
                <a:solidFill>
                  <a:srgbClr val="5DB346"/>
                </a:solidFill>
              </a:rPr>
              <a:t>///</a:t>
            </a:r>
            <a:r>
              <a:rPr lang="en-US" sz="4000" dirty="0"/>
              <a:t> </a:t>
            </a:r>
            <a:r>
              <a:rPr lang="en-US" sz="4000" dirty="0" smtClean="0"/>
              <a:t>Extensions </a:t>
            </a:r>
            <a:r>
              <a:rPr lang="en-US" sz="4000" dirty="0"/>
              <a:t>into </a:t>
            </a:r>
            <a:r>
              <a:rPr lang="en-US" sz="4000" dirty="0" smtClean="0"/>
              <a:t>pack volume to ground </a:t>
            </a:r>
            <a:r>
              <a:rPr lang="en-US" sz="4000" dirty="0">
                <a:solidFill>
                  <a:srgbClr val="FF0000"/>
                </a:solidFill>
              </a:rPr>
              <a:t>ice brine </a:t>
            </a:r>
            <a:r>
              <a:rPr lang="en-US" sz="4000" dirty="0" smtClean="0">
                <a:solidFill>
                  <a:srgbClr val="FF0000"/>
                </a:solidFill>
              </a:rPr>
              <a:t>interface</a:t>
            </a:r>
            <a:r>
              <a:rPr lang="en-US" sz="4000" dirty="0" smtClean="0"/>
              <a:t> dynamics, adsorptive </a:t>
            </a:r>
            <a:r>
              <a:rPr lang="en-US" sz="4000" dirty="0"/>
              <a:t>storage, </a:t>
            </a:r>
            <a:r>
              <a:rPr lang="en-US" sz="4000" dirty="0" smtClean="0"/>
              <a:t>gelling, tortuosity</a:t>
            </a:r>
            <a:r>
              <a:rPr lang="en-US" sz="4000" b="1" dirty="0" smtClean="0">
                <a:solidFill>
                  <a:srgbClr val="5DB346"/>
                </a:solidFill>
              </a:rPr>
              <a:t> </a:t>
            </a:r>
            <a:r>
              <a:rPr lang="en-US" sz="4000" b="1" dirty="0">
                <a:solidFill>
                  <a:srgbClr val="5DB346"/>
                </a:solidFill>
              </a:rPr>
              <a:t>///</a:t>
            </a:r>
            <a:r>
              <a:rPr lang="en-US" sz="4000" dirty="0"/>
              <a:t> </a:t>
            </a:r>
            <a:r>
              <a:rPr lang="en-US" sz="4000" dirty="0" smtClean="0"/>
              <a:t>Apply </a:t>
            </a:r>
            <a:r>
              <a:rPr lang="en-US" sz="4000" dirty="0"/>
              <a:t>surface </a:t>
            </a:r>
            <a:r>
              <a:rPr lang="en-US" sz="4000" dirty="0" smtClean="0"/>
              <a:t>tension </a:t>
            </a:r>
            <a:r>
              <a:rPr lang="en-US" sz="4000" dirty="0"/>
              <a:t>to </a:t>
            </a:r>
            <a:r>
              <a:rPr lang="en-US" sz="4000" dirty="0" smtClean="0">
                <a:solidFill>
                  <a:srgbClr val="FF0000"/>
                </a:solidFill>
              </a:rPr>
              <a:t>transfer </a:t>
            </a:r>
            <a:r>
              <a:rPr lang="en-US" sz="4000" dirty="0">
                <a:solidFill>
                  <a:srgbClr val="FF0000"/>
                </a:solidFill>
              </a:rPr>
              <a:t>trace gases, momentum, heat and water </a:t>
            </a:r>
            <a:r>
              <a:rPr lang="en-US" sz="4000" dirty="0" smtClean="0">
                <a:solidFill>
                  <a:srgbClr val="FF0000"/>
                </a:solidFill>
              </a:rPr>
              <a:t>vapor</a:t>
            </a:r>
            <a:r>
              <a:rPr lang="en-US" sz="4000" b="1" dirty="0" smtClean="0">
                <a:solidFill>
                  <a:srgbClr val="5DB346"/>
                </a:solidFill>
              </a:rPr>
              <a:t> </a:t>
            </a:r>
            <a:r>
              <a:rPr lang="en-US" sz="4000" b="1" dirty="0">
                <a:solidFill>
                  <a:srgbClr val="5DB346"/>
                </a:solidFill>
              </a:rPr>
              <a:t>///</a:t>
            </a:r>
            <a:r>
              <a:rPr lang="en-US" sz="4000" dirty="0"/>
              <a:t> </a:t>
            </a:r>
            <a:r>
              <a:rPr lang="en-US" sz="4000" dirty="0" smtClean="0"/>
              <a:t>General </a:t>
            </a:r>
            <a:r>
              <a:rPr lang="en-US" sz="4000" dirty="0"/>
              <a:t>evaluation of ice biotic </a:t>
            </a:r>
            <a:r>
              <a:rPr lang="en-US" sz="4000" dirty="0" smtClean="0"/>
              <a:t>response-feedbacks to </a:t>
            </a:r>
            <a:r>
              <a:rPr lang="en-US" sz="4000" dirty="0"/>
              <a:t>global change –</a:t>
            </a:r>
            <a:r>
              <a:rPr lang="en-US" sz="4000" dirty="0">
                <a:solidFill>
                  <a:srgbClr val="FF0000"/>
                </a:solidFill>
              </a:rPr>
              <a:t>freezing inhibition</a:t>
            </a:r>
            <a:r>
              <a:rPr lang="en-US" sz="4000" dirty="0"/>
              <a:t>, network </a:t>
            </a:r>
            <a:r>
              <a:rPr lang="en-US" sz="4000" dirty="0">
                <a:solidFill>
                  <a:srgbClr val="FF0000"/>
                </a:solidFill>
              </a:rPr>
              <a:t>plugging</a:t>
            </a:r>
            <a:r>
              <a:rPr lang="en-US" sz="4000" dirty="0"/>
              <a:t>, pigments and </a:t>
            </a:r>
            <a:r>
              <a:rPr lang="en-US" sz="4000" dirty="0" smtClean="0"/>
              <a:t>radiation absorption with heat deposition </a:t>
            </a:r>
            <a:r>
              <a:rPr lang="en-US" sz="4000" dirty="0" smtClean="0">
                <a:solidFill>
                  <a:srgbClr val="5DB346"/>
                </a:solidFill>
              </a:rPr>
              <a:t>///</a:t>
            </a:r>
            <a:r>
              <a:rPr lang="en-US" sz="4000" dirty="0" smtClean="0"/>
              <a:t> </a:t>
            </a:r>
            <a:r>
              <a:rPr lang="en-US" sz="4000" dirty="0" smtClean="0">
                <a:solidFill>
                  <a:srgbClr val="FF0000"/>
                </a:solidFill>
              </a:rPr>
              <a:t>River plume </a:t>
            </a:r>
            <a:r>
              <a:rPr lang="en-US" sz="4000" dirty="0" smtClean="0"/>
              <a:t>surge required to carry Arctic coastal code forward </a:t>
            </a:r>
            <a:r>
              <a:rPr lang="en-US" sz="4000" dirty="0" smtClean="0">
                <a:solidFill>
                  <a:srgbClr val="5DB346"/>
                </a:solidFill>
              </a:rPr>
              <a:t>/// </a:t>
            </a:r>
            <a:r>
              <a:rPr lang="en-US" sz="4000" dirty="0" smtClean="0"/>
              <a:t>Coordinated </a:t>
            </a:r>
            <a:r>
              <a:rPr lang="en-US" sz="4000" dirty="0" smtClean="0">
                <a:solidFill>
                  <a:srgbClr val="FF0000"/>
                </a:solidFill>
              </a:rPr>
              <a:t>validation</a:t>
            </a:r>
            <a:r>
              <a:rPr lang="en-US" sz="4000" dirty="0" smtClean="0"/>
              <a:t> for all plus continual assessment of </a:t>
            </a:r>
            <a:r>
              <a:rPr lang="en-US" sz="4000" dirty="0" smtClean="0">
                <a:solidFill>
                  <a:srgbClr val="FF0000"/>
                </a:solidFill>
              </a:rPr>
              <a:t>priorities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35" name="Picture 34" descr="Prot_QU120to10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41005" y="14710257"/>
            <a:ext cx="9144000" cy="4235097"/>
          </a:xfrm>
          <a:prstGeom prst="rect">
            <a:avLst/>
          </a:prstGeom>
        </p:spPr>
      </p:pic>
      <p:pic>
        <p:nvPicPr>
          <p:cNvPr id="37" name="Picture 3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401" y="9834168"/>
            <a:ext cx="9266604" cy="4643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Picture 37" descr="SusSchematic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2" t="5881" r="1472" b="40219"/>
          <a:stretch/>
        </p:blipFill>
        <p:spPr>
          <a:xfrm>
            <a:off x="36378143" y="19154159"/>
            <a:ext cx="5806862" cy="433054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8033" y="17354140"/>
            <a:ext cx="4992613" cy="2496307"/>
          </a:xfrm>
          <a:prstGeom prst="rect">
            <a:avLst/>
          </a:prstGeom>
        </p:spPr>
      </p:pic>
      <p:pic>
        <p:nvPicPr>
          <p:cNvPr id="44" name="Picture 43" descr="Mod.tif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02"/>
          <a:stretch/>
        </p:blipFill>
        <p:spPr>
          <a:xfrm>
            <a:off x="22688033" y="19850447"/>
            <a:ext cx="4992613" cy="1924176"/>
          </a:xfrm>
          <a:prstGeom prst="rect">
            <a:avLst/>
          </a:prstGeom>
        </p:spPr>
      </p:pic>
      <p:pic>
        <p:nvPicPr>
          <p:cNvPr id="45" name="Picture 44" descr="Krembs.tiff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600"/>
          <a:stretch/>
        </p:blipFill>
        <p:spPr>
          <a:xfrm>
            <a:off x="22583395" y="21774623"/>
            <a:ext cx="5202464" cy="1979733"/>
          </a:xfrm>
          <a:prstGeom prst="rect">
            <a:avLst/>
          </a:prstGeom>
        </p:spPr>
      </p:pic>
      <p:pic>
        <p:nvPicPr>
          <p:cNvPr id="46" name="Picture 45" descr="PP_net_Arctic_1980_r1036.pdf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9" t="4678" r="-2796" b="9126"/>
          <a:stretch/>
        </p:blipFill>
        <p:spPr>
          <a:xfrm>
            <a:off x="26860789" y="9834168"/>
            <a:ext cx="6180216" cy="721432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785859" y="17280315"/>
            <a:ext cx="8488943" cy="698652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Clockwise from upper left</a:t>
            </a:r>
            <a:r>
              <a:rPr lang="en-US" sz="3200" dirty="0" smtClean="0"/>
              <a:t>: </a:t>
            </a:r>
            <a:r>
              <a:rPr lang="en-US" sz="3200" dirty="0" smtClean="0">
                <a:solidFill>
                  <a:srgbClr val="FF0000"/>
                </a:solidFill>
              </a:rPr>
              <a:t>% change in DMS flux, y2000 to (RCP 8.5) y2100 in a POP version with implicit cyanobacteria and </a:t>
            </a:r>
            <a:r>
              <a:rPr lang="en-US" sz="3200" dirty="0" err="1" smtClean="0">
                <a:solidFill>
                  <a:srgbClr val="FF0000"/>
                </a:solidFill>
              </a:rPr>
              <a:t>Phaeocystis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5DB346"/>
                </a:solidFill>
              </a:rPr>
              <a:t>/// </a:t>
            </a:r>
            <a:r>
              <a:rPr lang="en-US" sz="3200" dirty="0" smtClean="0">
                <a:solidFill>
                  <a:srgbClr val="FF0000"/>
                </a:solidFill>
              </a:rPr>
              <a:t>Ice algal CICE simulates pan-Arctic brine channel internal </a:t>
            </a:r>
            <a:r>
              <a:rPr lang="en-US" sz="3200" dirty="0" smtClean="0">
                <a:solidFill>
                  <a:srgbClr val="FF0000"/>
                </a:solidFill>
              </a:rPr>
              <a:t>production, </a:t>
            </a:r>
            <a:r>
              <a:rPr lang="en-US" sz="3200" dirty="0" smtClean="0">
                <a:solidFill>
                  <a:srgbClr val="FF0000"/>
                </a:solidFill>
              </a:rPr>
              <a:t>units </a:t>
            </a:r>
            <a:r>
              <a:rPr lang="en-US" sz="3200" dirty="0" err="1" smtClean="0">
                <a:solidFill>
                  <a:srgbClr val="FF0000"/>
                </a:solidFill>
              </a:rPr>
              <a:t>mgC</a:t>
            </a:r>
            <a:r>
              <a:rPr lang="en-US" sz="3200" dirty="0" smtClean="0">
                <a:solidFill>
                  <a:srgbClr val="FF0000"/>
                </a:solidFill>
              </a:rPr>
              <a:t>/m</a:t>
            </a:r>
            <a:r>
              <a:rPr lang="en-US" sz="3200" baseline="30000" dirty="0" smtClean="0">
                <a:solidFill>
                  <a:srgbClr val="FF0000"/>
                </a:solidFill>
              </a:rPr>
              <a:t>2</a:t>
            </a:r>
            <a:r>
              <a:rPr lang="en-US" sz="3200" dirty="0" smtClean="0">
                <a:solidFill>
                  <a:srgbClr val="FF0000"/>
                </a:solidFill>
              </a:rPr>
              <a:t>d </a:t>
            </a:r>
            <a:r>
              <a:rPr lang="en-US" sz="3200" dirty="0" smtClean="0">
                <a:solidFill>
                  <a:srgbClr val="5DB346"/>
                </a:solidFill>
              </a:rPr>
              <a:t>///</a:t>
            </a:r>
            <a:r>
              <a:rPr lang="en-US" sz="3200" dirty="0" smtClean="0">
                <a:solidFill>
                  <a:srgbClr val="FF0000"/>
                </a:solidFill>
              </a:rPr>
              <a:t> Explicit </a:t>
            </a:r>
            <a:r>
              <a:rPr lang="en-US" sz="3200" dirty="0" err="1" smtClean="0">
                <a:solidFill>
                  <a:srgbClr val="FF0000"/>
                </a:solidFill>
              </a:rPr>
              <a:t>Phaeocystis</a:t>
            </a:r>
            <a:r>
              <a:rPr lang="en-US" sz="3200" dirty="0" smtClean="0">
                <a:solidFill>
                  <a:srgbClr val="FF0000"/>
                </a:solidFill>
              </a:rPr>
              <a:t> distributions in CESM version, </a:t>
            </a:r>
            <a:r>
              <a:rPr lang="en-US" sz="3200" dirty="0" err="1" smtClean="0">
                <a:solidFill>
                  <a:srgbClr val="FF0000"/>
                </a:solidFill>
              </a:rPr>
              <a:t>mmC</a:t>
            </a:r>
            <a:r>
              <a:rPr lang="en-US" sz="3200" dirty="0" smtClean="0">
                <a:solidFill>
                  <a:srgbClr val="FF0000"/>
                </a:solidFill>
              </a:rPr>
              <a:t>/m</a:t>
            </a:r>
            <a:r>
              <a:rPr lang="en-US" sz="3200" baseline="30000" dirty="0" smtClean="0">
                <a:solidFill>
                  <a:srgbClr val="FF0000"/>
                </a:solidFill>
              </a:rPr>
              <a:t>3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5DB346"/>
                </a:solidFill>
              </a:rPr>
              <a:t>///</a:t>
            </a:r>
            <a:r>
              <a:rPr lang="en-US" sz="3200" dirty="0" smtClean="0">
                <a:solidFill>
                  <a:srgbClr val="FF0000"/>
                </a:solidFill>
              </a:rPr>
              <a:t> Dynamic proteins in MPAS-O (QU120 grid), </a:t>
            </a:r>
            <a:r>
              <a:rPr lang="en-US" sz="32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3200" dirty="0" err="1" smtClean="0">
                <a:solidFill>
                  <a:srgbClr val="FF0000"/>
                </a:solidFill>
              </a:rPr>
              <a:t>M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5DB346"/>
                </a:solidFill>
              </a:rPr>
              <a:t>///</a:t>
            </a:r>
            <a:r>
              <a:rPr lang="en-US" sz="3200" dirty="0" smtClean="0">
                <a:solidFill>
                  <a:srgbClr val="FF0000"/>
                </a:solidFill>
              </a:rPr>
              <a:t> Schematic of OCEANFILMS adsorption-to-POA mechanism, CAM-ACME </a:t>
            </a:r>
            <a:r>
              <a:rPr lang="en-US" sz="3200" dirty="0" smtClean="0">
                <a:solidFill>
                  <a:srgbClr val="5DB346"/>
                </a:solidFill>
              </a:rPr>
              <a:t>///</a:t>
            </a:r>
            <a:r>
              <a:rPr lang="en-US" sz="3200" dirty="0" smtClean="0">
                <a:solidFill>
                  <a:srgbClr val="FF0000"/>
                </a:solidFill>
              </a:rPr>
              <a:t> Carbohydrates increase brine channel tortuosity against artificial sea ice </a:t>
            </a:r>
            <a:r>
              <a:rPr lang="en-US" sz="3200" dirty="0" smtClean="0">
                <a:solidFill>
                  <a:srgbClr val="5DB346"/>
                </a:solidFill>
              </a:rPr>
              <a:t>///</a:t>
            </a:r>
            <a:r>
              <a:rPr lang="en-US" sz="3200" dirty="0" smtClean="0">
                <a:solidFill>
                  <a:srgbClr val="FF0000"/>
                </a:solidFill>
              </a:rPr>
              <a:t> Surfactant controls </a:t>
            </a:r>
            <a:r>
              <a:rPr lang="en-US" sz="3200" dirty="0">
                <a:solidFill>
                  <a:srgbClr val="FF0000"/>
                </a:solidFill>
              </a:rPr>
              <a:t>film-salt residence time </a:t>
            </a:r>
            <a:r>
              <a:rPr lang="en-US" sz="3200" dirty="0">
                <a:solidFill>
                  <a:srgbClr val="5DB346"/>
                </a:solidFill>
              </a:rPr>
              <a:t>//</a:t>
            </a:r>
            <a:r>
              <a:rPr lang="en-US" sz="3200" dirty="0" smtClean="0">
                <a:solidFill>
                  <a:srgbClr val="5DB346"/>
                </a:solidFill>
              </a:rPr>
              <a:t>/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>
                <a:solidFill>
                  <a:srgbClr val="FF0000"/>
                </a:solidFill>
              </a:rPr>
              <a:t>MD simulation of </a:t>
            </a:r>
            <a:r>
              <a:rPr lang="en-US" sz="3200" dirty="0" err="1">
                <a:solidFill>
                  <a:srgbClr val="FF0000"/>
                </a:solidFill>
              </a:rPr>
              <a:t>lipidic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PEG, through a 2D </a:t>
            </a:r>
            <a:r>
              <a:rPr lang="en-US" sz="3200" dirty="0">
                <a:solidFill>
                  <a:srgbClr val="FF0000"/>
                </a:solidFill>
              </a:rPr>
              <a:t>phase transition </a:t>
            </a:r>
            <a:r>
              <a:rPr lang="en-US" sz="3200" dirty="0">
                <a:solidFill>
                  <a:srgbClr val="5DB346"/>
                </a:solidFill>
              </a:rPr>
              <a:t>///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Arctic mixed layer W/m2 given riverine CDOM dispersal/attenuation  </a:t>
            </a:r>
            <a:endParaRPr lang="en-US" sz="3200" baseline="30000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669743" y="40490139"/>
            <a:ext cx="110062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Publications: Several per year in </a:t>
            </a:r>
            <a:r>
              <a:rPr lang="en-US" sz="3200" dirty="0" smtClean="0"/>
              <a:t>AGU</a:t>
            </a:r>
            <a:r>
              <a:rPr lang="en-US" sz="3200" dirty="0"/>
              <a:t> </a:t>
            </a:r>
            <a:r>
              <a:rPr lang="en-US" sz="3200" dirty="0" smtClean="0"/>
              <a:t>and relate venues,</a:t>
            </a:r>
            <a:r>
              <a:rPr lang="en-US" sz="3200" dirty="0" smtClean="0"/>
              <a:t> regular</a:t>
            </a:r>
            <a:endParaRPr lang="en-US" sz="3200" dirty="0" smtClean="0"/>
          </a:p>
          <a:p>
            <a:r>
              <a:rPr lang="en-US" sz="3200" dirty="0"/>
              <a:t>a</a:t>
            </a:r>
            <a:r>
              <a:rPr lang="en-US" sz="3200" dirty="0" smtClean="0"/>
              <a:t>ppearances i</a:t>
            </a:r>
            <a:r>
              <a:rPr lang="en-US" sz="3200" dirty="0" smtClean="0"/>
              <a:t>n </a:t>
            </a:r>
            <a:r>
              <a:rPr lang="en-US" sz="3200" dirty="0" smtClean="0"/>
              <a:t>high profile journals </a:t>
            </a:r>
            <a:r>
              <a:rPr lang="en-US" sz="3200" dirty="0" smtClean="0"/>
              <a:t>garnering</a:t>
            </a:r>
            <a:r>
              <a:rPr lang="en-US" sz="3200" dirty="0" smtClean="0"/>
              <a:t> </a:t>
            </a:r>
            <a:r>
              <a:rPr lang="en-US" sz="3200" dirty="0" smtClean="0"/>
              <a:t>significant press attention. Detailed </a:t>
            </a:r>
            <a:r>
              <a:rPr lang="en-US" sz="3200" dirty="0" smtClean="0"/>
              <a:t>lists </a:t>
            </a:r>
            <a:r>
              <a:rPr lang="en-US" sz="3200" dirty="0" smtClean="0"/>
              <a:t>from C@I group on request, see left.</a:t>
            </a:r>
          </a:p>
        </p:txBody>
      </p:sp>
      <p:pic>
        <p:nvPicPr>
          <p:cNvPr id="53" name="Picture 52" descr="BlessMess.tiff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867"/>
          <a:stretch/>
        </p:blipFill>
        <p:spPr>
          <a:xfrm rot="16200000">
            <a:off x="22938980" y="9618896"/>
            <a:ext cx="3591093" cy="4092982"/>
          </a:xfrm>
          <a:prstGeom prst="rect">
            <a:avLst/>
          </a:prstGeom>
        </p:spPr>
      </p:pic>
      <p:pic>
        <p:nvPicPr>
          <p:cNvPr id="54" name="Picture 53" descr="a%20equals%200.00143.JPG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4" t="2656" r="13892" b="7833"/>
          <a:stretch/>
        </p:blipFill>
        <p:spPr>
          <a:xfrm>
            <a:off x="22688035" y="13567666"/>
            <a:ext cx="3981708" cy="3716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135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649</TotalTime>
  <Words>1100</Words>
  <Application>Microsoft Macintosh PowerPoint</Application>
  <PresentationFormat>Custom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Pacific Northwest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Christopher DeGraaf</dc:creator>
  <cp:lastModifiedBy>First name Last name</cp:lastModifiedBy>
  <cp:revision>141</cp:revision>
  <dcterms:created xsi:type="dcterms:W3CDTF">2015-04-08T23:32:45Z</dcterms:created>
  <dcterms:modified xsi:type="dcterms:W3CDTF">2016-10-31T14:30:24Z</dcterms:modified>
</cp:coreProperties>
</file>