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33" r:id="rId2"/>
    <p:sldMasterId id="2147483743" r:id="rId3"/>
  </p:sldMasterIdLst>
  <p:notesMasterIdLst>
    <p:notesMasterId r:id="rId18"/>
  </p:notesMasterIdLst>
  <p:handoutMasterIdLst>
    <p:handoutMasterId r:id="rId19"/>
  </p:handoutMasterIdLst>
  <p:sldIdLst>
    <p:sldId id="260" r:id="rId4"/>
    <p:sldId id="755" r:id="rId5"/>
    <p:sldId id="754" r:id="rId6"/>
    <p:sldId id="746" r:id="rId7"/>
    <p:sldId id="745" r:id="rId8"/>
    <p:sldId id="747" r:id="rId9"/>
    <p:sldId id="748" r:id="rId10"/>
    <p:sldId id="749" r:id="rId11"/>
    <p:sldId id="750" r:id="rId12"/>
    <p:sldId id="751" r:id="rId13"/>
    <p:sldId id="752" r:id="rId14"/>
    <p:sldId id="697" r:id="rId15"/>
    <p:sldId id="753" r:id="rId16"/>
    <p:sldId id="268" r:id="rId17"/>
  </p:sldIdLst>
  <p:sldSz cx="14630400" cy="8229600"/>
  <p:notesSz cx="9296400" cy="7010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DF7F"/>
    <a:srgbClr val="A58AFF"/>
    <a:srgbClr val="00B6EB"/>
    <a:srgbClr val="FB61D7"/>
    <a:srgbClr val="53B400"/>
    <a:srgbClr val="F8766D"/>
    <a:srgbClr val="00C094"/>
    <a:srgbClr val="C49A00"/>
    <a:srgbClr val="348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A451D-8EBB-6D4F-A4F6-F31989D33B44}" v="6" dt="2019-10-21T14:48:12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0309" autoAdjust="0"/>
  </p:normalViewPr>
  <p:slideViewPr>
    <p:cSldViewPr snapToGrid="0" snapToObjects="1">
      <p:cViewPr varScale="1">
        <p:scale>
          <a:sx n="99" d="100"/>
          <a:sy n="99" d="100"/>
        </p:scale>
        <p:origin x="551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3017837" y="7525871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4185" y="6522990"/>
            <a:ext cx="1141787" cy="1114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7837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22843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7DF7AD-6B72-0344-B9C6-9D90ACBD28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89038" y="366912"/>
            <a:ext cx="308629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040101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4010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00034D0-F9B9-EA4C-91BB-433B2A51A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1" y="227160"/>
            <a:ext cx="1280159" cy="1250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E638BA-259D-9A44-A341-4E3C16BD92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26031" y="7122106"/>
            <a:ext cx="929809" cy="3486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F6728-7679-F242-8134-FD9762E0A9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5535" y="7244051"/>
            <a:ext cx="929809" cy="1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321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1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603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040101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4010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00034D0-F9B9-EA4C-91BB-433B2A51A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1" y="227160"/>
            <a:ext cx="1280159" cy="1250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E638BA-259D-9A44-A341-4E3C16BD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31" y="7122106"/>
            <a:ext cx="929809" cy="3486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F6728-7679-F242-8134-FD9762E0A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35" y="7244051"/>
            <a:ext cx="929809" cy="1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E061FB-32B5-D147-964E-40A4D82EA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065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2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4010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3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0401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639714-1D0B-F44A-A06E-048C4CB9D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4233" y="145430"/>
            <a:ext cx="10618966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9D6474-85AC-4542-BDA5-213FBC636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30" y="427567"/>
            <a:ext cx="196400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8A99AA-808D-2449-A850-8875AE933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8520C0B-63E4-8146-B06F-2D4679E9C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834" y="145430"/>
            <a:ext cx="10067365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6DE590-41A2-5E4C-85EC-EA49DBE15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F80F1A3-CAFA-0B44-BCCA-72F4C1583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834" y="145430"/>
            <a:ext cx="10067365" cy="1100666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31B8C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600ADF-E9E7-A24B-8F96-CF45C7F5C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29" y="427567"/>
            <a:ext cx="2481718" cy="8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8/6/2024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6B034-EB59-DD49-AAC0-5C3E3660C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530" y="427567"/>
            <a:ext cx="196400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44655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31B8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4BE25C-8093-7D44-A61B-32DE6D2D2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185" y="6522990"/>
            <a:ext cx="1141787" cy="111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47646-348A-4D46-BC8A-FB9C1A865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30" y="427567"/>
            <a:ext cx="196400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697F1AD-76F5-6449-99AE-02F7EAC2578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1601" y="227160"/>
            <a:ext cx="1280159" cy="12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697F1AD-76F5-6449-99AE-02F7EAC25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1601" y="227160"/>
            <a:ext cx="1280159" cy="12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54" y="1246498"/>
            <a:ext cx="5789208" cy="3009983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Bridging the Gap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between Land and Food: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Leveraging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Food Balance Sheets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to Enhance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Food System 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7229" y="5185075"/>
            <a:ext cx="5255133" cy="1699646"/>
          </a:xfrm>
        </p:spPr>
        <p:txBody>
          <a:bodyPr/>
          <a:lstStyle/>
          <a:p>
            <a:r>
              <a:rPr lang="en-US" b="0" dirty="0"/>
              <a:t>Xin Zhao </a:t>
            </a:r>
          </a:p>
          <a:p>
            <a:r>
              <a:rPr lang="en-US" b="0" dirty="0"/>
              <a:t>Pralit Patel, Page Kyle, Marshall Wise</a:t>
            </a:r>
          </a:p>
          <a:p>
            <a:r>
              <a:rPr lang="en-US" dirty="0"/>
              <a:t>Joint Global Change Research Institute (JGCRI)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38723" y="4494026"/>
            <a:ext cx="3290888" cy="438150"/>
          </a:xfrm>
        </p:spPr>
        <p:txBody>
          <a:bodyPr/>
          <a:lstStyle/>
          <a:p>
            <a:r>
              <a:rPr lang="en-US" dirty="0"/>
              <a:t>August 8, 2024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8823C-4F96-7AE2-DF29-94EAAB56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92F2B-CBDB-485D-9649-C7F660F0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05" y="1591383"/>
            <a:ext cx="4325417" cy="1434772"/>
          </a:xfrm>
        </p:spPr>
        <p:txBody>
          <a:bodyPr/>
          <a:lstStyle/>
          <a:p>
            <a:r>
              <a:rPr lang="en-US" sz="3200" dirty="0"/>
              <a:t>Vertical aggregation:</a:t>
            </a:r>
            <a:br>
              <a:rPr lang="en-US" sz="3200" dirty="0"/>
            </a:br>
            <a:r>
              <a:rPr lang="en-US" sz="3200" dirty="0"/>
              <a:t>Primary Commodity Equivalent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C3C012-D3F8-4671-CA6E-7906C99444F0}"/>
              </a:ext>
            </a:extLst>
          </p:cNvPr>
          <p:cNvGrpSpPr/>
          <p:nvPr/>
        </p:nvGrpSpPr>
        <p:grpSpPr>
          <a:xfrm>
            <a:off x="5410068" y="277140"/>
            <a:ext cx="4341921" cy="7693519"/>
            <a:chOff x="4320572" y="310835"/>
            <a:chExt cx="4341921" cy="7693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EC60BF-A630-D7D0-0510-FC1202C9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870" y="310835"/>
              <a:ext cx="1015063" cy="43891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C6CD11-920D-3F64-93C0-1646AF9DA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1170" y="2656640"/>
              <a:ext cx="888180" cy="38404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D97FCC-2340-0869-42D0-E0D8DFB9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4290" y="4712514"/>
              <a:ext cx="760749" cy="32918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70F02-C072-F21B-D06A-B66AE63E648F}"/>
                </a:ext>
              </a:extLst>
            </p:cNvPr>
            <p:cNvSpPr txBox="1"/>
            <p:nvPr/>
          </p:nvSpPr>
          <p:spPr>
            <a:xfrm>
              <a:off x="4320572" y="5060363"/>
              <a:ext cx="117565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Maize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A98156-F705-CDFD-C489-D6F5CDC2EC4E}"/>
                </a:ext>
              </a:extLst>
            </p:cNvPr>
            <p:cNvSpPr txBox="1"/>
            <p:nvPr/>
          </p:nvSpPr>
          <p:spPr>
            <a:xfrm>
              <a:off x="6001912" y="6717336"/>
              <a:ext cx="117565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Flour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Bran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30EB12-03B0-B5A2-12A3-1F03F8F37386}"/>
                </a:ext>
              </a:extLst>
            </p:cNvPr>
            <p:cNvSpPr txBox="1"/>
            <p:nvPr/>
          </p:nvSpPr>
          <p:spPr>
            <a:xfrm>
              <a:off x="7486835" y="3814977"/>
              <a:ext cx="1175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Starch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Gluten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</a:rPr>
                <a:t>Etc.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0E1C36A-F975-48AC-3B09-02E2BA389EA3}"/>
                </a:ext>
              </a:extLst>
            </p:cNvPr>
            <p:cNvSpPr/>
            <p:nvPr/>
          </p:nvSpPr>
          <p:spPr>
            <a:xfrm>
              <a:off x="5496230" y="3054953"/>
              <a:ext cx="574512" cy="424732"/>
            </a:xfrm>
            <a:prstGeom prst="rightArrow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1C0FB86-D6EB-5AE9-8E61-32F9FC393EDF}"/>
                </a:ext>
              </a:extLst>
            </p:cNvPr>
            <p:cNvSpPr/>
            <p:nvPr/>
          </p:nvSpPr>
          <p:spPr>
            <a:xfrm>
              <a:off x="7079473" y="5060825"/>
              <a:ext cx="548640" cy="424732"/>
            </a:xfrm>
            <a:prstGeom prst="rightArrow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C41C18-F832-D426-9084-2C2460D2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700000">
            <a:off x="8148300" y="1885429"/>
            <a:ext cx="7664361" cy="425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CADEA-563C-78D5-5C3C-EF13A022A64F}"/>
              </a:ext>
            </a:extLst>
          </p:cNvPr>
          <p:cNvSpPr txBox="1"/>
          <p:nvPr/>
        </p:nvSpPr>
        <p:spPr>
          <a:xfrm>
            <a:off x="6040004" y="2142991"/>
            <a:ext cx="17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Extraction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E052B-7DC7-BBED-28F7-D2B4EAA78F99}"/>
              </a:ext>
            </a:extLst>
          </p:cNvPr>
          <p:cNvSpPr txBox="1"/>
          <p:nvPr/>
        </p:nvSpPr>
        <p:spPr>
          <a:xfrm>
            <a:off x="7688426" y="5452772"/>
            <a:ext cx="17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Extraction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169658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8823C-4F96-7AE2-DF29-94EAAB56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92F2B-CBDB-485D-9649-C7F660F0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705" y="1591383"/>
            <a:ext cx="4325417" cy="1434772"/>
          </a:xfrm>
        </p:spPr>
        <p:txBody>
          <a:bodyPr/>
          <a:lstStyle/>
          <a:p>
            <a:r>
              <a:rPr lang="en-US" sz="3200" dirty="0"/>
              <a:t>Vertical aggregation:</a:t>
            </a:r>
            <a:br>
              <a:rPr lang="en-US" sz="3200" dirty="0"/>
            </a:br>
            <a:r>
              <a:rPr lang="en-US" sz="3200" dirty="0"/>
              <a:t>Primary Commodity Equivalent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C3C012-D3F8-4671-CA6E-7906C99444F0}"/>
              </a:ext>
            </a:extLst>
          </p:cNvPr>
          <p:cNvGrpSpPr/>
          <p:nvPr/>
        </p:nvGrpSpPr>
        <p:grpSpPr>
          <a:xfrm>
            <a:off x="5410068" y="277140"/>
            <a:ext cx="4341921" cy="7693519"/>
            <a:chOff x="4320572" y="310835"/>
            <a:chExt cx="4341921" cy="7693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EC60BF-A630-D7D0-0510-FC1202C9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0870" y="310835"/>
              <a:ext cx="1015063" cy="43891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C6CD11-920D-3F64-93C0-1646AF9DA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1170" y="2656640"/>
              <a:ext cx="888180" cy="38404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D97FCC-2340-0869-42D0-E0D8DFB9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4290" y="4712514"/>
              <a:ext cx="760749" cy="32918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70F02-C072-F21B-D06A-B66AE63E648F}"/>
                </a:ext>
              </a:extLst>
            </p:cNvPr>
            <p:cNvSpPr txBox="1"/>
            <p:nvPr/>
          </p:nvSpPr>
          <p:spPr>
            <a:xfrm>
              <a:off x="4320572" y="5060363"/>
              <a:ext cx="117565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Maize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A98156-F705-CDFD-C489-D6F5CDC2EC4E}"/>
                </a:ext>
              </a:extLst>
            </p:cNvPr>
            <p:cNvSpPr txBox="1"/>
            <p:nvPr/>
          </p:nvSpPr>
          <p:spPr>
            <a:xfrm>
              <a:off x="6001912" y="6717336"/>
              <a:ext cx="117565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Flour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Bran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30EB12-03B0-B5A2-12A3-1F03F8F37386}"/>
                </a:ext>
              </a:extLst>
            </p:cNvPr>
            <p:cNvSpPr txBox="1"/>
            <p:nvPr/>
          </p:nvSpPr>
          <p:spPr>
            <a:xfrm>
              <a:off x="7486835" y="3814977"/>
              <a:ext cx="11756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Starch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Gluten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</a:rPr>
                <a:t>Etc.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0E1C36A-F975-48AC-3B09-02E2BA389EA3}"/>
                </a:ext>
              </a:extLst>
            </p:cNvPr>
            <p:cNvSpPr/>
            <p:nvPr/>
          </p:nvSpPr>
          <p:spPr>
            <a:xfrm flipH="1">
              <a:off x="5461209" y="3054953"/>
              <a:ext cx="548640" cy="424732"/>
            </a:xfrm>
            <a:prstGeom prst="rightArrow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1C0FB86-D6EB-5AE9-8E61-32F9FC393EDF}"/>
                </a:ext>
              </a:extLst>
            </p:cNvPr>
            <p:cNvSpPr/>
            <p:nvPr/>
          </p:nvSpPr>
          <p:spPr>
            <a:xfrm flipH="1">
              <a:off x="7053753" y="5060825"/>
              <a:ext cx="548640" cy="424732"/>
            </a:xfrm>
            <a:prstGeom prst="rightArrow">
              <a:avLst/>
            </a:prstGeom>
            <a:solidFill>
              <a:srgbClr val="FF0000">
                <a:alpha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C41C18-F832-D426-9084-2C2460D2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700000">
            <a:off x="8148300" y="1885429"/>
            <a:ext cx="7664361" cy="4257978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72A375D-F4CF-A53D-1520-094511166F0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11332" y="4065628"/>
            <a:ext cx="3706609" cy="322344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Consistency: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Space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Time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Supply - Utilization</a:t>
            </a:r>
          </a:p>
          <a:p>
            <a:r>
              <a:rPr lang="en-US" dirty="0">
                <a:solidFill>
                  <a:srgbClr val="BE0F34"/>
                </a:solidFill>
              </a:rPr>
              <a:t>Preserve:</a:t>
            </a:r>
          </a:p>
          <a:p>
            <a:pPr lvl="1"/>
            <a:r>
              <a:rPr lang="en-US" dirty="0">
                <a:solidFill>
                  <a:srgbClr val="BE0F34"/>
                </a:solidFill>
              </a:rPr>
              <a:t>Yield</a:t>
            </a:r>
            <a:endParaRPr lang="en-US" sz="2400" dirty="0">
              <a:solidFill>
                <a:srgbClr val="BE0F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B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Macronutrients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332F-A083-303D-3991-F49B6500D740}"/>
              </a:ext>
            </a:extLst>
          </p:cNvPr>
          <p:cNvSpPr txBox="1"/>
          <p:nvPr/>
        </p:nvSpPr>
        <p:spPr>
          <a:xfrm>
            <a:off x="6040004" y="2142991"/>
            <a:ext cx="17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Extraction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73D229-BA67-5C30-FA63-6D9684B5331B}"/>
              </a:ext>
            </a:extLst>
          </p:cNvPr>
          <p:cNvSpPr txBox="1"/>
          <p:nvPr/>
        </p:nvSpPr>
        <p:spPr>
          <a:xfrm>
            <a:off x="7688426" y="5452772"/>
            <a:ext cx="17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Extraction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357415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799A5-8E73-B341-5CD3-7B449022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536014-2765-55DF-832C-8B8FB5DE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balance sheets:</a:t>
            </a:r>
            <a:br>
              <a:rPr lang="en-US" dirty="0"/>
            </a:br>
            <a:r>
              <a:rPr lang="en-US" dirty="0"/>
              <a:t>Nested mapping structure</a:t>
            </a:r>
          </a:p>
        </p:txBody>
      </p:sp>
      <p:pic>
        <p:nvPicPr>
          <p:cNvPr id="5" name="Picture 4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5A68E532-1100-8B04-AEF5-675FE8DB2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73" y="1617508"/>
            <a:ext cx="5846727" cy="7380768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DEAA34B-0FCD-9247-4322-0165A0704A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79" b="9013"/>
          <a:stretch/>
        </p:blipFill>
        <p:spPr>
          <a:xfrm>
            <a:off x="8148405" y="2348207"/>
            <a:ext cx="5335948" cy="5780609"/>
          </a:xfrm>
          <a:prstGeom prst="rect">
            <a:avLst/>
          </a:prstGeo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2C82A35-9D56-90E5-0C47-4569215C7253}"/>
              </a:ext>
            </a:extLst>
          </p:cNvPr>
          <p:cNvSpPr txBox="1">
            <a:spLocks/>
          </p:cNvSpPr>
          <p:nvPr/>
        </p:nvSpPr>
        <p:spPr>
          <a:xfrm>
            <a:off x="2444464" y="1762449"/>
            <a:ext cx="3998002" cy="74941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17 GCAM crop commodities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317C16-A1D7-4669-5DA3-8576C74FCC7C}"/>
              </a:ext>
            </a:extLst>
          </p:cNvPr>
          <p:cNvSpPr txBox="1">
            <a:spLocks/>
          </p:cNvSpPr>
          <p:nvPr/>
        </p:nvSpPr>
        <p:spPr>
          <a:xfrm>
            <a:off x="8734528" y="1762449"/>
            <a:ext cx="4163702" cy="90438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6 GCAM livestock commodities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1DFCAB9-6899-50B7-7C5D-A3855213317C}"/>
              </a:ext>
            </a:extLst>
          </p:cNvPr>
          <p:cNvSpPr txBox="1">
            <a:spLocks/>
          </p:cNvSpPr>
          <p:nvPr/>
        </p:nvSpPr>
        <p:spPr>
          <a:xfrm>
            <a:off x="2196172" y="6612092"/>
            <a:ext cx="3998002" cy="74941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Fruits</a:t>
            </a:r>
          </a:p>
        </p:txBody>
      </p:sp>
    </p:spTree>
    <p:extLst>
      <p:ext uri="{BB962C8B-B14F-4D97-AF65-F5344CB8AC3E}">
        <p14:creationId xmlns:p14="http://schemas.microsoft.com/office/powerpoint/2010/main" val="33930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9A720-3F27-3539-F8B1-A6EBB0BC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0C4E6-7805-0C7E-BE3C-8A8D7669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1EC36-5211-52E5-A591-902F06BC113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547446"/>
            <a:ext cx="12801600" cy="6224955"/>
          </a:xfrm>
        </p:spPr>
        <p:txBody>
          <a:bodyPr/>
          <a:lstStyle/>
          <a:p>
            <a:r>
              <a:rPr lang="en-US" sz="2400" dirty="0"/>
              <a:t>Representing food systems is important and data talk!</a:t>
            </a:r>
          </a:p>
          <a:p>
            <a:r>
              <a:rPr lang="en-US" sz="2400" dirty="0"/>
              <a:t>We developed a primary commodity equivalent approach that allows aggregating agriculture and food commodities along the supply chain</a:t>
            </a:r>
          </a:p>
          <a:p>
            <a:pPr lvl="1"/>
            <a:r>
              <a:rPr lang="en-US" sz="2000" dirty="0"/>
              <a:t>Transparent, reproducible, consistent, and flexible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Bridges the gap between agricultural inputs (e.g., land) and final consumptions (e.g., food)</a:t>
            </a:r>
          </a:p>
          <a:p>
            <a:pPr lvl="1"/>
            <a:r>
              <a:rPr lang="en-US" sz="2000" dirty="0"/>
              <a:t>Enhances data quality and scientific robustness in multisector global economic modeling</a:t>
            </a:r>
          </a:p>
          <a:p>
            <a:pPr lvl="1"/>
            <a:r>
              <a:rPr lang="en-US" sz="2000" dirty="0"/>
              <a:t>Enables further disaggregation of additional commodities and processing sectors </a:t>
            </a:r>
          </a:p>
          <a:p>
            <a:pPr lvl="1"/>
            <a:r>
              <a:rPr lang="en-US" sz="2000" dirty="0"/>
              <a:t>Accounts for </a:t>
            </a:r>
            <a:r>
              <a:rPr lang="en-US" sz="2000" b="1" dirty="0">
                <a:solidFill>
                  <a:srgbClr val="C00000"/>
                </a:solidFill>
              </a:rPr>
              <a:t>storage</a:t>
            </a:r>
            <a:r>
              <a:rPr lang="en-US" sz="2000" dirty="0"/>
              <a:t> and trade in secondary products</a:t>
            </a:r>
          </a:p>
          <a:p>
            <a:r>
              <a:rPr lang="en-US" sz="2400" dirty="0"/>
              <a:t>Food is more than calories</a:t>
            </a:r>
          </a:p>
          <a:p>
            <a:pPr lvl="1"/>
            <a:r>
              <a:rPr lang="en-US" sz="2000" dirty="0"/>
              <a:t>Macronutrients (protein and fat) &amp; micronutrients</a:t>
            </a:r>
          </a:p>
          <a:p>
            <a:r>
              <a:rPr lang="en-US" sz="2400" dirty="0"/>
              <a:t>Improves the tracing of monetary and physical flows along supply chains</a:t>
            </a:r>
          </a:p>
          <a:p>
            <a:pPr lvl="1"/>
            <a:r>
              <a:rPr lang="en-US" sz="2000" dirty="0"/>
              <a:t>Value-added (labor &amp; capital)</a:t>
            </a:r>
          </a:p>
          <a:p>
            <a:pPr lvl="1"/>
            <a:r>
              <a:rPr lang="en-US" sz="2000" dirty="0"/>
              <a:t>Energy, water, nutrients, waste, emissions, etc.</a:t>
            </a:r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F044C-174C-909B-BB42-10AE8AB6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031" y="2553456"/>
            <a:ext cx="3533935" cy="136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21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B6BE1-CC4C-A88F-EE6D-7F6BCAC48276}"/>
              </a:ext>
            </a:extLst>
          </p:cNvPr>
          <p:cNvSpPr txBox="1"/>
          <p:nvPr/>
        </p:nvSpPr>
        <p:spPr>
          <a:xfrm>
            <a:off x="996593" y="1192947"/>
            <a:ext cx="53528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acknowledge the support from the U.S. Department of Energy, Office of Science, as part of research in the Multi-Sector Dynamics, Earth and Environmental System Modeling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5A503-CFA0-5C4E-1B4C-BFD3CD24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190E5-C65C-EEAA-04FD-8F63249F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and food systems in MSD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558F0-3657-E545-A373-C73E879834A2}"/>
              </a:ext>
            </a:extLst>
          </p:cNvPr>
          <p:cNvSpPr txBox="1"/>
          <p:nvPr/>
        </p:nvSpPr>
        <p:spPr>
          <a:xfrm>
            <a:off x="1011767" y="7771001"/>
            <a:ext cx="56091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concepts for MSD. Reed et al. (2022)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326CD8-109A-294F-2CD8-14B20A53FA60}"/>
              </a:ext>
            </a:extLst>
          </p:cNvPr>
          <p:cNvGrpSpPr>
            <a:grpSpLocks noChangeAspect="1"/>
          </p:cNvGrpSpPr>
          <p:nvPr/>
        </p:nvGrpSpPr>
        <p:grpSpPr>
          <a:xfrm>
            <a:off x="1011767" y="1796219"/>
            <a:ext cx="8116211" cy="5367867"/>
            <a:chOff x="910423" y="1549400"/>
            <a:chExt cx="9407056" cy="6221601"/>
          </a:xfrm>
        </p:grpSpPr>
        <p:pic>
          <p:nvPicPr>
            <p:cNvPr id="5" name="Main graphic">
              <a:extLst>
                <a:ext uri="{FF2B5EF4-FFF2-40B4-BE49-F238E27FC236}">
                  <a16:creationId xmlns:a16="http://schemas.microsoft.com/office/drawing/2014/main" id="{872DEE20-5797-1F85-33ED-9BFF8C0D3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259"/>
            <a:stretch/>
          </p:blipFill>
          <p:spPr>
            <a:xfrm>
              <a:off x="910423" y="1878201"/>
              <a:ext cx="9407056" cy="589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CC6726-8BA1-5923-832A-B243A5C6716C}"/>
                </a:ext>
              </a:extLst>
            </p:cNvPr>
            <p:cNvSpPr/>
            <p:nvPr/>
          </p:nvSpPr>
          <p:spPr>
            <a:xfrm>
              <a:off x="948267" y="1549400"/>
              <a:ext cx="1422400" cy="1388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835065-10EC-BF50-991C-D615141D23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27979" y="1602223"/>
            <a:ext cx="5319542" cy="6481947"/>
          </a:xfrm>
        </p:spPr>
        <p:txBody>
          <a:bodyPr/>
          <a:lstStyle/>
          <a:p>
            <a:r>
              <a:rPr lang="en-US" sz="2400" dirty="0"/>
              <a:t>Integrated Human and physical Earth system modeling</a:t>
            </a:r>
          </a:p>
          <a:p>
            <a:pPr lvl="1"/>
            <a:r>
              <a:rPr lang="en-US" sz="2000" dirty="0"/>
              <a:t>Spatial &amp; temporal resolution</a:t>
            </a:r>
          </a:p>
          <a:p>
            <a:pPr lvl="1"/>
            <a:r>
              <a:rPr lang="en-US" sz="2000" dirty="0"/>
              <a:t>Processes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8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5A503-CFA0-5C4E-1B4C-BFD3CD24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190E5-C65C-EEAA-04FD-8F63249F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and food systems in MSD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558F0-3657-E545-A373-C73E879834A2}"/>
              </a:ext>
            </a:extLst>
          </p:cNvPr>
          <p:cNvSpPr txBox="1"/>
          <p:nvPr/>
        </p:nvSpPr>
        <p:spPr>
          <a:xfrm>
            <a:off x="1011767" y="7771001"/>
            <a:ext cx="56091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concepts for MSD. Reed et al. (2022)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326CD8-109A-294F-2CD8-14B20A53FA60}"/>
              </a:ext>
            </a:extLst>
          </p:cNvPr>
          <p:cNvGrpSpPr>
            <a:grpSpLocks noChangeAspect="1"/>
          </p:cNvGrpSpPr>
          <p:nvPr/>
        </p:nvGrpSpPr>
        <p:grpSpPr>
          <a:xfrm>
            <a:off x="1011767" y="1796219"/>
            <a:ext cx="8116211" cy="5367867"/>
            <a:chOff x="910423" y="1549400"/>
            <a:chExt cx="9407056" cy="6221601"/>
          </a:xfrm>
        </p:grpSpPr>
        <p:pic>
          <p:nvPicPr>
            <p:cNvPr id="5" name="Main graphic">
              <a:extLst>
                <a:ext uri="{FF2B5EF4-FFF2-40B4-BE49-F238E27FC236}">
                  <a16:creationId xmlns:a16="http://schemas.microsoft.com/office/drawing/2014/main" id="{872DEE20-5797-1F85-33ED-9BFF8C0D3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259"/>
            <a:stretch/>
          </p:blipFill>
          <p:spPr>
            <a:xfrm>
              <a:off x="910423" y="1878201"/>
              <a:ext cx="9407056" cy="5892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CC6726-8BA1-5923-832A-B243A5C6716C}"/>
                </a:ext>
              </a:extLst>
            </p:cNvPr>
            <p:cNvSpPr/>
            <p:nvPr/>
          </p:nvSpPr>
          <p:spPr>
            <a:xfrm>
              <a:off x="948267" y="1549400"/>
              <a:ext cx="1422400" cy="1388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5835065-10EC-BF50-991C-D615141D23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27979" y="1602223"/>
            <a:ext cx="5319542" cy="6481947"/>
          </a:xfrm>
        </p:spPr>
        <p:txBody>
          <a:bodyPr/>
          <a:lstStyle/>
          <a:p>
            <a:r>
              <a:rPr lang="en-US" sz="2400" dirty="0"/>
              <a:t>Integrated Human and physical Earth system modeling</a:t>
            </a:r>
          </a:p>
          <a:p>
            <a:pPr lvl="1"/>
            <a:r>
              <a:rPr lang="en-US" sz="2000" dirty="0"/>
              <a:t>Spatial &amp; temporal resolution</a:t>
            </a:r>
          </a:p>
          <a:p>
            <a:pPr lvl="1"/>
            <a:r>
              <a:rPr lang="en-US" sz="2000" dirty="0"/>
              <a:t>Processes</a:t>
            </a:r>
          </a:p>
          <a:p>
            <a:r>
              <a:rPr lang="en-US" sz="2400" dirty="0"/>
              <a:t>Agriculture and </a:t>
            </a:r>
            <a:r>
              <a:rPr lang="en-US" sz="2400" b="1" dirty="0">
                <a:solidFill>
                  <a:srgbClr val="C00000"/>
                </a:solidFill>
              </a:rPr>
              <a:t>food</a:t>
            </a:r>
            <a:r>
              <a:rPr lang="en-US" sz="2400" dirty="0"/>
              <a:t> systems </a:t>
            </a:r>
          </a:p>
          <a:p>
            <a:pPr lvl="1"/>
            <a:r>
              <a:rPr lang="en-US" sz="2000" dirty="0"/>
              <a:t>Sectors along the supply chain (primary and processing sectors)</a:t>
            </a:r>
          </a:p>
          <a:p>
            <a:pPr lvl="1"/>
            <a:r>
              <a:rPr lang="en-US" sz="2000" dirty="0"/>
              <a:t>Market supply and demand (production, storage, trade, bioenergy, feed, food, etc.)</a:t>
            </a:r>
          </a:p>
          <a:p>
            <a:endParaRPr lang="en-US" dirty="0"/>
          </a:p>
          <a:p>
            <a:r>
              <a:rPr lang="en-US" sz="2400" dirty="0"/>
              <a:t>Human: food demand and behaviors around the supply chain</a:t>
            </a:r>
          </a:p>
          <a:p>
            <a:r>
              <a:rPr lang="en-US" sz="2400" dirty="0"/>
              <a:t>Earth: physical inputs in agricultural production, e.g., land, water, nitrogen, etc. </a:t>
            </a:r>
          </a:p>
          <a:p>
            <a:r>
              <a:rPr lang="en-US" dirty="0">
                <a:solidFill>
                  <a:srgbClr val="C00000"/>
                </a:solidFill>
              </a:rPr>
              <a:t>Why challenging?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81ADA3-74D9-DCA3-3CA9-8C722B16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18" y="5878864"/>
            <a:ext cx="597460" cy="6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934045-6877-33C5-5360-4DBD0F3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EE5EE0-AEB7-8A54-CB8A-98183EC3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Food: </a:t>
            </a:r>
            <a:r>
              <a:rPr lang="en-US" sz="3200" dirty="0"/>
              <a:t>444 FAO food items by calories</a:t>
            </a:r>
            <a:endParaRPr lang="en-US" dirty="0"/>
          </a:p>
        </p:txBody>
      </p:sp>
      <p:pic>
        <p:nvPicPr>
          <p:cNvPr id="5" name="Content Placeholder 5" descr="Chart, treemap chart&#10;&#10;Description automatically generated">
            <a:extLst>
              <a:ext uri="{FF2B5EF4-FFF2-40B4-BE49-F238E27FC236}">
                <a16:creationId xmlns:a16="http://schemas.microsoft.com/office/drawing/2014/main" id="{3BF3DAEE-C322-78DB-9557-C69929CB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04" y="1805607"/>
            <a:ext cx="8127999" cy="5852160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C9086B8-9B37-96E4-6E82-50E46BAE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072" y="1875945"/>
            <a:ext cx="4876800" cy="585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3ED2E-D199-2EBB-1102-6B3D9F8C3240}"/>
              </a:ext>
            </a:extLst>
          </p:cNvPr>
          <p:cNvSpPr txBox="1"/>
          <p:nvPr/>
        </p:nvSpPr>
        <p:spPr>
          <a:xfrm>
            <a:off x="1207008" y="1416778"/>
            <a:ext cx="768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World food consumption (2010 – 2019):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7770 Peta-Kcal per year or ~2900 Kcal/ca./day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38AEF-97F3-42E3-5058-9D7AAF98B36D}"/>
              </a:ext>
            </a:extLst>
          </p:cNvPr>
          <p:cNvSpPr txBox="1"/>
          <p:nvPr/>
        </p:nvSpPr>
        <p:spPr>
          <a:xfrm>
            <a:off x="9988062" y="7798442"/>
            <a:ext cx="43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Source: FAOSTAT and </a:t>
            </a:r>
            <a:r>
              <a:rPr lang="en-US" sz="1800" i="1" dirty="0" err="1"/>
              <a:t>gcamfaostat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1988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26145-6FDC-E3B4-310C-F2D237B7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40B100-BCD3-20FB-D3A3-02BF8FE4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233" y="145430"/>
            <a:ext cx="11076168" cy="1100666"/>
          </a:xfrm>
        </p:spPr>
        <p:txBody>
          <a:bodyPr/>
          <a:lstStyle/>
          <a:p>
            <a:r>
              <a:rPr lang="en-US" dirty="0"/>
              <a:t>Land (harvested area): </a:t>
            </a:r>
            <a:r>
              <a:rPr lang="en-US" sz="3200" dirty="0"/>
              <a:t>176 FAO crops by hectares</a:t>
            </a:r>
            <a:endParaRPr lang="en-US" dirty="0"/>
          </a:p>
        </p:txBody>
      </p:sp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EB3EE59C-F341-3779-4C81-7E6A4F96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12" y="1822704"/>
            <a:ext cx="8128002" cy="585216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20291B7-BE6A-DF1F-FFE1-A1D55AD9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590" y="1881319"/>
            <a:ext cx="4876801" cy="5852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7D1010-A107-120C-91C3-CFDC4B251EAB}"/>
              </a:ext>
            </a:extLst>
          </p:cNvPr>
          <p:cNvSpPr txBox="1"/>
          <p:nvPr/>
        </p:nvSpPr>
        <p:spPr>
          <a:xfrm>
            <a:off x="9988062" y="7798442"/>
            <a:ext cx="437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Source: FAOSTAT and </a:t>
            </a:r>
            <a:r>
              <a:rPr lang="en-US" sz="1800" i="1" dirty="0" err="1"/>
              <a:t>gcamfaostat</a:t>
            </a:r>
            <a:endParaRPr lang="en-US" sz="1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FF679-4B47-A44B-0245-55DE8DE55EBC}"/>
              </a:ext>
            </a:extLst>
          </p:cNvPr>
          <p:cNvSpPr txBox="1"/>
          <p:nvPr/>
        </p:nvSpPr>
        <p:spPr>
          <a:xfrm>
            <a:off x="1253900" y="1585991"/>
            <a:ext cx="768096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World harvested area (2010 – 2019):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Mean = 1570 million hectares</a:t>
            </a:r>
          </a:p>
        </p:txBody>
      </p:sp>
    </p:spTree>
    <p:extLst>
      <p:ext uri="{BB962C8B-B14F-4D97-AF65-F5344CB8AC3E}">
        <p14:creationId xmlns:p14="http://schemas.microsoft.com/office/powerpoint/2010/main" val="8884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6803B-C28C-607B-7CFF-374CF067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538BA-6C97-9FCA-781C-6FA37192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232" y="145430"/>
            <a:ext cx="10618967" cy="1100666"/>
          </a:xfrm>
        </p:spPr>
        <p:txBody>
          <a:bodyPr/>
          <a:lstStyle/>
          <a:p>
            <a:r>
              <a:rPr lang="en-US" dirty="0"/>
              <a:t>Challenges in connecting land to food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8FFF-A3C6-1B2B-ED12-3B0991E939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90578" y="2057399"/>
            <a:ext cx="12482622" cy="5486401"/>
          </a:xfrm>
        </p:spPr>
        <p:txBody>
          <a:bodyPr/>
          <a:lstStyle/>
          <a:p>
            <a:r>
              <a:rPr lang="en-US" dirty="0"/>
              <a:t>Primary land-based output is usually further processed</a:t>
            </a:r>
          </a:p>
          <a:p>
            <a:r>
              <a:rPr lang="en-US" dirty="0"/>
              <a:t>Models do not include the full processing chain</a:t>
            </a:r>
          </a:p>
          <a:p>
            <a:endParaRPr lang="en-US" dirty="0"/>
          </a:p>
          <a:p>
            <a:r>
              <a:rPr lang="en-US" dirty="0"/>
              <a:t>Supply utilization accounting (food balance sheet):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8BF6C-5741-DB62-83AA-85C14F3E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5" b="1"/>
          <a:stretch/>
        </p:blipFill>
        <p:spPr>
          <a:xfrm>
            <a:off x="9433831" y="4515632"/>
            <a:ext cx="1338939" cy="295054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142E07E-01A6-9588-5A7D-792118DE766B}"/>
              </a:ext>
            </a:extLst>
          </p:cNvPr>
          <p:cNvSpPr/>
          <p:nvPr/>
        </p:nvSpPr>
        <p:spPr>
          <a:xfrm>
            <a:off x="5256049" y="4601775"/>
            <a:ext cx="213721" cy="277826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7B9E5B-B3E1-96DE-8542-261BF0F93BC1}"/>
              </a:ext>
            </a:extLst>
          </p:cNvPr>
          <p:cNvSpPr/>
          <p:nvPr/>
        </p:nvSpPr>
        <p:spPr>
          <a:xfrm flipH="1">
            <a:off x="9168458" y="4601775"/>
            <a:ext cx="213721" cy="2778261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C69F1-3974-1F1C-179E-D0891901901F}"/>
              </a:ext>
            </a:extLst>
          </p:cNvPr>
          <p:cNvSpPr txBox="1"/>
          <p:nvPr/>
        </p:nvSpPr>
        <p:spPr>
          <a:xfrm>
            <a:off x="5540088" y="5716585"/>
            <a:ext cx="1828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B87C3-8613-7657-30DC-19E42930D5A6}"/>
              </a:ext>
            </a:extLst>
          </p:cNvPr>
          <p:cNvSpPr txBox="1"/>
          <p:nvPr/>
        </p:nvSpPr>
        <p:spPr>
          <a:xfrm>
            <a:off x="7151818" y="5729295"/>
            <a:ext cx="2179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D05D0B-BFB1-47D2-B81B-056A8618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90"/>
          <a:stretch/>
        </p:blipFill>
        <p:spPr>
          <a:xfrm>
            <a:off x="3883522" y="4534230"/>
            <a:ext cx="1338939" cy="291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C274A-DB11-A2C7-8610-09BD1241D17B}"/>
              </a:ext>
            </a:extLst>
          </p:cNvPr>
          <p:cNvSpPr txBox="1"/>
          <p:nvPr/>
        </p:nvSpPr>
        <p:spPr>
          <a:xfrm>
            <a:off x="9508940" y="5497556"/>
            <a:ext cx="1188720" cy="365760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80808"/>
                </a:solidFill>
              </a:rPr>
              <a:t>Processed food</a:t>
            </a:r>
          </a:p>
        </p:txBody>
      </p:sp>
    </p:spTree>
    <p:extLst>
      <p:ext uri="{BB962C8B-B14F-4D97-AF65-F5344CB8AC3E}">
        <p14:creationId xmlns:p14="http://schemas.microsoft.com/office/powerpoint/2010/main" val="175884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6803B-C28C-607B-7CFF-374CF067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538BA-6C97-9FCA-781C-6FA37192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232" y="145430"/>
            <a:ext cx="10618967" cy="1100666"/>
          </a:xfrm>
        </p:spPr>
        <p:txBody>
          <a:bodyPr/>
          <a:lstStyle/>
          <a:p>
            <a:r>
              <a:rPr lang="en-US" dirty="0"/>
              <a:t>Challenges in connecting land to food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8FFF-A3C6-1B2B-ED12-3B0991E939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90578" y="2057399"/>
            <a:ext cx="12482622" cy="5486401"/>
          </a:xfrm>
        </p:spPr>
        <p:txBody>
          <a:bodyPr/>
          <a:lstStyle/>
          <a:p>
            <a:r>
              <a:rPr lang="en-US" dirty="0"/>
              <a:t>Primary land-based output is usually further processed</a:t>
            </a:r>
          </a:p>
          <a:p>
            <a:r>
              <a:rPr lang="en-US" dirty="0"/>
              <a:t>Models do not include the full processing chain</a:t>
            </a:r>
          </a:p>
          <a:p>
            <a:endParaRPr lang="en-US" dirty="0"/>
          </a:p>
          <a:p>
            <a:r>
              <a:rPr lang="en-US" dirty="0"/>
              <a:t>Supply utilization accounting (food balance sheet):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8BF6C-5741-DB62-83AA-85C14F3E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5" b="1"/>
          <a:stretch/>
        </p:blipFill>
        <p:spPr>
          <a:xfrm>
            <a:off x="9433831" y="4515632"/>
            <a:ext cx="1338939" cy="295054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142E07E-01A6-9588-5A7D-792118DE766B}"/>
              </a:ext>
            </a:extLst>
          </p:cNvPr>
          <p:cNvSpPr/>
          <p:nvPr/>
        </p:nvSpPr>
        <p:spPr>
          <a:xfrm>
            <a:off x="5256049" y="4601775"/>
            <a:ext cx="213721" cy="277826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7B9E5B-B3E1-96DE-8542-261BF0F93BC1}"/>
              </a:ext>
            </a:extLst>
          </p:cNvPr>
          <p:cNvSpPr/>
          <p:nvPr/>
        </p:nvSpPr>
        <p:spPr>
          <a:xfrm flipH="1">
            <a:off x="9168458" y="4601775"/>
            <a:ext cx="213721" cy="2778261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C69F1-3974-1F1C-179E-D0891901901F}"/>
              </a:ext>
            </a:extLst>
          </p:cNvPr>
          <p:cNvSpPr txBox="1"/>
          <p:nvPr/>
        </p:nvSpPr>
        <p:spPr>
          <a:xfrm>
            <a:off x="5540088" y="5716585"/>
            <a:ext cx="1828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B87C3-8613-7657-30DC-19E42930D5A6}"/>
              </a:ext>
            </a:extLst>
          </p:cNvPr>
          <p:cNvSpPr txBox="1"/>
          <p:nvPr/>
        </p:nvSpPr>
        <p:spPr>
          <a:xfrm>
            <a:off x="7151818" y="5729295"/>
            <a:ext cx="2179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D05D0B-BFB1-47D2-B81B-056A8618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90"/>
          <a:stretch/>
        </p:blipFill>
        <p:spPr>
          <a:xfrm>
            <a:off x="3883522" y="4534230"/>
            <a:ext cx="1338939" cy="29133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7B7696-39C7-8ECC-4DE6-765148115052}"/>
              </a:ext>
            </a:extLst>
          </p:cNvPr>
          <p:cNvSpPr/>
          <p:nvPr/>
        </p:nvSpPr>
        <p:spPr>
          <a:xfrm>
            <a:off x="3166351" y="5304563"/>
            <a:ext cx="574643" cy="424732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130C8-5C42-3730-F333-11E335ED119D}"/>
              </a:ext>
            </a:extLst>
          </p:cNvPr>
          <p:cNvSpPr/>
          <p:nvPr/>
        </p:nvSpPr>
        <p:spPr>
          <a:xfrm>
            <a:off x="1467293" y="5120429"/>
            <a:ext cx="1523712" cy="79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</a:rPr>
              <a:t>Land &amp;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</a:rPr>
              <a:t>other inputs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840D7-9856-28EA-473B-2948C9E19A9C}"/>
              </a:ext>
            </a:extLst>
          </p:cNvPr>
          <p:cNvSpPr/>
          <p:nvPr/>
        </p:nvSpPr>
        <p:spPr>
          <a:xfrm>
            <a:off x="11689311" y="6258988"/>
            <a:ext cx="1523712" cy="79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</a:rPr>
              <a:t>Food Tons to Calories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39508C3-8684-4634-41B8-B8A7430D0D67}"/>
              </a:ext>
            </a:extLst>
          </p:cNvPr>
          <p:cNvSpPr/>
          <p:nvPr/>
        </p:nvSpPr>
        <p:spPr>
          <a:xfrm>
            <a:off x="10933020" y="6443122"/>
            <a:ext cx="574643" cy="424732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2386B-CF78-089F-1195-3C95F7014C00}"/>
              </a:ext>
            </a:extLst>
          </p:cNvPr>
          <p:cNvSpPr txBox="1"/>
          <p:nvPr/>
        </p:nvSpPr>
        <p:spPr>
          <a:xfrm>
            <a:off x="9508940" y="5497556"/>
            <a:ext cx="1188720" cy="365760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80808"/>
                </a:solidFill>
              </a:rPr>
              <a:t>Processed food</a:t>
            </a:r>
          </a:p>
        </p:txBody>
      </p:sp>
    </p:spTree>
    <p:extLst>
      <p:ext uri="{BB962C8B-B14F-4D97-AF65-F5344CB8AC3E}">
        <p14:creationId xmlns:p14="http://schemas.microsoft.com/office/powerpoint/2010/main" val="286183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6803B-C28C-607B-7CFF-374CF067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538BA-6C97-9FCA-781C-6FA37192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232" y="145430"/>
            <a:ext cx="10618967" cy="1100666"/>
          </a:xfrm>
        </p:spPr>
        <p:txBody>
          <a:bodyPr/>
          <a:lstStyle/>
          <a:p>
            <a:r>
              <a:rPr lang="en-US" dirty="0"/>
              <a:t>Challenges in connecting land to food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8FFF-A3C6-1B2B-ED12-3B0991E939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90578" y="2057399"/>
            <a:ext cx="12482622" cy="5486401"/>
          </a:xfrm>
        </p:spPr>
        <p:txBody>
          <a:bodyPr/>
          <a:lstStyle/>
          <a:p>
            <a:r>
              <a:rPr lang="en-US" dirty="0"/>
              <a:t>Primary land-based output is usually further processed</a:t>
            </a:r>
          </a:p>
          <a:p>
            <a:r>
              <a:rPr lang="en-US" dirty="0"/>
              <a:t>Models do not include the full processing chain</a:t>
            </a:r>
          </a:p>
          <a:p>
            <a:endParaRPr lang="en-US" dirty="0"/>
          </a:p>
          <a:p>
            <a:r>
              <a:rPr lang="en-US" dirty="0"/>
              <a:t>Supply utilization accounting (food balance sheet):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8BF6C-5741-DB62-83AA-85C14F3E0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5" b="1"/>
          <a:stretch/>
        </p:blipFill>
        <p:spPr>
          <a:xfrm>
            <a:off x="9433831" y="4515632"/>
            <a:ext cx="1338939" cy="295054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142E07E-01A6-9588-5A7D-792118DE766B}"/>
              </a:ext>
            </a:extLst>
          </p:cNvPr>
          <p:cNvSpPr/>
          <p:nvPr/>
        </p:nvSpPr>
        <p:spPr>
          <a:xfrm>
            <a:off x="5256049" y="4601775"/>
            <a:ext cx="213721" cy="277826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7B9E5B-B3E1-96DE-8542-261BF0F93BC1}"/>
              </a:ext>
            </a:extLst>
          </p:cNvPr>
          <p:cNvSpPr/>
          <p:nvPr/>
        </p:nvSpPr>
        <p:spPr>
          <a:xfrm flipH="1">
            <a:off x="9168458" y="4601775"/>
            <a:ext cx="213721" cy="2778261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C69F1-3974-1F1C-179E-D0891901901F}"/>
              </a:ext>
            </a:extLst>
          </p:cNvPr>
          <p:cNvSpPr txBox="1"/>
          <p:nvPr/>
        </p:nvSpPr>
        <p:spPr>
          <a:xfrm>
            <a:off x="5540088" y="5716585"/>
            <a:ext cx="18288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B87C3-8613-7657-30DC-19E42930D5A6}"/>
              </a:ext>
            </a:extLst>
          </p:cNvPr>
          <p:cNvSpPr txBox="1"/>
          <p:nvPr/>
        </p:nvSpPr>
        <p:spPr>
          <a:xfrm>
            <a:off x="7151818" y="5729295"/>
            <a:ext cx="2179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Utilization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D05D0B-BFB1-47D2-B81B-056A8618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90"/>
          <a:stretch/>
        </p:blipFill>
        <p:spPr>
          <a:xfrm>
            <a:off x="3883522" y="4534230"/>
            <a:ext cx="1338939" cy="29133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7B7696-39C7-8ECC-4DE6-765148115052}"/>
              </a:ext>
            </a:extLst>
          </p:cNvPr>
          <p:cNvSpPr/>
          <p:nvPr/>
        </p:nvSpPr>
        <p:spPr>
          <a:xfrm>
            <a:off x="3166351" y="5304563"/>
            <a:ext cx="574643" cy="424732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9130C8-5C42-3730-F333-11E335ED119D}"/>
              </a:ext>
            </a:extLst>
          </p:cNvPr>
          <p:cNvSpPr/>
          <p:nvPr/>
        </p:nvSpPr>
        <p:spPr>
          <a:xfrm>
            <a:off x="1467293" y="5120429"/>
            <a:ext cx="1523712" cy="79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</a:rPr>
              <a:t>Land &amp;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</a:rPr>
              <a:t>other inputs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371D10-A012-09BA-25A1-54DBBD39B105}"/>
              </a:ext>
            </a:extLst>
          </p:cNvPr>
          <p:cNvSpPr/>
          <p:nvPr/>
        </p:nvSpPr>
        <p:spPr>
          <a:xfrm>
            <a:off x="11689311" y="5120429"/>
            <a:ext cx="1523712" cy="792999"/>
          </a:xfrm>
          <a:prstGeom prst="rect">
            <a:avLst/>
          </a:prstGeom>
          <a:solidFill>
            <a:srgbClr val="FFDF7F">
              <a:alpha val="50000"/>
            </a:srgb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</a:rPr>
              <a:t>Processed Food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7D27105-4294-A5CB-3CF7-9402048FBEAB}"/>
              </a:ext>
            </a:extLst>
          </p:cNvPr>
          <p:cNvSpPr/>
          <p:nvPr/>
        </p:nvSpPr>
        <p:spPr>
          <a:xfrm>
            <a:off x="10933020" y="5304563"/>
            <a:ext cx="574643" cy="424732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840D7-9856-28EA-473B-2948C9E19A9C}"/>
              </a:ext>
            </a:extLst>
          </p:cNvPr>
          <p:cNvSpPr/>
          <p:nvPr/>
        </p:nvSpPr>
        <p:spPr>
          <a:xfrm>
            <a:off x="11689311" y="6258988"/>
            <a:ext cx="1523712" cy="792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</a:rPr>
              <a:t>Food Tons to Calories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39508C3-8684-4634-41B8-B8A7430D0D67}"/>
              </a:ext>
            </a:extLst>
          </p:cNvPr>
          <p:cNvSpPr/>
          <p:nvPr/>
        </p:nvSpPr>
        <p:spPr>
          <a:xfrm>
            <a:off x="10933020" y="6443122"/>
            <a:ext cx="574643" cy="424732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EBFA3-D64A-75A8-B790-D8FD4C450966}"/>
              </a:ext>
            </a:extLst>
          </p:cNvPr>
          <p:cNvSpPr txBox="1"/>
          <p:nvPr/>
        </p:nvSpPr>
        <p:spPr>
          <a:xfrm>
            <a:off x="9508940" y="5497556"/>
            <a:ext cx="1188720" cy="365760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80808"/>
                </a:solidFill>
              </a:rPr>
              <a:t>Processed food</a:t>
            </a:r>
          </a:p>
        </p:txBody>
      </p:sp>
    </p:spTree>
    <p:extLst>
      <p:ext uri="{BB962C8B-B14F-4D97-AF65-F5344CB8AC3E}">
        <p14:creationId xmlns:p14="http://schemas.microsoft.com/office/powerpoint/2010/main" val="310267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C7994-498F-2862-852C-D5A5D502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CC7796-6E5A-E3FC-1DAA-D2F361D2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Maize example:</a:t>
            </a:r>
            <a:br>
              <a:rPr lang="en-US" dirty="0"/>
            </a:br>
            <a:r>
              <a:rPr lang="en-US" dirty="0"/>
              <a:t>Showing the depth of agri-food sectors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8E7C7B9-F0EC-9404-D5C0-BA5E3AD7524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7268849"/>
            <a:ext cx="12801600" cy="701749"/>
          </a:xfrm>
        </p:spPr>
        <p:txBody>
          <a:bodyPr/>
          <a:lstStyle/>
          <a:p>
            <a:r>
              <a:rPr lang="en-US" dirty="0"/>
              <a:t>Supply utilization account (SUA) balances for all commodities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7AFC30-8A27-1852-06B7-05B2035C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879" y="1638910"/>
            <a:ext cx="10765465" cy="59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1_PNNL_Option_4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White.potx" id="{EA137702-F2AD-4159-86D4-C342BE8A6920}" vid="{17B647B9-5C79-490E-B863-9773E180CF9C}"/>
    </a:ext>
  </a:extLst>
</a:theme>
</file>

<file path=ppt/theme/theme3.xml><?xml version="1.0" encoding="utf-8"?>
<a:theme xmlns:a="http://schemas.openxmlformats.org/drawingml/2006/main" name="pnnl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1" id="{80ED462F-96BF-4DF0-8D86-652FDBA4A066}" vid="{FEE537DE-B4AE-4EC1-BD54-BB454D28ECD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4819</TotalTime>
  <Words>611</Words>
  <Application>Microsoft Office PowerPoint</Application>
  <PresentationFormat>Custom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PNNL_Option_4</vt:lpstr>
      <vt:lpstr>1_PNNL_Option_4</vt:lpstr>
      <vt:lpstr>pnnl1</vt:lpstr>
      <vt:lpstr>Bridging the Gap  between Land and Food: Leveraging  Food Balance Sheets to Enhance  Food System Modeling</vt:lpstr>
      <vt:lpstr>Agriculture and food systems in MSD</vt:lpstr>
      <vt:lpstr>Agriculture and food systems in MSD</vt:lpstr>
      <vt:lpstr>Food: 444 FAO food items by calories</vt:lpstr>
      <vt:lpstr>Land (harvested area): 176 FAO crops by hectares</vt:lpstr>
      <vt:lpstr>Challenges in connecting land to food</vt:lpstr>
      <vt:lpstr>Challenges in connecting land to food</vt:lpstr>
      <vt:lpstr>Challenges in connecting land to food</vt:lpstr>
      <vt:lpstr>Maize example: Showing the depth of agri-food sectors</vt:lpstr>
      <vt:lpstr>Vertical aggregation: Primary Commodity Equivalent</vt:lpstr>
      <vt:lpstr>Vertical aggregation: Primary Commodity Equivalent</vt:lpstr>
      <vt:lpstr>Food balance sheets: Nested mapping structure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Timothy</dc:creator>
  <cp:lastModifiedBy>Zhao, Xin</cp:lastModifiedBy>
  <cp:revision>105</cp:revision>
  <cp:lastPrinted>2023-06-04T17:04:33Z</cp:lastPrinted>
  <dcterms:created xsi:type="dcterms:W3CDTF">2019-10-01T15:57:21Z</dcterms:created>
  <dcterms:modified xsi:type="dcterms:W3CDTF">2024-08-07T12:40:43Z</dcterms:modified>
</cp:coreProperties>
</file>