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Gill Sans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gKdKFgc6BxLNKmEfHXDrT6hZLd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Gill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Gill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67132057676094"/>
          <c:y val="5.6737572810193551E-2"/>
          <c:w val="0.6810944724093857"/>
          <c:h val="0.87158025751894408"/>
        </c:manualLayout>
      </c:layout>
      <c:scatterChart>
        <c:scatterStyle val="smoothMarker"/>
        <c:varyColors val="0"/>
        <c:ser>
          <c:idx val="5"/>
          <c:order val="0"/>
          <c:tx>
            <c:v>2040 lower</c:v>
          </c:tx>
          <c:spPr>
            <a:ln>
              <a:solidFill>
                <a:srgbClr val="92D050"/>
              </a:solidFill>
            </a:ln>
          </c:spPr>
          <c:xVal>
            <c:numRef>
              <c:f>Sheet1!$B$13:$M$13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Sheet1!$B$15:$M$15</c:f>
              <c:numCache>
                <c:formatCode>General</c:formatCode>
                <c:ptCount val="12"/>
                <c:pt idx="0">
                  <c:v>108994.80771279082</c:v>
                </c:pt>
                <c:pt idx="1">
                  <c:v>104067.36441100462</c:v>
                </c:pt>
                <c:pt idx="2">
                  <c:v>109934.14233602221</c:v>
                </c:pt>
                <c:pt idx="3">
                  <c:v>121657.95717848634</c:v>
                </c:pt>
                <c:pt idx="4">
                  <c:v>131850.1555908272</c:v>
                </c:pt>
                <c:pt idx="5">
                  <c:v>138023.79309615085</c:v>
                </c:pt>
                <c:pt idx="6">
                  <c:v>151279.9001431069</c:v>
                </c:pt>
                <c:pt idx="7">
                  <c:v>152686.87141611919</c:v>
                </c:pt>
                <c:pt idx="8">
                  <c:v>143355.47478840759</c:v>
                </c:pt>
                <c:pt idx="9">
                  <c:v>139414.55122083938</c:v>
                </c:pt>
                <c:pt idx="10">
                  <c:v>125693.6463810218</c:v>
                </c:pt>
                <c:pt idx="11">
                  <c:v>116254.11996651528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363-436C-B4EC-AFC3E13BB014}"/>
            </c:ext>
          </c:extLst>
        </c:ser>
        <c:ser>
          <c:idx val="6"/>
          <c:order val="1"/>
          <c:tx>
            <c:v>2040 higher 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xVal>
            <c:numRef>
              <c:f>Sheet1!$B$13:$M$13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Sheet1!$B$16:$M$16</c:f>
              <c:numCache>
                <c:formatCode>General</c:formatCode>
                <c:ptCount val="12"/>
                <c:pt idx="0">
                  <c:v>106070.85756663041</c:v>
                </c:pt>
                <c:pt idx="1">
                  <c:v>101915.46054623023</c:v>
                </c:pt>
                <c:pt idx="2">
                  <c:v>106901.53047799568</c:v>
                </c:pt>
                <c:pt idx="3">
                  <c:v>117028.87602828232</c:v>
                </c:pt>
                <c:pt idx="4">
                  <c:v>125769.85296978093</c:v>
                </c:pt>
                <c:pt idx="5">
                  <c:v>131119.60793638701</c:v>
                </c:pt>
                <c:pt idx="6">
                  <c:v>142460.59895560142</c:v>
                </c:pt>
                <c:pt idx="7">
                  <c:v>143645.22227442468</c:v>
                </c:pt>
                <c:pt idx="8">
                  <c:v>135671.01837195604</c:v>
                </c:pt>
                <c:pt idx="9">
                  <c:v>132198.41741864086</c:v>
                </c:pt>
                <c:pt idx="10">
                  <c:v>120469.77835885547</c:v>
                </c:pt>
                <c:pt idx="11">
                  <c:v>112338.49534414796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363-436C-B4EC-AFC3E13BB014}"/>
            </c:ext>
          </c:extLst>
        </c:ser>
        <c:ser>
          <c:idx val="7"/>
          <c:order val="2"/>
          <c:tx>
            <c:v>2080 lower</c:v>
          </c:tx>
          <c:spPr>
            <a:ln>
              <a:solidFill>
                <a:schemeClr val="accent2"/>
              </a:solidFill>
            </a:ln>
          </c:spPr>
          <c:xVal>
            <c:numRef>
              <c:f>Sheet1!$B$13:$M$13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Sheet1!$B$17:$M$17</c:f>
              <c:numCache>
                <c:formatCode>General</c:formatCode>
                <c:ptCount val="12"/>
                <c:pt idx="0">
                  <c:v>122062.03965813672</c:v>
                </c:pt>
                <c:pt idx="1">
                  <c:v>117215.52256139317</c:v>
                </c:pt>
                <c:pt idx="2">
                  <c:v>122987.65348137976</c:v>
                </c:pt>
                <c:pt idx="3">
                  <c:v>134436.78406257552</c:v>
                </c:pt>
                <c:pt idx="4">
                  <c:v>144432.09573867745</c:v>
                </c:pt>
                <c:pt idx="5">
                  <c:v>150466.30705597156</c:v>
                </c:pt>
                <c:pt idx="6">
                  <c:v>163453.76455882902</c:v>
                </c:pt>
                <c:pt idx="7">
                  <c:v>164816.67647060732</c:v>
                </c:pt>
                <c:pt idx="8">
                  <c:v>155674.56770264663</c:v>
                </c:pt>
                <c:pt idx="9">
                  <c:v>151822.44694932539</c:v>
                </c:pt>
                <c:pt idx="10">
                  <c:v>138385.73826616083</c:v>
                </c:pt>
                <c:pt idx="11">
                  <c:v>129169.68743432491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363-436C-B4EC-AFC3E13BB014}"/>
            </c:ext>
          </c:extLst>
        </c:ser>
        <c:ser>
          <c:idx val="8"/>
          <c:order val="3"/>
          <c:tx>
            <c:v>2080 higher</c:v>
          </c:tx>
          <c:spPr>
            <a:ln>
              <a:solidFill>
                <a:srgbClr val="C00000"/>
              </a:solidFill>
            </a:ln>
          </c:spPr>
          <c:xVal>
            <c:numRef>
              <c:f>Sheet1!$B$13:$M$13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Sheet1!$B$18:$M$18</c:f>
              <c:numCache>
                <c:formatCode>General</c:formatCode>
                <c:ptCount val="12"/>
                <c:pt idx="0">
                  <c:v>117928.32896377567</c:v>
                </c:pt>
                <c:pt idx="1">
                  <c:v>114147.43836780917</c:v>
                </c:pt>
                <c:pt idx="2">
                  <c:v>118702.34581143552</c:v>
                </c:pt>
                <c:pt idx="3">
                  <c:v>127851.28259856324</c:v>
                </c:pt>
                <c:pt idx="4">
                  <c:v>135809.05738277102</c:v>
                </c:pt>
                <c:pt idx="5">
                  <c:v>140650.35787460837</c:v>
                </c:pt>
                <c:pt idx="6">
                  <c:v>150932.86930517881</c:v>
                </c:pt>
                <c:pt idx="7">
                  <c:v>151970.19116938015</c:v>
                </c:pt>
                <c:pt idx="8">
                  <c:v>144741.05025796252</c:v>
                </c:pt>
                <c:pt idx="9">
                  <c:v>141578.26394699971</c:v>
                </c:pt>
                <c:pt idx="10">
                  <c:v>130954.73682053259</c:v>
                </c:pt>
                <c:pt idx="11">
                  <c:v>123623.41031200049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363-436C-B4EC-AFC3E13BB014}"/>
            </c:ext>
          </c:extLst>
        </c:ser>
        <c:ser>
          <c:idx val="9"/>
          <c:order val="4"/>
          <c:tx>
            <c:v>2020</c:v>
          </c:tx>
          <c:spPr>
            <a:ln>
              <a:solidFill>
                <a:schemeClr val="tx1"/>
              </a:solidFill>
            </a:ln>
          </c:spPr>
          <c:xVal>
            <c:numRef>
              <c:f>Sheet1!$B$13:$M$13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Sheet1!$B$14:$M$14</c:f>
              <c:numCache>
                <c:formatCode>General</c:formatCode>
                <c:ptCount val="12"/>
                <c:pt idx="0">
                  <c:v>90656.82278950185</c:v>
                </c:pt>
                <c:pt idx="1">
                  <c:v>86049.639363777038</c:v>
                </c:pt>
                <c:pt idx="2">
                  <c:v>91626.308095893954</c:v>
                </c:pt>
                <c:pt idx="3">
                  <c:v>103219.66201020597</c:v>
                </c:pt>
                <c:pt idx="4">
                  <c:v>113085.00812391438</c:v>
                </c:pt>
                <c:pt idx="5">
                  <c:v>119303.02520813815</c:v>
                </c:pt>
                <c:pt idx="6">
                  <c:v>132242.95715056959</c:v>
                </c:pt>
                <c:pt idx="7">
                  <c:v>133764.49535355394</c:v>
                </c:pt>
                <c:pt idx="8">
                  <c:v>124644.50354201342</c:v>
                </c:pt>
                <c:pt idx="9">
                  <c:v>120645.53107641551</c:v>
                </c:pt>
                <c:pt idx="10">
                  <c:v>107320.0180132619</c:v>
                </c:pt>
                <c:pt idx="11">
                  <c:v>97640.660923985852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363-436C-B4EC-AFC3E13BB014}"/>
            </c:ext>
          </c:extLst>
        </c:ser>
        <c:ser>
          <c:idx val="0"/>
          <c:order val="5"/>
          <c:tx>
            <c:v>2040 lower</c:v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Sheet1!$B$13:$M$13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Sheet1!$B$15:$M$15</c:f>
              <c:numCache>
                <c:formatCode>General</c:formatCode>
                <c:ptCount val="12"/>
                <c:pt idx="0">
                  <c:v>108994.80771279082</c:v>
                </c:pt>
                <c:pt idx="1">
                  <c:v>104067.36441100462</c:v>
                </c:pt>
                <c:pt idx="2">
                  <c:v>109934.14233602221</c:v>
                </c:pt>
                <c:pt idx="3">
                  <c:v>121657.95717848634</c:v>
                </c:pt>
                <c:pt idx="4">
                  <c:v>131850.1555908272</c:v>
                </c:pt>
                <c:pt idx="5">
                  <c:v>138023.79309615085</c:v>
                </c:pt>
                <c:pt idx="6">
                  <c:v>151279.9001431069</c:v>
                </c:pt>
                <c:pt idx="7">
                  <c:v>152686.87141611919</c:v>
                </c:pt>
                <c:pt idx="8">
                  <c:v>143355.47478840759</c:v>
                </c:pt>
                <c:pt idx="9">
                  <c:v>139414.55122083938</c:v>
                </c:pt>
                <c:pt idx="10">
                  <c:v>125693.6463810218</c:v>
                </c:pt>
                <c:pt idx="11">
                  <c:v>116254.11996651528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363-436C-B4EC-AFC3E13BB014}"/>
            </c:ext>
          </c:extLst>
        </c:ser>
        <c:ser>
          <c:idx val="1"/>
          <c:order val="6"/>
          <c:tx>
            <c:v>2040 higher </c:v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Sheet1!$B$13:$M$13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Sheet1!$B$16:$M$16</c:f>
              <c:numCache>
                <c:formatCode>General</c:formatCode>
                <c:ptCount val="12"/>
                <c:pt idx="0">
                  <c:v>106070.85756663041</c:v>
                </c:pt>
                <c:pt idx="1">
                  <c:v>101915.46054623023</c:v>
                </c:pt>
                <c:pt idx="2">
                  <c:v>106901.53047799568</c:v>
                </c:pt>
                <c:pt idx="3">
                  <c:v>117028.87602828232</c:v>
                </c:pt>
                <c:pt idx="4">
                  <c:v>125769.85296978093</c:v>
                </c:pt>
                <c:pt idx="5">
                  <c:v>131119.60793638701</c:v>
                </c:pt>
                <c:pt idx="6">
                  <c:v>142460.59895560142</c:v>
                </c:pt>
                <c:pt idx="7">
                  <c:v>143645.22227442468</c:v>
                </c:pt>
                <c:pt idx="8">
                  <c:v>135671.01837195604</c:v>
                </c:pt>
                <c:pt idx="9">
                  <c:v>132198.41741864086</c:v>
                </c:pt>
                <c:pt idx="10">
                  <c:v>120469.77835885547</c:v>
                </c:pt>
                <c:pt idx="11">
                  <c:v>112338.49534414796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363-436C-B4EC-AFC3E13BB014}"/>
            </c:ext>
          </c:extLst>
        </c:ser>
        <c:ser>
          <c:idx val="2"/>
          <c:order val="7"/>
          <c:tx>
            <c:v>2080 lower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Sheet1!$B$17:$M$17</c:f>
              <c:numCache>
                <c:formatCode>General</c:formatCode>
                <c:ptCount val="12"/>
                <c:pt idx="0">
                  <c:v>122062.03965813672</c:v>
                </c:pt>
                <c:pt idx="1">
                  <c:v>117215.52256139317</c:v>
                </c:pt>
                <c:pt idx="2">
                  <c:v>122987.65348137976</c:v>
                </c:pt>
                <c:pt idx="3">
                  <c:v>134436.78406257552</c:v>
                </c:pt>
                <c:pt idx="4">
                  <c:v>144432.09573867745</c:v>
                </c:pt>
                <c:pt idx="5">
                  <c:v>150466.30705597156</c:v>
                </c:pt>
                <c:pt idx="6">
                  <c:v>163453.76455882902</c:v>
                </c:pt>
                <c:pt idx="7">
                  <c:v>164816.67647060732</c:v>
                </c:pt>
                <c:pt idx="8">
                  <c:v>155674.56770264663</c:v>
                </c:pt>
                <c:pt idx="9">
                  <c:v>151822.44694932539</c:v>
                </c:pt>
                <c:pt idx="10">
                  <c:v>138385.73826616083</c:v>
                </c:pt>
                <c:pt idx="11">
                  <c:v>129169.68743432491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C363-436C-B4EC-AFC3E13BB014}"/>
            </c:ext>
          </c:extLst>
        </c:ser>
        <c:ser>
          <c:idx val="3"/>
          <c:order val="8"/>
          <c:tx>
            <c:v>2080 higher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Sheet1!$B$18:$M$18</c:f>
              <c:numCache>
                <c:formatCode>General</c:formatCode>
                <c:ptCount val="12"/>
                <c:pt idx="0">
                  <c:v>117928.32896377567</c:v>
                </c:pt>
                <c:pt idx="1">
                  <c:v>114147.43836780917</c:v>
                </c:pt>
                <c:pt idx="2">
                  <c:v>118702.34581143552</c:v>
                </c:pt>
                <c:pt idx="3">
                  <c:v>127851.28259856324</c:v>
                </c:pt>
                <c:pt idx="4">
                  <c:v>135809.05738277102</c:v>
                </c:pt>
                <c:pt idx="5">
                  <c:v>140650.35787460837</c:v>
                </c:pt>
                <c:pt idx="6">
                  <c:v>150932.86930517881</c:v>
                </c:pt>
                <c:pt idx="7">
                  <c:v>151970.19116938015</c:v>
                </c:pt>
                <c:pt idx="8">
                  <c:v>144741.05025796252</c:v>
                </c:pt>
                <c:pt idx="9">
                  <c:v>141578.26394699971</c:v>
                </c:pt>
                <c:pt idx="10">
                  <c:v>130954.73682053259</c:v>
                </c:pt>
                <c:pt idx="11">
                  <c:v>123623.41031200049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C363-436C-B4EC-AFC3E13BB014}"/>
            </c:ext>
          </c:extLst>
        </c:ser>
        <c:ser>
          <c:idx val="4"/>
          <c:order val="9"/>
          <c:tx>
            <c:v>2020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Sheet1!$B$14:$M$14</c:f>
              <c:numCache>
                <c:formatCode>General</c:formatCode>
                <c:ptCount val="12"/>
                <c:pt idx="0">
                  <c:v>90656.82278950185</c:v>
                </c:pt>
                <c:pt idx="1">
                  <c:v>86049.639363777038</c:v>
                </c:pt>
                <c:pt idx="2">
                  <c:v>91626.308095893954</c:v>
                </c:pt>
                <c:pt idx="3">
                  <c:v>103219.66201020597</c:v>
                </c:pt>
                <c:pt idx="4">
                  <c:v>113085.00812391438</c:v>
                </c:pt>
                <c:pt idx="5">
                  <c:v>119303.02520813815</c:v>
                </c:pt>
                <c:pt idx="6">
                  <c:v>132242.95715056959</c:v>
                </c:pt>
                <c:pt idx="7">
                  <c:v>133764.49535355394</c:v>
                </c:pt>
                <c:pt idx="8">
                  <c:v>124644.50354201342</c:v>
                </c:pt>
                <c:pt idx="9">
                  <c:v>120645.53107641551</c:v>
                </c:pt>
                <c:pt idx="10">
                  <c:v>107320.0180132619</c:v>
                </c:pt>
                <c:pt idx="11">
                  <c:v>97640.660923985852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C363-436C-B4EC-AFC3E13BB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1399391"/>
        <c:axId val="555576847"/>
      </c:scatterChart>
      <c:valAx>
        <c:axId val="631399391"/>
        <c:scaling>
          <c:orientation val="minMax"/>
          <c:max val="12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576847"/>
        <c:crosses val="autoZero"/>
        <c:crossBetween val="midCat"/>
        <c:majorUnit val="1"/>
      </c:valAx>
      <c:valAx>
        <c:axId val="555576847"/>
        <c:scaling>
          <c:orientation val="minMax"/>
          <c:min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399391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67132057676094"/>
          <c:y val="5.6737572810193551E-2"/>
          <c:w val="0.60166895979259527"/>
          <c:h val="0.87158025751894408"/>
        </c:manualLayout>
      </c:layout>
      <c:scatterChart>
        <c:scatterStyle val="smoothMarker"/>
        <c:varyColors val="0"/>
        <c:ser>
          <c:idx val="0"/>
          <c:order val="0"/>
          <c:tx>
            <c:v>2040 lower</c:v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Sheet1!$B$13:$M$13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Sheet1!$D$4:$O$4</c:f>
              <c:numCache>
                <c:formatCode>General</c:formatCode>
                <c:ptCount val="12"/>
                <c:pt idx="0">
                  <c:v>21322.532307795504</c:v>
                </c:pt>
                <c:pt idx="1">
                  <c:v>16342.857287009303</c:v>
                </c:pt>
                <c:pt idx="2">
                  <c:v>22220.081556026893</c:v>
                </c:pt>
                <c:pt idx="3">
                  <c:v>33776.754897491024</c:v>
                </c:pt>
                <c:pt idx="4">
                  <c:v>43812.258153831885</c:v>
                </c:pt>
                <c:pt idx="5">
                  <c:v>49829.200502155552</c:v>
                </c:pt>
                <c:pt idx="6">
                  <c:v>62928.612392111601</c:v>
                </c:pt>
                <c:pt idx="7">
                  <c:v>64387.815384123882</c:v>
                </c:pt>
                <c:pt idx="8">
                  <c:v>55139.98950641229</c:v>
                </c:pt>
                <c:pt idx="9">
                  <c:v>51376.653783844085</c:v>
                </c:pt>
                <c:pt idx="10">
                  <c:v>37760.212381026489</c:v>
                </c:pt>
                <c:pt idx="11">
                  <c:v>28425.149404519972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060-4603-878D-DDB08BD51553}"/>
            </c:ext>
          </c:extLst>
        </c:ser>
        <c:ser>
          <c:idx val="1"/>
          <c:order val="1"/>
          <c:tx>
            <c:v>2040 higher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Sheet1!$B$13:$M$13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Sheet1!$D$6:$O$6</c:f>
              <c:numCache>
                <c:formatCode>General</c:formatCode>
                <c:ptCount val="12"/>
                <c:pt idx="0">
                  <c:v>18398.582161635099</c:v>
                </c:pt>
                <c:pt idx="1">
                  <c:v>14190.953422234925</c:v>
                </c:pt>
                <c:pt idx="2">
                  <c:v>19187.469698000368</c:v>
                </c:pt>
                <c:pt idx="3">
                  <c:v>29147.673747287012</c:v>
                </c:pt>
                <c:pt idx="4">
                  <c:v>37731.955532785621</c:v>
                </c:pt>
                <c:pt idx="5">
                  <c:v>42925.015342391678</c:v>
                </c:pt>
                <c:pt idx="6">
                  <c:v>54109.311204606114</c:v>
                </c:pt>
                <c:pt idx="7">
                  <c:v>55346.166242429383</c:v>
                </c:pt>
                <c:pt idx="8">
                  <c:v>47455.533089960736</c:v>
                </c:pt>
                <c:pt idx="9">
                  <c:v>44160.519981645572</c:v>
                </c:pt>
                <c:pt idx="10">
                  <c:v>32536.344358860166</c:v>
                </c:pt>
                <c:pt idx="11">
                  <c:v>24509.52478215265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060-4603-878D-DDB08BD51553}"/>
            </c:ext>
          </c:extLst>
        </c:ser>
        <c:ser>
          <c:idx val="2"/>
          <c:order val="2"/>
          <c:tx>
            <c:v>2080 lower</c:v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Sheet1!$D$8:$O$8</c:f>
              <c:numCache>
                <c:formatCode>General</c:formatCode>
                <c:ptCount val="12"/>
                <c:pt idx="0">
                  <c:v>20877.225007579298</c:v>
                </c:pt>
                <c:pt idx="1">
                  <c:v>15978.476191835744</c:v>
                </c:pt>
                <c:pt idx="2">
                  <c:v>21761.05345582233</c:v>
                </c:pt>
                <c:pt idx="3">
                  <c:v>33043.042536018089</c:v>
                </c:pt>
                <c:pt idx="4">
                  <c:v>42881.659056120028</c:v>
                </c:pt>
                <c:pt idx="5">
                  <c:v>48759.175216414122</c:v>
                </c:pt>
                <c:pt idx="6">
                  <c:v>61589.937562271589</c:v>
                </c:pt>
                <c:pt idx="7">
                  <c:v>63005.081193049889</c:v>
                </c:pt>
                <c:pt idx="8">
                  <c:v>53946.543175089209</c:v>
                </c:pt>
                <c:pt idx="9">
                  <c:v>50272.010266767946</c:v>
                </c:pt>
                <c:pt idx="10">
                  <c:v>36939.765020603387</c:v>
                </c:pt>
                <c:pt idx="11">
                  <c:v>27828.177626767472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060-4603-878D-DDB08BD51553}"/>
            </c:ext>
          </c:extLst>
        </c:ser>
        <c:ser>
          <c:idx val="3"/>
          <c:order val="3"/>
          <c:tx>
            <c:v>2080 higher</c:v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Sheet1!$B$13:$M$13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Sheet1!$D$10:$O$10</c:f>
              <c:numCache>
                <c:formatCode>General</c:formatCode>
                <c:ptCount val="12"/>
                <c:pt idx="0">
                  <c:v>16743.514313218242</c:v>
                </c:pt>
                <c:pt idx="1">
                  <c:v>12910.391998251744</c:v>
                </c:pt>
                <c:pt idx="2">
                  <c:v>17475.745785878087</c:v>
                </c:pt>
                <c:pt idx="3">
                  <c:v>26457.541072005795</c:v>
                </c:pt>
                <c:pt idx="4">
                  <c:v>34258.6207002136</c:v>
                </c:pt>
                <c:pt idx="5">
                  <c:v>38943.226035050946</c:v>
                </c:pt>
                <c:pt idx="6">
                  <c:v>49069.042308621385</c:v>
                </c:pt>
                <c:pt idx="7">
                  <c:v>50158.595891822712</c:v>
                </c:pt>
                <c:pt idx="8">
                  <c:v>43013.025730405097</c:v>
                </c:pt>
                <c:pt idx="9">
                  <c:v>40027.827264442276</c:v>
                </c:pt>
                <c:pt idx="10">
                  <c:v>29508.763574975172</c:v>
                </c:pt>
                <c:pt idx="11">
                  <c:v>22281.900504443045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060-4603-878D-DDB08BD51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1399391"/>
        <c:axId val="555576847"/>
      </c:scatterChart>
      <c:valAx>
        <c:axId val="631399391"/>
        <c:scaling>
          <c:orientation val="minMax"/>
          <c:max val="12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576847"/>
        <c:crosses val="autoZero"/>
        <c:crossBetween val="midCat"/>
        <c:majorUnit val="1"/>
      </c:valAx>
      <c:valAx>
        <c:axId val="55557684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399391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What are the current and unique strengths and foundational capabilities of DOE for this topic?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What are the grand challenges in advancing the research on this topic?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What are the gaps in research / infrastructure / coordination that prevent advances?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0.jpg"/><Relationship Id="rId6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3838" y="4760662"/>
            <a:ext cx="11430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"/>
          <p:cNvSpPr txBox="1"/>
          <p:nvPr>
            <p:ph type="ctrTitle"/>
          </p:nvPr>
        </p:nvSpPr>
        <p:spPr>
          <a:xfrm>
            <a:off x="372996" y="1512132"/>
            <a:ext cx="5723004" cy="1630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B809E"/>
              </a:buClr>
              <a:buSzPts val="2400"/>
              <a:buFont typeface="Arial"/>
              <a:buNone/>
              <a:defRPr b="1" i="0" sz="2400">
                <a:solidFill>
                  <a:srgbClr val="2B80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372996" y="3299143"/>
            <a:ext cx="5723004" cy="87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Font typeface="Arial"/>
              <a:buNone/>
              <a:defRPr b="0" sz="1600">
                <a:solidFill>
                  <a:srgbClr val="8187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3756" lvl="1" marL="9144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pic>
        <p:nvPicPr>
          <p:cNvPr id="19" name="Google Shape;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912" y="360374"/>
            <a:ext cx="1536789" cy="115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360374"/>
            <a:ext cx="745995" cy="115175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/>
          <p:nvPr/>
        </p:nvSpPr>
        <p:spPr>
          <a:xfrm>
            <a:off x="2288789" y="397644"/>
            <a:ext cx="477033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B809E"/>
                </a:solidFill>
                <a:latin typeface="Gill Sans"/>
                <a:ea typeface="Gill Sans"/>
                <a:cs typeface="Gill Sans"/>
                <a:sym typeface="Gill Sans"/>
              </a:rPr>
              <a:t>INTEGRATED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strike="noStrike">
                <a:solidFill>
                  <a:srgbClr val="2B809E"/>
                </a:solidFill>
                <a:latin typeface="Gill Sans"/>
                <a:ea typeface="Gill Sans"/>
                <a:cs typeface="Gill Sans"/>
                <a:sym typeface="Gill Sans"/>
              </a:rPr>
              <a:t>MULTISECTOR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strike="noStrike">
                <a:solidFill>
                  <a:srgbClr val="2B809E"/>
                </a:solidFill>
                <a:latin typeface="Gill Sans"/>
                <a:ea typeface="Gill Sans"/>
                <a:cs typeface="Gill Sans"/>
                <a:sym typeface="Gill Sans"/>
              </a:rPr>
              <a:t>MULTISCALE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strike="noStrike">
                <a:solidFill>
                  <a:srgbClr val="2B809E"/>
                </a:solidFill>
                <a:latin typeface="Gill Sans"/>
                <a:ea typeface="Gill Sans"/>
                <a:cs typeface="Gill Sans"/>
                <a:sym typeface="Gill Sans"/>
              </a:rPr>
              <a:t>MODELING</a:t>
            </a:r>
            <a:endParaRPr b="1" sz="1600">
              <a:solidFill>
                <a:srgbClr val="2B809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Google Shape;22;p6"/>
          <p:cNvSpPr txBox="1"/>
          <p:nvPr/>
        </p:nvSpPr>
        <p:spPr>
          <a:xfrm>
            <a:off x="202285" y="5082822"/>
            <a:ext cx="1540565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156"/>
              </a:buClr>
              <a:buSzPts val="1100"/>
              <a:buFont typeface="Calibri"/>
              <a:buNone/>
            </a:pPr>
            <a:r>
              <a:rPr lang="en-US" sz="1100">
                <a:solidFill>
                  <a:srgbClr val="7C8156"/>
                </a:solidFill>
                <a:latin typeface="Calibri"/>
                <a:ea typeface="Calibri"/>
                <a:cs typeface="Calibri"/>
                <a:sym typeface="Calibri"/>
              </a:rPr>
              <a:t>This research is supported by the U.S. Department of Energy, Office of Science, as part of research in MultiSector Dynamics, Earth and Environmental System Modeling Program</a:t>
            </a:r>
            <a:endParaRPr/>
          </a:p>
        </p:txBody>
      </p:sp>
      <p:pic>
        <p:nvPicPr>
          <p:cNvPr descr="A picture containing diagram&#10;&#10;Description automatically generated" id="23" name="Google Shape;2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148" y="-1"/>
            <a:ext cx="596285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etter&#10;&#10;Description automatically generated" id="24" name="Google Shape;2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42850" y="4806872"/>
            <a:ext cx="4486298" cy="2048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body"/>
          </p:nvPr>
        </p:nvSpPr>
        <p:spPr>
          <a:xfrm>
            <a:off x="391977" y="1608041"/>
            <a:ext cx="5194767" cy="403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1B638F"/>
              </a:buClr>
              <a:buSzPts val="1656"/>
              <a:buChar char="◼"/>
              <a:defRPr sz="1800"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288"/>
              <a:buChar char="◼"/>
              <a:defRPr/>
            </a:lvl2pPr>
            <a:lvl3pPr indent="-304546" lvl="2" marL="13716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196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2" type="body"/>
          </p:nvPr>
        </p:nvSpPr>
        <p:spPr>
          <a:xfrm>
            <a:off x="5906784" y="1608041"/>
            <a:ext cx="5194769" cy="4032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1B638F"/>
              </a:buClr>
              <a:buSzPts val="1656"/>
              <a:buChar char="◼"/>
              <a:defRPr sz="1800"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288"/>
              <a:buChar char="◼"/>
              <a:defRPr/>
            </a:lvl2pPr>
            <a:lvl3pPr indent="-304546" lvl="2" marL="13716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196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1741250" y="224045"/>
            <a:ext cx="9360303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0" type="dt"/>
          </p:nvPr>
        </p:nvSpPr>
        <p:spPr>
          <a:xfrm>
            <a:off x="7622949" y="625482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/>
          <p:cNvPicPr preferRelativeResize="0"/>
          <p:nvPr/>
        </p:nvPicPr>
        <p:blipFill rotWithShape="1">
          <a:blip r:embed="rId3">
            <a:alphaModFix/>
          </a:blip>
          <a:srcRect b="22100" l="1" r="-108" t="13889"/>
          <a:stretch/>
        </p:blipFill>
        <p:spPr>
          <a:xfrm>
            <a:off x="-13064" y="-30094"/>
            <a:ext cx="12234672" cy="254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" type="body"/>
          </p:nvPr>
        </p:nvSpPr>
        <p:spPr>
          <a:xfrm>
            <a:off x="391977" y="1611757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1B638F"/>
              </a:buClr>
              <a:buSzPts val="1656"/>
              <a:buChar char="◼"/>
              <a:defRPr sz="1800"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288"/>
              <a:buChar char="◼"/>
              <a:defRPr/>
            </a:lvl2pPr>
            <a:lvl3pPr indent="-304546" lvl="2" marL="13716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196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0" type="dt"/>
          </p:nvPr>
        </p:nvSpPr>
        <p:spPr>
          <a:xfrm>
            <a:off x="7622949" y="625482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8"/>
          <p:cNvSpPr txBox="1"/>
          <p:nvPr>
            <p:ph type="title"/>
          </p:nvPr>
        </p:nvSpPr>
        <p:spPr>
          <a:xfrm>
            <a:off x="1741250" y="224045"/>
            <a:ext cx="9680342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/>
          <p:cNvPicPr preferRelativeResize="0"/>
          <p:nvPr/>
        </p:nvPicPr>
        <p:blipFill rotWithShape="1">
          <a:blip r:embed="rId3">
            <a:alphaModFix/>
          </a:blip>
          <a:srcRect b="22100" l="1" r="-108" t="13889"/>
          <a:stretch/>
        </p:blipFill>
        <p:spPr>
          <a:xfrm>
            <a:off x="-13064" y="-30094"/>
            <a:ext cx="12234672" cy="254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idx="10" type="dt"/>
          </p:nvPr>
        </p:nvSpPr>
        <p:spPr>
          <a:xfrm>
            <a:off x="7622949" y="625482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9"/>
          <p:cNvSpPr/>
          <p:nvPr>
            <p:ph idx="2" type="pic"/>
          </p:nvPr>
        </p:nvSpPr>
        <p:spPr>
          <a:xfrm>
            <a:off x="391978" y="1741357"/>
            <a:ext cx="3681634" cy="3460839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9"/>
          <p:cNvSpPr/>
          <p:nvPr>
            <p:ph idx="3" type="pic"/>
          </p:nvPr>
        </p:nvSpPr>
        <p:spPr>
          <a:xfrm>
            <a:off x="4255183" y="1741356"/>
            <a:ext cx="3681634" cy="3460839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9"/>
          <p:cNvSpPr/>
          <p:nvPr>
            <p:ph idx="4" type="pic"/>
          </p:nvPr>
        </p:nvSpPr>
        <p:spPr>
          <a:xfrm>
            <a:off x="8118388" y="1741356"/>
            <a:ext cx="3681634" cy="3460839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1741250" y="224045"/>
            <a:ext cx="10058772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/>
          <p:cNvPicPr preferRelativeResize="0"/>
          <p:nvPr/>
        </p:nvPicPr>
        <p:blipFill rotWithShape="1">
          <a:blip r:embed="rId3">
            <a:alphaModFix/>
          </a:blip>
          <a:srcRect b="22100" l="1" r="-108" t="13889"/>
          <a:stretch/>
        </p:blipFill>
        <p:spPr>
          <a:xfrm>
            <a:off x="-13064" y="-30094"/>
            <a:ext cx="12234672" cy="254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91978" y="1611757"/>
            <a:ext cx="6120034" cy="3634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1B638F"/>
              </a:buClr>
              <a:buSzPts val="1656"/>
              <a:buChar char="◼"/>
              <a:defRPr sz="1800"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288"/>
              <a:buChar char="◼"/>
              <a:defRPr/>
            </a:lvl2pPr>
            <a:lvl3pPr indent="-304546" lvl="2" marL="13716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196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7622949" y="625482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0"/>
          <p:cNvSpPr/>
          <p:nvPr>
            <p:ph idx="2" type="pic"/>
          </p:nvPr>
        </p:nvSpPr>
        <p:spPr>
          <a:xfrm>
            <a:off x="6693924" y="1611758"/>
            <a:ext cx="5106098" cy="3634486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1741250" y="221497"/>
            <a:ext cx="10058772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0"/>
          <p:cNvPicPr preferRelativeResize="0"/>
          <p:nvPr/>
        </p:nvPicPr>
        <p:blipFill rotWithShape="1">
          <a:blip r:embed="rId3">
            <a:alphaModFix/>
          </a:blip>
          <a:srcRect b="22100" l="1" r="-108" t="13889"/>
          <a:stretch/>
        </p:blipFill>
        <p:spPr>
          <a:xfrm>
            <a:off x="-13064" y="-30094"/>
            <a:ext cx="12234672" cy="254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1910208" y="502920"/>
            <a:ext cx="9700600" cy="104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914" lvl="0" marL="45720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rgbClr val="1B638F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0387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546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861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861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1B638F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chart" Target="../charts/chart2.xml"/><Relationship Id="rId13" Type="http://schemas.openxmlformats.org/officeDocument/2006/relationships/image" Target="../media/image9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chart" Target="../charts/char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290579" y="1789470"/>
            <a:ext cx="5805421" cy="1031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B809E"/>
              </a:buClr>
              <a:buSzPts val="2400"/>
              <a:buFont typeface="Arial"/>
              <a:buNone/>
            </a:pPr>
            <a:r>
              <a:rPr lang="en-US"/>
              <a:t>URBAN POPULATION, MORPHOLOGY, AND WATER DEMAND</a:t>
            </a:r>
            <a:endParaRPr/>
          </a:p>
        </p:txBody>
      </p:sp>
      <p:sp>
        <p:nvSpPr>
          <p:cNvPr id="62" name="Google Shape;62;p1"/>
          <p:cNvSpPr txBox="1"/>
          <p:nvPr>
            <p:ph idx="1" type="body"/>
          </p:nvPr>
        </p:nvSpPr>
        <p:spPr>
          <a:xfrm>
            <a:off x="431871" y="3088329"/>
            <a:ext cx="5303005" cy="340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Stephen Ferencz</a:t>
            </a:r>
            <a:r>
              <a:rPr baseline="30000" lang="en-US" sz="18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, Jim Yoon</a:t>
            </a:r>
            <a:r>
              <a:rPr baseline="30000" lang="en-US" sz="18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, Johanna Capone</a:t>
            </a:r>
            <a:r>
              <a:rPr baseline="30000" lang="en-US" sz="18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, Ryan McManamay</a:t>
            </a:r>
            <a:r>
              <a:rPr baseline="30000" lang="en-US" sz="18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431871" y="3733812"/>
            <a:ext cx="5303005" cy="775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B638F"/>
              </a:buClr>
              <a:buSzPts val="1288"/>
              <a:buFont typeface="Calibri"/>
              <a:buNone/>
            </a:pPr>
            <a:r>
              <a:rPr b="0" baseline="30000" lang="en-US" sz="1400">
                <a:solidFill>
                  <a:srgbClr val="1B638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lang="en-US" sz="1400">
                <a:solidFill>
                  <a:srgbClr val="1B638F"/>
                </a:solidFill>
                <a:latin typeface="Calibri"/>
                <a:ea typeface="Calibri"/>
                <a:cs typeface="Calibri"/>
                <a:sym typeface="Calibri"/>
              </a:rPr>
              <a:t>Pacific Northwest National Labs, </a:t>
            </a:r>
            <a:endParaRPr b="0" sz="1400">
              <a:solidFill>
                <a:srgbClr val="1B63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B638F"/>
              </a:buClr>
              <a:buSzPts val="1288"/>
              <a:buFont typeface="Calibri"/>
              <a:buNone/>
            </a:pPr>
            <a:r>
              <a:rPr b="0" baseline="30000" lang="en-US" sz="1400">
                <a:solidFill>
                  <a:srgbClr val="1B638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lang="en-US" sz="1400">
                <a:solidFill>
                  <a:srgbClr val="1B638F"/>
                </a:solidFill>
                <a:latin typeface="Calibri"/>
                <a:ea typeface="Calibri"/>
                <a:cs typeface="Calibri"/>
                <a:sym typeface="Calibri"/>
              </a:rPr>
              <a:t>Virginia Tech, and </a:t>
            </a:r>
            <a:r>
              <a:rPr b="0" baseline="30000" lang="en-US" sz="1400">
                <a:solidFill>
                  <a:srgbClr val="1B638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lang="en-US" sz="1400">
                <a:solidFill>
                  <a:srgbClr val="1B638F"/>
                </a:solidFill>
                <a:latin typeface="Calibri"/>
                <a:ea typeface="Calibri"/>
                <a:cs typeface="Calibri"/>
                <a:sym typeface="Calibri"/>
              </a:rPr>
              <a:t>Baylor University</a:t>
            </a:r>
            <a:endParaRPr b="0" sz="1400">
              <a:solidFill>
                <a:srgbClr val="1B63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431871" y="4331862"/>
            <a:ext cx="3414572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 # 018 on Thursday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title"/>
          </p:nvPr>
        </p:nvSpPr>
        <p:spPr>
          <a:xfrm>
            <a:off x="1741250" y="224045"/>
            <a:ext cx="9360303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/>
              <a:t>POPULATION, MORPHOLOGY, AND WATER DEMAND: LA CASE STUDY </a:t>
            </a:r>
            <a:endParaRPr/>
          </a:p>
        </p:txBody>
      </p:sp>
      <p:sp>
        <p:nvSpPr>
          <p:cNvPr id="70" name="Google Shape;70;p2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0981" l="0" r="41342" t="14905"/>
          <a:stretch/>
        </p:blipFill>
        <p:spPr>
          <a:xfrm>
            <a:off x="40976" y="4681478"/>
            <a:ext cx="3046800" cy="19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 b="0" l="0" r="0" t="11684"/>
          <a:stretch/>
        </p:blipFill>
        <p:spPr>
          <a:xfrm>
            <a:off x="156653" y="2222446"/>
            <a:ext cx="2512382" cy="180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5">
            <a:alphaModFix/>
          </a:blip>
          <a:srcRect b="0" l="0" r="0" t="7744"/>
          <a:stretch/>
        </p:blipFill>
        <p:spPr>
          <a:xfrm>
            <a:off x="2837684" y="3078867"/>
            <a:ext cx="1408252" cy="100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6">
            <a:alphaModFix/>
          </a:blip>
          <a:srcRect b="0" l="0" r="0" t="6681"/>
          <a:stretch/>
        </p:blipFill>
        <p:spPr>
          <a:xfrm>
            <a:off x="2837684" y="2158237"/>
            <a:ext cx="1385511" cy="10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444393" y="4317679"/>
            <a:ext cx="24236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Supply Model 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942988" y="1967175"/>
            <a:ext cx="173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</a:t>
            </a:r>
            <a:endParaRPr i="1"/>
          </a:p>
        </p:txBody>
      </p:sp>
      <p:sp>
        <p:nvSpPr>
          <p:cNvPr id="77" name="Google Shape;77;p2"/>
          <p:cNvSpPr txBox="1"/>
          <p:nvPr/>
        </p:nvSpPr>
        <p:spPr>
          <a:xfrm>
            <a:off x="3085798" y="1812386"/>
            <a:ext cx="245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Growth Model</a:t>
            </a:r>
            <a:endParaRPr i="1"/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7">
            <a:alphaModFix/>
          </a:blip>
          <a:srcRect b="0" l="56978" r="0" t="0"/>
          <a:stretch/>
        </p:blipFill>
        <p:spPr>
          <a:xfrm>
            <a:off x="4314725" y="3121312"/>
            <a:ext cx="1099801" cy="81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7">
            <a:alphaModFix/>
          </a:blip>
          <a:srcRect b="0" l="6978" r="50947" t="0"/>
          <a:stretch/>
        </p:blipFill>
        <p:spPr>
          <a:xfrm>
            <a:off x="4300189" y="2219095"/>
            <a:ext cx="1099801" cy="8026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0" name="Google Shape;80;p2"/>
          <p:cNvGraphicFramePr/>
          <p:nvPr/>
        </p:nvGraphicFramePr>
        <p:xfrm>
          <a:off x="23773020" y="16875140"/>
          <a:ext cx="3744196" cy="2281846"/>
        </p:xfrm>
        <a:graphic>
          <a:graphicData uri="http://schemas.openxmlformats.org/drawingml/2006/chart">
            <c:chart r:id="rId8"/>
          </a:graphicData>
        </a:graphic>
      </p:graphicFrame>
      <p:pic>
        <p:nvPicPr>
          <p:cNvPr id="81" name="Google Shape;8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374328" y="17803150"/>
            <a:ext cx="1099714" cy="10390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"/>
          <p:cNvSpPr txBox="1"/>
          <p:nvPr/>
        </p:nvSpPr>
        <p:spPr>
          <a:xfrm>
            <a:off x="25392922" y="16587819"/>
            <a:ext cx="6877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</a:t>
            </a:r>
            <a:endParaRPr/>
          </a:p>
        </p:txBody>
      </p:sp>
      <p:sp>
        <p:nvSpPr>
          <p:cNvPr id="83" name="Google Shape;83;p2"/>
          <p:cNvSpPr txBox="1"/>
          <p:nvPr/>
        </p:nvSpPr>
        <p:spPr>
          <a:xfrm>
            <a:off x="27413191" y="17853096"/>
            <a:ext cx="10823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</a:t>
            </a:r>
            <a:endParaRPr/>
          </a:p>
        </p:txBody>
      </p:sp>
      <p:sp>
        <p:nvSpPr>
          <p:cNvPr id="84" name="Google Shape;84;p2"/>
          <p:cNvSpPr txBox="1"/>
          <p:nvPr/>
        </p:nvSpPr>
        <p:spPr>
          <a:xfrm rot="-5400000">
            <a:off x="23052470" y="17739980"/>
            <a:ext cx="11333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acft/month</a:t>
            </a:r>
            <a:endParaRPr/>
          </a:p>
        </p:txBody>
      </p:sp>
      <p:sp>
        <p:nvSpPr>
          <p:cNvPr id="85" name="Google Shape;85;p2"/>
          <p:cNvSpPr txBox="1"/>
          <p:nvPr/>
        </p:nvSpPr>
        <p:spPr>
          <a:xfrm rot="-5400000">
            <a:off x="23037081" y="19839747"/>
            <a:ext cx="11333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acft/month</a:t>
            </a:r>
            <a:endParaRPr/>
          </a:p>
        </p:txBody>
      </p:sp>
      <p:graphicFrame>
        <p:nvGraphicFramePr>
          <p:cNvPr id="86" name="Google Shape;86;p2"/>
          <p:cNvGraphicFramePr/>
          <p:nvPr/>
        </p:nvGraphicFramePr>
        <p:xfrm>
          <a:off x="23899916" y="19261495"/>
          <a:ext cx="4192150" cy="1966416"/>
        </p:xfrm>
        <a:graphic>
          <a:graphicData uri="http://schemas.openxmlformats.org/drawingml/2006/chart">
            <c:chart r:id="rId10"/>
          </a:graphicData>
        </a:graphic>
      </p:graphicFrame>
      <p:sp>
        <p:nvSpPr>
          <p:cNvPr id="87" name="Google Shape;87;p2"/>
          <p:cNvSpPr txBox="1"/>
          <p:nvPr/>
        </p:nvSpPr>
        <p:spPr>
          <a:xfrm>
            <a:off x="25231821" y="18964924"/>
            <a:ext cx="10666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Outdoor</a:t>
            </a:r>
            <a:endParaRPr/>
          </a:p>
        </p:txBody>
      </p:sp>
      <p:cxnSp>
        <p:nvCxnSpPr>
          <p:cNvPr id="88" name="Google Shape;88;p2"/>
          <p:cNvCxnSpPr/>
          <p:nvPr/>
        </p:nvCxnSpPr>
        <p:spPr>
          <a:xfrm>
            <a:off x="25967902" y="19411123"/>
            <a:ext cx="0" cy="49564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89" name="Google Shape;89;p2"/>
          <p:cNvPicPr preferRelativeResize="0"/>
          <p:nvPr/>
        </p:nvPicPr>
        <p:blipFill rotWithShape="1">
          <a:blip r:embed="rId11">
            <a:alphaModFix/>
          </a:blip>
          <a:srcRect b="0" l="0" r="25294" t="0"/>
          <a:stretch/>
        </p:blipFill>
        <p:spPr>
          <a:xfrm>
            <a:off x="8076656" y="1843541"/>
            <a:ext cx="1996453" cy="243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12">
            <a:alphaModFix/>
          </a:blip>
          <a:srcRect b="0" l="18963" r="0" t="0"/>
          <a:stretch/>
        </p:blipFill>
        <p:spPr>
          <a:xfrm>
            <a:off x="10038869" y="2622537"/>
            <a:ext cx="1996453" cy="15356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10136527" y="2019957"/>
            <a:ext cx="18011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reduction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outdoor demand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8255652" y="1443431"/>
            <a:ext cx="38074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Water Demand Projections</a:t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717526" y="2671825"/>
            <a:ext cx="1099800" cy="44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5736473" y="1705566"/>
            <a:ext cx="214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water demands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5910671" y="5298485"/>
            <a:ext cx="1260074" cy="4470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404511" y="4605278"/>
            <a:ext cx="1571820" cy="20623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d with solid fill" id="97" name="Google Shape;97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165671" y="510650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4253872" y="5106505"/>
            <a:ext cx="14045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Scenarios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9262131" y="5148206"/>
            <a:ext cx="23410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Supply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Characterization </a:t>
            </a:r>
            <a:endParaRPr/>
          </a:p>
        </p:txBody>
      </p:sp>
      <p:cxnSp>
        <p:nvCxnSpPr>
          <p:cNvPr id="100" name="Google Shape;100;p2"/>
          <p:cNvCxnSpPr>
            <a:endCxn id="75" idx="3"/>
          </p:cNvCxnSpPr>
          <p:nvPr/>
        </p:nvCxnSpPr>
        <p:spPr>
          <a:xfrm flipH="1">
            <a:off x="2868070" y="3679834"/>
            <a:ext cx="5145300" cy="837900"/>
          </a:xfrm>
          <a:prstGeom prst="bentConnector3">
            <a:avLst>
              <a:gd fmla="val 35420" name="adj1"/>
            </a:avLst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" name="Google Shape;101;p2"/>
          <p:cNvSpPr txBox="1"/>
          <p:nvPr/>
        </p:nvSpPr>
        <p:spPr>
          <a:xfrm>
            <a:off x="3391847" y="4117654"/>
            <a:ext cx="255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 Scenarios</a:t>
            </a:r>
            <a:endParaRPr sz="1000"/>
          </a:p>
        </p:txBody>
      </p:sp>
      <p:pic>
        <p:nvPicPr>
          <p:cNvPr descr="Add with solid fill" id="102" name="Google Shape;102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872903" y="2555660"/>
            <a:ext cx="646350" cy="6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156650" y="1359125"/>
            <a:ext cx="690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Gridded Population and Urban Intensity Projections</a:t>
            </a:r>
            <a:endParaRPr b="1"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1741250" y="224045"/>
            <a:ext cx="9360303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/>
              <a:t>GENERALIZED OVERVIEW OF CO-EVOLUTION OF MORPHOLOGY AND URBAN WATER DEMAND</a:t>
            </a:r>
            <a:endParaRPr/>
          </a:p>
        </p:txBody>
      </p:sp>
      <p:sp>
        <p:nvSpPr>
          <p:cNvPr id="110" name="Google Shape;110;p3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4161586" y="1950334"/>
            <a:ext cx="18300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4161586" y="2374290"/>
            <a:ext cx="251889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supply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Socioeconomics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1507100" y="2142814"/>
            <a:ext cx="2161438" cy="135145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4524158" y="1464388"/>
            <a:ext cx="139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ΔTime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1265983" y="1464372"/>
            <a:ext cx="27190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Conditions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6761581" y="1464372"/>
            <a:ext cx="47501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Potential Morphologies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7455448" y="2058804"/>
            <a:ext cx="2161438" cy="135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49445" r="0" t="0"/>
          <a:stretch/>
        </p:blipFill>
        <p:spPr>
          <a:xfrm>
            <a:off x="7869766" y="2250137"/>
            <a:ext cx="2127009" cy="131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49445" r="0" t="0"/>
          <a:stretch/>
        </p:blipFill>
        <p:spPr>
          <a:xfrm>
            <a:off x="8296684" y="2473554"/>
            <a:ext cx="2127009" cy="131532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1406573" y="3786209"/>
            <a:ext cx="2237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demand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7263149" y="3918450"/>
            <a:ext cx="4507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morphology outcomes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future outdoor demand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4127122" y="3902010"/>
            <a:ext cx="2605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 influencing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morphology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1232063" y="4198038"/>
            <a:ext cx="278685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f(population, indoor efficiency,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irrigated area, vegetation type,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climate, laws/regulations) </a:t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6624736" y="2545557"/>
            <a:ext cx="560295" cy="37795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2238838" y="5587494"/>
            <a:ext cx="9531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water security (requires integration with a water supply model)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understanding evolution of regional multisectoral water demand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heat (tradeoffs between urban irrigation and urban heat)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Cost-benefit analysis of difference regulatory or water supply scenarios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2149885" y="5193970"/>
            <a:ext cx="30373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applications: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1097280" y="3609324"/>
            <a:ext cx="9598520" cy="2840243"/>
          </a:xfrm>
          <a:prstGeom prst="rect">
            <a:avLst/>
          </a:prstGeom>
          <a:solidFill>
            <a:srgbClr val="C4E2F4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097280" y="2105709"/>
            <a:ext cx="9598520" cy="1333229"/>
          </a:xfrm>
          <a:prstGeom prst="rect">
            <a:avLst/>
          </a:prstGeom>
          <a:solidFill>
            <a:srgbClr val="FF99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>
            <p:ph type="title"/>
          </p:nvPr>
        </p:nvSpPr>
        <p:spPr>
          <a:xfrm>
            <a:off x="1759006" y="238048"/>
            <a:ext cx="10749632" cy="100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/>
              <a:t>MODELING THE CO-EVOLUTION OF URBAN POPULATION,  MORPHOLOGY, AND WATER DEMAND &amp; SUPPLY</a:t>
            </a:r>
            <a:endParaRPr/>
          </a:p>
        </p:txBody>
      </p:sp>
      <p:sp>
        <p:nvSpPr>
          <p:cNvPr id="134" name="Google Shape;134;p4"/>
          <p:cNvSpPr txBox="1"/>
          <p:nvPr>
            <p:ph idx="12" type="sldNum"/>
          </p:nvPr>
        </p:nvSpPr>
        <p:spPr>
          <a:xfrm>
            <a:off x="10575298" y="625482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Calibri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728104" y="1422371"/>
            <a:ext cx="10098392" cy="519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B638F"/>
              </a:buClr>
              <a:buSzPts val="2576"/>
              <a:buChar char="◼"/>
            </a:pPr>
            <a:r>
              <a:rPr b="1" lang="en-US" sz="2800"/>
              <a:t>Challenges and Research Gaps</a:t>
            </a:r>
            <a:r>
              <a:rPr lang="en-US" sz="2800"/>
              <a:t>: </a:t>
            </a:r>
            <a:endParaRPr sz="2400"/>
          </a:p>
          <a:p>
            <a:pPr indent="-457200" lvl="0" marL="45720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2208"/>
              <a:buFont typeface="Calibri"/>
              <a:buAutoNum type="arabicPeriod"/>
            </a:pPr>
            <a:r>
              <a:rPr lang="en-US" sz="2400"/>
              <a:t>Urban morphology evolution under stagnating or declining population. 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2208"/>
              <a:buFont typeface="Calibri"/>
              <a:buAutoNum type="arabicPeriod"/>
            </a:pPr>
            <a:r>
              <a:rPr lang="en-US" sz="2400"/>
              <a:t>Urban growth/evolution projections that go beyond projecting development intensity. Expansion of current models or new downstream models. 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2208"/>
              <a:buFont typeface="Calibri"/>
              <a:buAutoNum type="arabicPeriod"/>
            </a:pPr>
            <a:r>
              <a:rPr lang="en-US" sz="2400"/>
              <a:t>Data for parameterizing highly resolved representations of urban water supply &amp; demand for case studies in other regions. 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2208"/>
              <a:buFont typeface="Calibri"/>
              <a:buAutoNum type="arabicPeriod"/>
            </a:pPr>
            <a:r>
              <a:rPr lang="en-US" sz="2400"/>
              <a:t>Better representing the evolution of institutional and infrastructural responses to demand growth &amp; shifting water availability. 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2208"/>
              <a:buFont typeface="Calibri"/>
              <a:buAutoNum type="arabicPeriod"/>
            </a:pPr>
            <a:r>
              <a:rPr lang="en-US" sz="2400"/>
              <a:t>Constraining future water availability though modeling broader regional demand growth, water supply, and climate scenarios.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 rot="-5400000">
            <a:off x="-410196" y="2567300"/>
            <a:ext cx="14622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Morphology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 rot="-5400000">
            <a:off x="-465345" y="4737037"/>
            <a:ext cx="15636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Water supply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VTI">
  <a:themeElements>
    <a:clrScheme name="Aspect">
      <a:dk1>
        <a:srgbClr val="000000"/>
      </a:dk1>
      <a:lt1>
        <a:srgbClr val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2024-07-22T21:11:09Z</dcterms:created>
  <dc:creator>Ferencz, Stephen B</dc:creator>
</cp:coreProperties>
</file>