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463" r:id="rId2"/>
    <p:sldId id="2671" r:id="rId3"/>
    <p:sldId id="258" r:id="rId4"/>
    <p:sldId id="261" r:id="rId5"/>
    <p:sldId id="2677" r:id="rId6"/>
    <p:sldId id="2678" r:id="rId7"/>
    <p:sldId id="266" r:id="rId8"/>
    <p:sldId id="267" r:id="rId9"/>
    <p:sldId id="501" r:id="rId10"/>
    <p:sldId id="2672" r:id="rId11"/>
    <p:sldId id="2673" r:id="rId12"/>
    <p:sldId id="2674" r:id="rId13"/>
    <p:sldId id="26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77"/>
    <p:restoredTop sz="83234"/>
  </p:normalViewPr>
  <p:slideViewPr>
    <p:cSldViewPr snapToGrid="0" snapToObjects="1">
      <p:cViewPr varScale="1">
        <p:scale>
          <a:sx n="79" d="100"/>
          <a:sy n="79" d="100"/>
        </p:scale>
        <p:origin x="224"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AF546-ADD5-C34E-9B62-118477845561}" type="datetimeFigureOut">
              <a:rPr lang="en-US" smtClean="0"/>
              <a:t>8/7/24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4CE03-A94A-3840-9234-AED802EEE440}" type="slidenum">
              <a:rPr lang="en-US" smtClean="0"/>
              <a:t>‹#›</a:t>
            </a:fld>
            <a:endParaRPr lang="en-US"/>
          </a:p>
        </p:txBody>
      </p:sp>
    </p:spTree>
    <p:extLst>
      <p:ext uri="{BB962C8B-B14F-4D97-AF65-F5344CB8AC3E}">
        <p14:creationId xmlns:p14="http://schemas.microsoft.com/office/powerpoint/2010/main" val="327104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presenting on behalf of my </a:t>
            </a:r>
            <a:r>
              <a:rPr lang="en-US" dirty="0" err="1"/>
              <a:t>colleauges</a:t>
            </a:r>
            <a:r>
              <a:rPr lang="en-US" dirty="0"/>
              <a:t> on this project, David Yates, </a:t>
            </a:r>
            <a:r>
              <a:rPr lang="en-US" dirty="0" err="1"/>
              <a:t>Paty</a:t>
            </a:r>
            <a:r>
              <a:rPr lang="en-US" dirty="0"/>
              <a:t> Hidalgo-Gonzalez, Dan </a:t>
            </a:r>
            <a:r>
              <a:rPr lang="en-US" dirty="0" err="1"/>
              <a:t>Kammen</a:t>
            </a:r>
            <a:r>
              <a:rPr lang="en-US" dirty="0"/>
              <a:t>, Ranjit Deshmukh and Andy Jones. </a:t>
            </a:r>
          </a:p>
        </p:txBody>
      </p:sp>
      <p:sp>
        <p:nvSpPr>
          <p:cNvPr id="4" name="Slide Number Placeholder 3"/>
          <p:cNvSpPr>
            <a:spLocks noGrp="1"/>
          </p:cNvSpPr>
          <p:nvPr>
            <p:ph type="sldNum" sz="quarter" idx="5"/>
          </p:nvPr>
        </p:nvSpPr>
        <p:spPr/>
        <p:txBody>
          <a:bodyPr/>
          <a:lstStyle/>
          <a:p>
            <a:fld id="{C73DEB09-5470-4887-94BB-90AC2C4EDA11}" type="slidenum">
              <a:rPr lang="en-US" smtClean="0"/>
              <a:t>1</a:t>
            </a:fld>
            <a:endParaRPr lang="en-US"/>
          </a:p>
        </p:txBody>
      </p:sp>
    </p:spTree>
    <p:extLst>
      <p:ext uri="{BB962C8B-B14F-4D97-AF65-F5344CB8AC3E}">
        <p14:creationId xmlns:p14="http://schemas.microsoft.com/office/powerpoint/2010/main" val="371780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c01621a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5c01621a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78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b8d96b3b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b8d96b3b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641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b96c04c0b7_0_8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b96c04c0b7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91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b96c04c0b7_0_8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b96c04c0b7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808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you have heard, around the world, and especially in the semi-arid California, water and energy systems are interdependent—electricity powers all stages of the managed water cycle, from groundwater pumping and the conveyance to treatment, distribution, and usage, and disposal of water. For example in CA a staggering 19% of electricity consumption is related to water. A large part of that is for water end-uses, like water heating in homes, which is very energy-intensive. Water is also used to generated electricity water, and in California about 15% of electricity generation comes from hydropower on average. These connections have commonly been referred to as the “energy-water nexus.”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However, both electricity and water systems are vulnerable to climate change. This photo here, of one of California’s largest reservoirs during the most recent drought, foreshadows one of the many effects that climate change could have on the state’s water and energy systems. In the most recent drought: Snowpack, which stores about a third of our water supplies was a fraction of average. Snowpack is the source of water for much of California’s hydropower, and so hydropower generation was about half its normal level. The electricity we would normally get from hydropower had to be made up, and was largely replaced by expensive and emitting natural gas. This cost the sate $2.5 billion and 24 M metric tons of emissions, or a 10% increase. That’s the same amount of carbon dioxide emissions as about 5 million cars on the road for a year.</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At the same time, because of less available surface water, people turned to groundwater. This increased energy use related to groundwater pumping. All these effects were happening when I was working at an electric utility before graduate school, and got me interested how climate change makes both the energy and water systems more vulnerable. Once I started in grad school I learned that current research shows that droughts may become more frequent in the state under climate change, and but there are also a number of other impacts of climate change that may affect these two systems. </a:t>
            </a:r>
            <a:endParaRPr lang="en-US" b="0" dirty="0">
              <a:effectLst/>
            </a:endParaRPr>
          </a:p>
        </p:txBody>
      </p:sp>
      <p:sp>
        <p:nvSpPr>
          <p:cNvPr id="4" name="Slide Number Placeholder 3"/>
          <p:cNvSpPr>
            <a:spLocks noGrp="1"/>
          </p:cNvSpPr>
          <p:nvPr>
            <p:ph type="sldNum" sz="quarter" idx="5"/>
          </p:nvPr>
        </p:nvSpPr>
        <p:spPr/>
        <p:txBody>
          <a:bodyPr/>
          <a:lstStyle/>
          <a:p>
            <a:fld id="{C73DEB09-5470-4887-94BB-90AC2C4EDA11}" type="slidenum">
              <a:rPr lang="en-US" smtClean="0"/>
              <a:t>9</a:t>
            </a:fld>
            <a:endParaRPr lang="en-US"/>
          </a:p>
        </p:txBody>
      </p:sp>
    </p:spTree>
    <p:extLst>
      <p:ext uri="{BB962C8B-B14F-4D97-AF65-F5344CB8AC3E}">
        <p14:creationId xmlns:p14="http://schemas.microsoft.com/office/powerpoint/2010/main" val="16961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A9ED-D0B0-C54D-A817-C3E49C9DD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A5C6DF-E239-C942-A5A0-DF69383FA8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80BC39-65C7-D547-89F5-7826E437053A}"/>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5" name="Footer Placeholder 4">
            <a:extLst>
              <a:ext uri="{FF2B5EF4-FFF2-40B4-BE49-F238E27FC236}">
                <a16:creationId xmlns:a16="http://schemas.microsoft.com/office/drawing/2014/main" id="{48F21771-2A71-C645-A2C4-A883702AA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7E7E1-E181-8648-8483-2ECE3F502906}"/>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31974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F2D0-E98B-0444-9622-121521458A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DDBE77-15F9-124D-BB87-ACC782B9A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4FD47-3861-EC42-913C-2926DA21C02F}"/>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5" name="Footer Placeholder 4">
            <a:extLst>
              <a:ext uri="{FF2B5EF4-FFF2-40B4-BE49-F238E27FC236}">
                <a16:creationId xmlns:a16="http://schemas.microsoft.com/office/drawing/2014/main" id="{2D8E4F69-A6F2-764B-BB08-9E74B817D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19ABD-1738-A242-B1D5-36352BAA54AC}"/>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15510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94231F-9C99-884D-89F2-4B01684695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081B6-3FDC-AA41-9BCA-60D1931B29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431E2-6A06-6542-93C1-41586BF150D0}"/>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5" name="Footer Placeholder 4">
            <a:extLst>
              <a:ext uri="{FF2B5EF4-FFF2-40B4-BE49-F238E27FC236}">
                <a16:creationId xmlns:a16="http://schemas.microsoft.com/office/drawing/2014/main" id="{959D8388-6EC1-714F-8401-7D6158380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F148D-9D08-2C45-AF88-9614C639A3ED}"/>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296240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675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00AE-5070-5843-8824-E538426761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99D13D-92DD-AB48-BA8A-127C7428B2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3832D-E12E-0446-A6A1-58B8F1AD10CA}"/>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5" name="Footer Placeholder 4">
            <a:extLst>
              <a:ext uri="{FF2B5EF4-FFF2-40B4-BE49-F238E27FC236}">
                <a16:creationId xmlns:a16="http://schemas.microsoft.com/office/drawing/2014/main" id="{488871DC-AB45-A441-869E-D18888F7F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47F29-BC83-124C-A90B-0B9D1ED3A7E6}"/>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352345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5B35-6D49-2E41-8EB2-6261B432E9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492756-D8A8-344D-93C3-DD67D5CC14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9C03EF-AAFB-A34F-8B1C-5D9652F776CE}"/>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5" name="Footer Placeholder 4">
            <a:extLst>
              <a:ext uri="{FF2B5EF4-FFF2-40B4-BE49-F238E27FC236}">
                <a16:creationId xmlns:a16="http://schemas.microsoft.com/office/drawing/2014/main" id="{7AE4DCDA-C389-7D48-95CC-44D44C84B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C707A-939F-5C44-B180-9243363BA75D}"/>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13240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E86D-0BF8-7443-9B8C-D2288C635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2C607-FE3A-CE4A-A807-4B095D2B05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58C6AD-A06E-2E4A-8A38-231888684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54132-4B83-AC4F-BC8D-EFC9773D634E}"/>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6" name="Footer Placeholder 5">
            <a:extLst>
              <a:ext uri="{FF2B5EF4-FFF2-40B4-BE49-F238E27FC236}">
                <a16:creationId xmlns:a16="http://schemas.microsoft.com/office/drawing/2014/main" id="{6AC6184C-5781-6442-ADF5-142AAEC9B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B3DC2-A4CA-854E-A689-ACBCC435753E}"/>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210618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3F5B-B680-3E46-874F-E21309CDB8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5FCA8C-53DD-3A47-94B3-14CE8EF78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2E338C-A34A-EB4C-9742-34957E7C7C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170D08-48E5-0B43-826E-173D06E6C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4A8BA1-CFB3-274C-A6C3-247EC1DD5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908E1E-6597-6244-978F-933C55996B3A}"/>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8" name="Footer Placeholder 7">
            <a:extLst>
              <a:ext uri="{FF2B5EF4-FFF2-40B4-BE49-F238E27FC236}">
                <a16:creationId xmlns:a16="http://schemas.microsoft.com/office/drawing/2014/main" id="{64CCB375-7B98-8043-802C-C41D674B7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73DBA8-6452-C249-9C30-494F483577C6}"/>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371593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DB7E-4641-B647-97AC-BDCD038915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129622-3FA7-D545-B1EC-2AB913A7003B}"/>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4" name="Footer Placeholder 3">
            <a:extLst>
              <a:ext uri="{FF2B5EF4-FFF2-40B4-BE49-F238E27FC236}">
                <a16:creationId xmlns:a16="http://schemas.microsoft.com/office/drawing/2014/main" id="{009F1A38-61B4-1E4D-A041-3E0E4243F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BB2B0C-5EED-504F-972D-A2AC56F5D720}"/>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420458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19086-89CA-A242-8796-03FEAFC3AC6F}"/>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3" name="Footer Placeholder 2">
            <a:extLst>
              <a:ext uri="{FF2B5EF4-FFF2-40B4-BE49-F238E27FC236}">
                <a16:creationId xmlns:a16="http://schemas.microsoft.com/office/drawing/2014/main" id="{9D29BA56-89BE-7E48-A320-AFE8C8E402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8CC572-43A0-0B41-A984-83F1829BF4C1}"/>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31803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B4EE-0DC9-F541-A3EC-B2977EEAB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56CB26-2E8A-4A4B-A481-66FC426EE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326BC0-D0D8-1F4E-9633-135700A76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D0CA2-FD80-EC44-A021-A97A1C15259A}"/>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6" name="Footer Placeholder 5">
            <a:extLst>
              <a:ext uri="{FF2B5EF4-FFF2-40B4-BE49-F238E27FC236}">
                <a16:creationId xmlns:a16="http://schemas.microsoft.com/office/drawing/2014/main" id="{CFC2B5EC-2C22-9C49-84E4-A8541CC52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D581C9-03B9-A14F-9021-5637BEF5EA94}"/>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130144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2FA9-25AE-5844-B7CA-33F954FEF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9C8990-6136-9349-AF04-FFF1569DC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CAC6E5-AB3A-D943-AB23-89ED71E3E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3A2CB-CDAB-E14C-9816-B9918E74E334}"/>
              </a:ext>
            </a:extLst>
          </p:cNvPr>
          <p:cNvSpPr>
            <a:spLocks noGrp="1"/>
          </p:cNvSpPr>
          <p:nvPr>
            <p:ph type="dt" sz="half" idx="10"/>
          </p:nvPr>
        </p:nvSpPr>
        <p:spPr/>
        <p:txBody>
          <a:bodyPr/>
          <a:lstStyle/>
          <a:p>
            <a:fld id="{65F975DB-6E08-1647-A393-FE6AF8C03DF4}" type="datetimeFigureOut">
              <a:rPr lang="en-US" smtClean="0"/>
              <a:t>8/7/24</a:t>
            </a:fld>
            <a:endParaRPr lang="en-US"/>
          </a:p>
        </p:txBody>
      </p:sp>
      <p:sp>
        <p:nvSpPr>
          <p:cNvPr id="6" name="Footer Placeholder 5">
            <a:extLst>
              <a:ext uri="{FF2B5EF4-FFF2-40B4-BE49-F238E27FC236}">
                <a16:creationId xmlns:a16="http://schemas.microsoft.com/office/drawing/2014/main" id="{C88E7605-F750-D447-A823-424218033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5606E-7E74-EF41-B252-94C91110AB84}"/>
              </a:ext>
            </a:extLst>
          </p:cNvPr>
          <p:cNvSpPr>
            <a:spLocks noGrp="1"/>
          </p:cNvSpPr>
          <p:nvPr>
            <p:ph type="sldNum" sz="quarter" idx="12"/>
          </p:nvPr>
        </p:nvSpPr>
        <p:spPr/>
        <p:txBody>
          <a:bodyPr/>
          <a:lstStyle/>
          <a:p>
            <a:fld id="{E5990BD7-57D4-5446-AFC0-3891BC3B229F}" type="slidenum">
              <a:rPr lang="en-US" smtClean="0"/>
              <a:t>‹#›</a:t>
            </a:fld>
            <a:endParaRPr lang="en-US"/>
          </a:p>
        </p:txBody>
      </p:sp>
    </p:spTree>
    <p:extLst>
      <p:ext uri="{BB962C8B-B14F-4D97-AF65-F5344CB8AC3E}">
        <p14:creationId xmlns:p14="http://schemas.microsoft.com/office/powerpoint/2010/main" val="59979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8CA10-2A02-0448-B47D-CF91D093D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3FA08A-65E3-C342-9FBB-6C6DB1D0AC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BB4E6-8539-0940-B4AD-75927E54F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975DB-6E08-1647-A393-FE6AF8C03DF4}" type="datetimeFigureOut">
              <a:rPr lang="en-US" smtClean="0"/>
              <a:t>8/7/24</a:t>
            </a:fld>
            <a:endParaRPr lang="en-US"/>
          </a:p>
        </p:txBody>
      </p:sp>
      <p:sp>
        <p:nvSpPr>
          <p:cNvPr id="5" name="Footer Placeholder 4">
            <a:extLst>
              <a:ext uri="{FF2B5EF4-FFF2-40B4-BE49-F238E27FC236}">
                <a16:creationId xmlns:a16="http://schemas.microsoft.com/office/drawing/2014/main" id="{0CC1D6F4-FC44-E74F-94BB-721041824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269D67-9025-F64B-B845-981E10CB3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90BD7-57D4-5446-AFC0-3891BC3B229F}" type="slidenum">
              <a:rPr lang="en-US" smtClean="0"/>
              <a:t>‹#›</a:t>
            </a:fld>
            <a:endParaRPr lang="en-US"/>
          </a:p>
        </p:txBody>
      </p:sp>
    </p:spTree>
    <p:extLst>
      <p:ext uri="{BB962C8B-B14F-4D97-AF65-F5344CB8AC3E}">
        <p14:creationId xmlns:p14="http://schemas.microsoft.com/office/powerpoint/2010/main" val="2807591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5CBE-0B67-0443-880C-71D39F9D37B3}"/>
              </a:ext>
            </a:extLst>
          </p:cNvPr>
          <p:cNvSpPr>
            <a:spLocks noGrp="1"/>
          </p:cNvSpPr>
          <p:nvPr>
            <p:ph type="ctrTitle"/>
          </p:nvPr>
        </p:nvSpPr>
        <p:spPr>
          <a:xfrm>
            <a:off x="335513" y="1354795"/>
            <a:ext cx="5926391" cy="1362812"/>
          </a:xfrm>
        </p:spPr>
        <p:txBody>
          <a:bodyPr vert="horz" lIns="91440" tIns="45720" rIns="91440" bIns="45720" rtlCol="0" anchor="b">
            <a:normAutofit fontScale="90000"/>
          </a:bodyPr>
          <a:lstStyle/>
          <a:p>
            <a:pPr algn="l"/>
            <a:r>
              <a:rPr lang="en-US" sz="3600" b="1" kern="1200" dirty="0">
                <a:latin typeface="+mj-lt"/>
                <a:ea typeface="+mj-ea"/>
                <a:cs typeface="+mj-cs"/>
              </a:rPr>
              <a:t>Climate Adaptation Increases the Cost of Decarbonization:</a:t>
            </a:r>
            <a:br>
              <a:rPr lang="en-US" sz="3600" b="1" kern="1200" dirty="0">
                <a:latin typeface="+mj-lt"/>
                <a:ea typeface="+mj-ea"/>
                <a:cs typeface="+mj-cs"/>
              </a:rPr>
            </a:br>
            <a:br>
              <a:rPr lang="en-US" sz="2400" b="1" kern="1200" dirty="0">
                <a:latin typeface="+mj-lt"/>
                <a:ea typeface="+mj-ea"/>
                <a:cs typeface="+mj-cs"/>
              </a:rPr>
            </a:br>
            <a:r>
              <a:rPr lang="en-US" sz="2400" b="1" kern="1200" dirty="0">
                <a:latin typeface="+mj-lt"/>
                <a:ea typeface="+mj-ea"/>
                <a:cs typeface="+mj-cs"/>
              </a:rPr>
              <a:t>A case study that informs community engagement on </a:t>
            </a:r>
            <a:r>
              <a:rPr lang="en-US" sz="2400" b="1" i="1" kern="1200" dirty="0">
                <a:latin typeface="+mj-lt"/>
                <a:ea typeface="+mj-ea"/>
                <a:cs typeface="+mj-cs"/>
              </a:rPr>
              <a:t>model linkages</a:t>
            </a:r>
            <a:br>
              <a:rPr lang="en-US" sz="2400" b="1" i="1" kern="1200" dirty="0">
                <a:latin typeface="+mj-lt"/>
                <a:ea typeface="+mj-ea"/>
                <a:cs typeface="+mj-cs"/>
              </a:rPr>
            </a:br>
            <a:endParaRPr lang="en-US" sz="2400" b="1" i="1" kern="1200" dirty="0">
              <a:latin typeface="+mj-lt"/>
              <a:ea typeface="+mj-ea"/>
              <a:cs typeface="+mj-cs"/>
            </a:endParaRPr>
          </a:p>
        </p:txBody>
      </p:sp>
      <p:sp>
        <p:nvSpPr>
          <p:cNvPr id="3" name="Subtitle 2">
            <a:extLst>
              <a:ext uri="{FF2B5EF4-FFF2-40B4-BE49-F238E27FC236}">
                <a16:creationId xmlns:a16="http://schemas.microsoft.com/office/drawing/2014/main" id="{47055B12-2F5F-B94E-991F-884589FF1D9D}"/>
              </a:ext>
            </a:extLst>
          </p:cNvPr>
          <p:cNvSpPr>
            <a:spLocks noGrp="1"/>
          </p:cNvSpPr>
          <p:nvPr>
            <p:ph type="subTitle" idx="1"/>
          </p:nvPr>
        </p:nvSpPr>
        <p:spPr>
          <a:xfrm>
            <a:off x="335513" y="2808153"/>
            <a:ext cx="6072367" cy="3538094"/>
          </a:xfrm>
        </p:spPr>
        <p:txBody>
          <a:bodyPr vert="horz" lIns="91440" tIns="45720" rIns="91440" bIns="45720" rtlCol="0">
            <a:normAutofit/>
          </a:bodyPr>
          <a:lstStyle/>
          <a:p>
            <a:pPr algn="l">
              <a:spcAft>
                <a:spcPts val="600"/>
              </a:spcAft>
            </a:pPr>
            <a:r>
              <a:rPr lang="en-US" sz="1800" b="1" dirty="0"/>
              <a:t>Andrew Jones, Julia </a:t>
            </a:r>
            <a:r>
              <a:rPr lang="en-US" sz="1800" b="1" dirty="0" err="1"/>
              <a:t>Szinai</a:t>
            </a:r>
            <a:r>
              <a:rPr lang="en-US" sz="1800" b="1" dirty="0"/>
              <a:t>, David Yates</a:t>
            </a:r>
          </a:p>
          <a:p>
            <a:pPr algn="l">
              <a:spcAft>
                <a:spcPts val="600"/>
              </a:spcAft>
            </a:pPr>
            <a:r>
              <a:rPr lang="en-US" sz="1800" b="1" dirty="0"/>
              <a:t>Kripa Jagannathan, Smitha </a:t>
            </a:r>
            <a:r>
              <a:rPr lang="en-US" sz="1800" b="1" dirty="0" err="1"/>
              <a:t>Buddhavarapu</a:t>
            </a:r>
            <a:r>
              <a:rPr lang="en-US" sz="1800" b="1" dirty="0"/>
              <a:t>, Naresh Devineni</a:t>
            </a:r>
          </a:p>
          <a:p>
            <a:pPr algn="l">
              <a:spcAft>
                <a:spcPts val="600"/>
              </a:spcAft>
            </a:pPr>
            <a:r>
              <a:rPr lang="en-US" sz="1800" b="1" dirty="0"/>
              <a:t>et al.</a:t>
            </a:r>
          </a:p>
          <a:p>
            <a:pPr algn="l">
              <a:spcAft>
                <a:spcPts val="600"/>
              </a:spcAft>
            </a:pPr>
            <a:endParaRPr lang="en-US" sz="1400" dirty="0"/>
          </a:p>
        </p:txBody>
      </p:sp>
      <p:pic>
        <p:nvPicPr>
          <p:cNvPr id="16" name="Picture 6" descr="Image result for lbnl">
            <a:extLst>
              <a:ext uri="{FF2B5EF4-FFF2-40B4-BE49-F238E27FC236}">
                <a16:creationId xmlns:a16="http://schemas.microsoft.com/office/drawing/2014/main" id="{13B52097-CA2C-7E4C-A11B-BBBE6C86B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002" y="5391740"/>
            <a:ext cx="954507" cy="9545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National Center for Atmospheric Research | Research logo, Research,  Atmosphere">
            <a:extLst>
              <a:ext uri="{FF2B5EF4-FFF2-40B4-BE49-F238E27FC236}">
                <a16:creationId xmlns:a16="http://schemas.microsoft.com/office/drawing/2014/main" id="{B69973BF-4AE8-614F-958D-F6012397B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28" y="5581823"/>
            <a:ext cx="2121517" cy="676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0E4A0E87-E3DD-3044-A7BE-6B883DFA77AF}"/>
              </a:ext>
            </a:extLst>
          </p:cNvPr>
          <p:cNvPicPr>
            <a:picLocks noChangeAspect="1"/>
          </p:cNvPicPr>
          <p:nvPr/>
        </p:nvPicPr>
        <p:blipFill>
          <a:blip r:embed="rId5"/>
          <a:stretch>
            <a:fillRect/>
          </a:stretch>
        </p:blipFill>
        <p:spPr>
          <a:xfrm>
            <a:off x="335513" y="4266116"/>
            <a:ext cx="3854022" cy="723337"/>
          </a:xfrm>
          <a:prstGeom prst="rect">
            <a:avLst/>
          </a:prstGeom>
        </p:spPr>
      </p:pic>
      <p:sp>
        <p:nvSpPr>
          <p:cNvPr id="7" name="Rectangle 6">
            <a:extLst>
              <a:ext uri="{FF2B5EF4-FFF2-40B4-BE49-F238E27FC236}">
                <a16:creationId xmlns:a16="http://schemas.microsoft.com/office/drawing/2014/main" id="{99FE7AF0-A0EE-944C-A818-CE1BDA01382E}"/>
              </a:ext>
            </a:extLst>
          </p:cNvPr>
          <p:cNvSpPr/>
          <p:nvPr/>
        </p:nvSpPr>
        <p:spPr>
          <a:xfrm>
            <a:off x="6868778" y="6156789"/>
            <a:ext cx="5029213" cy="646331"/>
          </a:xfrm>
          <a:prstGeom prst="rect">
            <a:avLst/>
          </a:prstGeom>
        </p:spPr>
        <p:txBody>
          <a:bodyPr wrap="square">
            <a:spAutoFit/>
          </a:bodyPr>
          <a:lstStyle/>
          <a:p>
            <a:r>
              <a:rPr lang="en-US" dirty="0">
                <a:solidFill>
                  <a:schemeClr val="bg1"/>
                </a:solidFill>
              </a:rPr>
              <a:t>How do water system interdependencies affect electricity system resilience under climate change?</a:t>
            </a:r>
          </a:p>
        </p:txBody>
      </p:sp>
      <p:sp>
        <p:nvSpPr>
          <p:cNvPr id="24" name="TextBox 23">
            <a:extLst>
              <a:ext uri="{FF2B5EF4-FFF2-40B4-BE49-F238E27FC236}">
                <a16:creationId xmlns:a16="http://schemas.microsoft.com/office/drawing/2014/main" id="{D7CB6D6E-9C84-8545-8106-9695F2A137BF}"/>
              </a:ext>
            </a:extLst>
          </p:cNvPr>
          <p:cNvSpPr txBox="1"/>
          <p:nvPr/>
        </p:nvSpPr>
        <p:spPr>
          <a:xfrm>
            <a:off x="6827272" y="-15754"/>
            <a:ext cx="5070719" cy="430887"/>
          </a:xfrm>
          <a:prstGeom prst="rect">
            <a:avLst/>
          </a:prstGeom>
          <a:noFill/>
        </p:spPr>
        <p:txBody>
          <a:bodyPr wrap="square" rtlCol="0">
            <a:spAutoFit/>
          </a:bodyPr>
          <a:lstStyle/>
          <a:p>
            <a:r>
              <a:rPr lang="en-US" sz="1100" b="1" dirty="0">
                <a:solidFill>
                  <a:schemeClr val="bg1"/>
                </a:solidFill>
              </a:rPr>
              <a:t>Energy-Water Nexus Connections (U.S. DOE, Energy Demands on Water Resources, Report to Congress on the Interdependency of Energy and Water, 2006.)</a:t>
            </a:r>
          </a:p>
        </p:txBody>
      </p:sp>
      <p:sp>
        <p:nvSpPr>
          <p:cNvPr id="25" name="TextBox 24">
            <a:extLst>
              <a:ext uri="{FF2B5EF4-FFF2-40B4-BE49-F238E27FC236}">
                <a16:creationId xmlns:a16="http://schemas.microsoft.com/office/drawing/2014/main" id="{BE128AF7-0D09-4A4A-85F3-1E137B271AA8}"/>
              </a:ext>
            </a:extLst>
          </p:cNvPr>
          <p:cNvSpPr txBox="1"/>
          <p:nvPr/>
        </p:nvSpPr>
        <p:spPr>
          <a:xfrm>
            <a:off x="6827272" y="3152000"/>
            <a:ext cx="4925023" cy="276999"/>
          </a:xfrm>
          <a:prstGeom prst="rect">
            <a:avLst/>
          </a:prstGeom>
          <a:noFill/>
        </p:spPr>
        <p:txBody>
          <a:bodyPr wrap="square" rtlCol="0">
            <a:spAutoFit/>
          </a:bodyPr>
          <a:lstStyle/>
          <a:p>
            <a:r>
              <a:rPr lang="en-US" sz="1200" b="1" dirty="0">
                <a:solidFill>
                  <a:schemeClr val="bg1"/>
                </a:solidFill>
              </a:rPr>
              <a:t>Lake Folsom, Jan. 2014 drought, Source: CA Dept. of Water Resources</a:t>
            </a:r>
          </a:p>
        </p:txBody>
      </p:sp>
      <p:pic>
        <p:nvPicPr>
          <p:cNvPr id="23" name="Picture 22">
            <a:extLst>
              <a:ext uri="{FF2B5EF4-FFF2-40B4-BE49-F238E27FC236}">
                <a16:creationId xmlns:a16="http://schemas.microsoft.com/office/drawing/2014/main" id="{93B9B5CA-57EF-0E4C-B589-81C227A0C458}"/>
              </a:ext>
            </a:extLst>
          </p:cNvPr>
          <p:cNvPicPr>
            <a:picLocks noChangeAspect="1"/>
          </p:cNvPicPr>
          <p:nvPr/>
        </p:nvPicPr>
        <p:blipFill rotWithShape="1">
          <a:blip r:embed="rId6">
            <a:extLst>
              <a:ext uri="{28A0092B-C50C-407E-A947-70E740481C1C}">
                <a14:useLocalDpi xmlns:a14="http://schemas.microsoft.com/office/drawing/2010/main" val="0"/>
              </a:ext>
            </a:extLst>
          </a:blip>
          <a:srcRect l="23463" t="39134" r="24784" b="11629"/>
          <a:stretch/>
        </p:blipFill>
        <p:spPr>
          <a:xfrm>
            <a:off x="6923560" y="173112"/>
            <a:ext cx="4828736" cy="2963135"/>
          </a:xfrm>
          <a:prstGeom prst="rect">
            <a:avLst/>
          </a:prstGeom>
        </p:spPr>
      </p:pic>
      <p:pic>
        <p:nvPicPr>
          <p:cNvPr id="26" name="Picture 25">
            <a:extLst>
              <a:ext uri="{FF2B5EF4-FFF2-40B4-BE49-F238E27FC236}">
                <a16:creationId xmlns:a16="http://schemas.microsoft.com/office/drawing/2014/main" id="{4AA63AB4-9DFE-124C-A25C-0027B7277C83}"/>
              </a:ext>
            </a:extLst>
          </p:cNvPr>
          <p:cNvPicPr>
            <a:picLocks noChangeAspect="1"/>
          </p:cNvPicPr>
          <p:nvPr/>
        </p:nvPicPr>
        <p:blipFill rotWithShape="1">
          <a:blip r:embed="rId7">
            <a:extLst>
              <a:ext uri="{28A0092B-C50C-407E-A947-70E740481C1C}">
                <a14:useLocalDpi xmlns:a14="http://schemas.microsoft.com/office/drawing/2010/main" val="0"/>
              </a:ext>
            </a:extLst>
          </a:blip>
          <a:srcRect l="24071" t="22162" r="19525" b="18139"/>
          <a:stretch/>
        </p:blipFill>
        <p:spPr>
          <a:xfrm>
            <a:off x="6923560" y="3202697"/>
            <a:ext cx="4828736" cy="3411463"/>
          </a:xfrm>
          <a:prstGeom prst="rect">
            <a:avLst/>
          </a:prstGeom>
        </p:spPr>
      </p:pic>
      <p:grpSp>
        <p:nvGrpSpPr>
          <p:cNvPr id="5" name="Group 4">
            <a:extLst>
              <a:ext uri="{FF2B5EF4-FFF2-40B4-BE49-F238E27FC236}">
                <a16:creationId xmlns:a16="http://schemas.microsoft.com/office/drawing/2014/main" id="{27C3864E-2FA4-7A11-7B82-14AC64CAE90E}"/>
              </a:ext>
            </a:extLst>
          </p:cNvPr>
          <p:cNvGrpSpPr/>
          <p:nvPr/>
        </p:nvGrpSpPr>
        <p:grpSpPr>
          <a:xfrm>
            <a:off x="4527032" y="5579449"/>
            <a:ext cx="1592118" cy="588915"/>
            <a:chOff x="5146946" y="5821765"/>
            <a:chExt cx="2125374" cy="786164"/>
          </a:xfrm>
        </p:grpSpPr>
        <p:sp>
          <p:nvSpPr>
            <p:cNvPr id="6" name="AutoShape 6">
              <a:extLst>
                <a:ext uri="{FF2B5EF4-FFF2-40B4-BE49-F238E27FC236}">
                  <a16:creationId xmlns:a16="http://schemas.microsoft.com/office/drawing/2014/main" id="{8F52B788-126F-71EE-ABAA-DF3AEC9DDEC0}"/>
                </a:ext>
              </a:extLst>
            </p:cNvPr>
            <p:cNvSpPr>
              <a:spLocks noChangeArrowheads="1"/>
            </p:cNvSpPr>
            <p:nvPr/>
          </p:nvSpPr>
          <p:spPr bwMode="auto">
            <a:xfrm>
              <a:off x="5146946" y="5821765"/>
              <a:ext cx="2125374" cy="786164"/>
            </a:xfrm>
            <a:prstGeom prst="roundRect">
              <a:avLst>
                <a:gd name="adj" fmla="val 16667"/>
              </a:avLst>
            </a:prstGeom>
            <a:solidFill>
              <a:srgbClr val="FFFFFF"/>
            </a:solidFill>
            <a:ln w="2736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latin typeface="Arial" charset="0"/>
                <a:ea typeface="ＭＳ Ｐゴシック" charset="0"/>
                <a:cs typeface="Arial Unicode MS" charset="0"/>
              </a:endParaRPr>
            </a:p>
          </p:txBody>
        </p:sp>
        <p:pic>
          <p:nvPicPr>
            <p:cNvPr id="8" name="Picture 2">
              <a:extLst>
                <a:ext uri="{FF2B5EF4-FFF2-40B4-BE49-F238E27FC236}">
                  <a16:creationId xmlns:a16="http://schemas.microsoft.com/office/drawing/2014/main" id="{C485112F-938E-0F1F-75B0-539E059EFC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3518" y="5902359"/>
              <a:ext cx="1512230" cy="6249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452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5.png">
            <a:extLst>
              <a:ext uri="{FF2B5EF4-FFF2-40B4-BE49-F238E27FC236}">
                <a16:creationId xmlns:a16="http://schemas.microsoft.com/office/drawing/2014/main" id="{A410C3DF-1031-8C70-8563-86995A7FD848}"/>
              </a:ext>
            </a:extLst>
          </p:cNvPr>
          <p:cNvPicPr>
            <a:picLocks noChangeAspect="1"/>
          </p:cNvPicPr>
          <p:nvPr/>
        </p:nvPicPr>
        <p:blipFill>
          <a:blip r:embed="rId2"/>
          <a:srcRect/>
          <a:stretch>
            <a:fillRect/>
          </a:stretch>
        </p:blipFill>
        <p:spPr>
          <a:xfrm>
            <a:off x="308764" y="1881442"/>
            <a:ext cx="11574471" cy="4079520"/>
          </a:xfrm>
          <a:prstGeom prst="rect">
            <a:avLst/>
          </a:prstGeom>
          <a:ln/>
        </p:spPr>
      </p:pic>
      <p:sp>
        <p:nvSpPr>
          <p:cNvPr id="6" name="Title 1">
            <a:extLst>
              <a:ext uri="{FF2B5EF4-FFF2-40B4-BE49-F238E27FC236}">
                <a16:creationId xmlns:a16="http://schemas.microsoft.com/office/drawing/2014/main" id="{427D0949-88B3-E381-DF1A-FB826EEC21A9}"/>
              </a:ext>
            </a:extLst>
          </p:cNvPr>
          <p:cNvSpPr>
            <a:spLocks noGrp="1"/>
          </p:cNvSpPr>
          <p:nvPr>
            <p:ph type="title"/>
          </p:nvPr>
        </p:nvSpPr>
        <p:spPr>
          <a:xfrm>
            <a:off x="838200" y="365125"/>
            <a:ext cx="10515600" cy="1325563"/>
          </a:xfrm>
        </p:spPr>
        <p:txBody>
          <a:bodyPr>
            <a:normAutofit/>
          </a:bodyPr>
          <a:lstStyle/>
          <a:p>
            <a:r>
              <a:rPr lang="en-US" dirty="0"/>
              <a:t>Climate-Water-Energy System Linkages</a:t>
            </a:r>
          </a:p>
        </p:txBody>
      </p:sp>
    </p:spTree>
    <p:extLst>
      <p:ext uri="{BB962C8B-B14F-4D97-AF65-F5344CB8AC3E}">
        <p14:creationId xmlns:p14="http://schemas.microsoft.com/office/powerpoint/2010/main" val="338668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 descr="A graph showing different colored squares&#10;&#10;Description automatically generated with medium confidence">
            <a:extLst>
              <a:ext uri="{FF2B5EF4-FFF2-40B4-BE49-F238E27FC236}">
                <a16:creationId xmlns:a16="http://schemas.microsoft.com/office/drawing/2014/main" id="{C460A0D6-BD8F-DACD-D0AF-A5827F136EC1}"/>
              </a:ext>
            </a:extLst>
          </p:cNvPr>
          <p:cNvPicPr preferRelativeResize="0"/>
          <p:nvPr/>
        </p:nvPicPr>
        <p:blipFill rotWithShape="1">
          <a:blip r:embed="rId2">
            <a:alphaModFix/>
          </a:blip>
          <a:srcRect/>
          <a:stretch/>
        </p:blipFill>
        <p:spPr>
          <a:xfrm>
            <a:off x="347241" y="775504"/>
            <a:ext cx="7315200" cy="2743200"/>
          </a:xfrm>
          <a:prstGeom prst="rect">
            <a:avLst/>
          </a:prstGeom>
          <a:noFill/>
          <a:ln>
            <a:noFill/>
          </a:ln>
        </p:spPr>
      </p:pic>
      <p:sp>
        <p:nvSpPr>
          <p:cNvPr id="5" name="Google Shape;69;g288a433c07d_0_0">
            <a:extLst>
              <a:ext uri="{FF2B5EF4-FFF2-40B4-BE49-F238E27FC236}">
                <a16:creationId xmlns:a16="http://schemas.microsoft.com/office/drawing/2014/main" id="{6CBC92FD-4691-6A36-6958-2DF9F5CA4739}"/>
              </a:ext>
            </a:extLst>
          </p:cNvPr>
          <p:cNvSpPr txBox="1"/>
          <p:nvPr/>
        </p:nvSpPr>
        <p:spPr>
          <a:xfrm>
            <a:off x="8187936" y="897038"/>
            <a:ext cx="2003674" cy="2305375"/>
          </a:xfrm>
          <a:prstGeom prst="rect">
            <a:avLst/>
          </a:prstGeom>
          <a:noFill/>
          <a:ln>
            <a:noFill/>
          </a:ln>
        </p:spPr>
        <p:txBody>
          <a:bodyPr spcFirstLastPara="1" wrap="square" lIns="0" tIns="0" rIns="0" bIns="0" anchor="t" anchorCtr="0">
            <a:spAutoFit/>
          </a:bodyPr>
          <a:lstStyle/>
          <a:p>
            <a:pPr marR="0">
              <a:lnSpc>
                <a:spcPct val="107000"/>
              </a:lnSpc>
              <a:spcBef>
                <a:spcPts val="600"/>
              </a:spcBef>
              <a:spcAft>
                <a:spcPts val="0"/>
              </a:spcAft>
            </a:pPr>
            <a:r>
              <a:rPr lang="en-US" sz="1800" dirty="0">
                <a:latin typeface="Calibri" panose="020F0502020204030204" pitchFamily="34" charset="0"/>
                <a:ea typeface="Calibri" panose="020F0502020204030204" pitchFamily="34" charset="0"/>
              </a:rPr>
              <a:t>Electricity demand increases to varying degrees across all climate scenarios</a:t>
            </a:r>
          </a:p>
          <a:p>
            <a:pPr marR="0">
              <a:lnSpc>
                <a:spcPct val="107000"/>
              </a:lnSpc>
              <a:spcBef>
                <a:spcPts val="600"/>
              </a:spcBef>
              <a:spcAft>
                <a:spcPts val="0"/>
              </a:spcAft>
            </a:pPr>
            <a:endParaRPr lang="en-US" sz="1800" dirty="0">
              <a:effectLst/>
              <a:latin typeface="Calibri" panose="020F0502020204030204" pitchFamily="34" charset="0"/>
              <a:ea typeface="Calibri" panose="020F0502020204030204" pitchFamily="34" charset="0"/>
            </a:endParaRPr>
          </a:p>
          <a:p>
            <a:pPr marR="0">
              <a:lnSpc>
                <a:spcPct val="107000"/>
              </a:lnSpc>
              <a:spcBef>
                <a:spcPts val="600"/>
              </a:spcBef>
              <a:spcAft>
                <a:spcPts val="0"/>
              </a:spcAft>
            </a:pPr>
            <a:r>
              <a:rPr lang="en-US" sz="1800" dirty="0">
                <a:effectLst/>
                <a:latin typeface="Calibri" panose="020F0502020204030204" pitchFamily="34" charset="0"/>
                <a:ea typeface="Calibri" panose="020F0502020204030204" pitchFamily="34" charset="0"/>
              </a:rPr>
              <a:t>Hydropower supply is more variable</a:t>
            </a:r>
          </a:p>
        </p:txBody>
      </p:sp>
      <p:pic>
        <p:nvPicPr>
          <p:cNvPr id="6" name="Shape 15" descr="A graph of a graph of energy&#10;&#10;Description automatically generated with medium confidence">
            <a:extLst>
              <a:ext uri="{FF2B5EF4-FFF2-40B4-BE49-F238E27FC236}">
                <a16:creationId xmlns:a16="http://schemas.microsoft.com/office/drawing/2014/main" id="{5D19C86E-4C28-D593-7AD4-97314A433FBF}"/>
              </a:ext>
            </a:extLst>
          </p:cNvPr>
          <p:cNvPicPr preferRelativeResize="0"/>
          <p:nvPr/>
        </p:nvPicPr>
        <p:blipFill rotWithShape="1">
          <a:blip r:embed="rId3">
            <a:alphaModFix/>
          </a:blip>
          <a:srcRect/>
          <a:stretch/>
        </p:blipFill>
        <p:spPr>
          <a:xfrm>
            <a:off x="3858421" y="3854369"/>
            <a:ext cx="7315200" cy="2743200"/>
          </a:xfrm>
          <a:prstGeom prst="rect">
            <a:avLst/>
          </a:prstGeom>
          <a:noFill/>
          <a:ln>
            <a:noFill/>
          </a:ln>
        </p:spPr>
      </p:pic>
      <p:sp>
        <p:nvSpPr>
          <p:cNvPr id="7" name="Google Shape;69;g288a433c07d_0_0">
            <a:extLst>
              <a:ext uri="{FF2B5EF4-FFF2-40B4-BE49-F238E27FC236}">
                <a16:creationId xmlns:a16="http://schemas.microsoft.com/office/drawing/2014/main" id="{AC22BE56-EAF8-B006-5F4C-D4DB2C1F1228}"/>
              </a:ext>
            </a:extLst>
          </p:cNvPr>
          <p:cNvSpPr txBox="1"/>
          <p:nvPr/>
        </p:nvSpPr>
        <p:spPr>
          <a:xfrm>
            <a:off x="968222" y="4274203"/>
            <a:ext cx="2184622" cy="1932067"/>
          </a:xfrm>
          <a:prstGeom prst="rect">
            <a:avLst/>
          </a:prstGeom>
          <a:noFill/>
          <a:ln>
            <a:noFill/>
          </a:ln>
        </p:spPr>
        <p:txBody>
          <a:bodyPr spcFirstLastPara="1" wrap="square" lIns="0" tIns="0" rIns="0" bIns="0" anchor="t" anchorCtr="0">
            <a:spAutoFit/>
          </a:bodyPr>
          <a:lstStyle/>
          <a:p>
            <a:pPr marR="0">
              <a:lnSpc>
                <a:spcPct val="107000"/>
              </a:lnSpc>
              <a:spcBef>
                <a:spcPts val="600"/>
              </a:spcBef>
              <a:spcAft>
                <a:spcPts val="0"/>
              </a:spcAft>
            </a:pPr>
            <a:r>
              <a:rPr lang="en-US" sz="1800" dirty="0">
                <a:latin typeface="Calibri" panose="020F0502020204030204" pitchFamily="34" charset="0"/>
                <a:ea typeface="Calibri" panose="020F0502020204030204" pitchFamily="34" charset="0"/>
              </a:rPr>
              <a:t>Supply and demand imbalances tend to concentrate in summer months, compounding one another. </a:t>
            </a:r>
          </a:p>
          <a:p>
            <a:pPr marR="0">
              <a:lnSpc>
                <a:spcPct val="107000"/>
              </a:lnSpc>
              <a:spcBef>
                <a:spcPts val="600"/>
              </a:spcBef>
              <a:spcAft>
                <a:spcPts val="0"/>
              </a:spcAft>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8323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8" descr="A graph of a bar chart&#10;&#10;Description automatically generated with medium confidence">
            <a:extLst>
              <a:ext uri="{FF2B5EF4-FFF2-40B4-BE49-F238E27FC236}">
                <a16:creationId xmlns:a16="http://schemas.microsoft.com/office/drawing/2014/main" id="{E892D823-D74E-22D2-A47A-A60990132572}"/>
              </a:ext>
            </a:extLst>
          </p:cNvPr>
          <p:cNvPicPr preferRelativeResize="0"/>
          <p:nvPr/>
        </p:nvPicPr>
        <p:blipFill rotWithShape="1">
          <a:blip r:embed="rId2">
            <a:alphaModFix/>
          </a:blip>
          <a:srcRect/>
          <a:stretch/>
        </p:blipFill>
        <p:spPr>
          <a:xfrm>
            <a:off x="520131" y="511517"/>
            <a:ext cx="7315200" cy="2743200"/>
          </a:xfrm>
          <a:prstGeom prst="rect">
            <a:avLst/>
          </a:prstGeom>
          <a:noFill/>
          <a:ln>
            <a:noFill/>
          </a:ln>
        </p:spPr>
      </p:pic>
      <p:pic>
        <p:nvPicPr>
          <p:cNvPr id="6" name="Shape 11" descr="A graph of a bar chart&#10;&#10;Description automatically generated with medium confidence">
            <a:extLst>
              <a:ext uri="{FF2B5EF4-FFF2-40B4-BE49-F238E27FC236}">
                <a16:creationId xmlns:a16="http://schemas.microsoft.com/office/drawing/2014/main" id="{799897EF-850F-1715-1237-E1EC8E947129}"/>
              </a:ext>
            </a:extLst>
          </p:cNvPr>
          <p:cNvPicPr preferRelativeResize="0">
            <a:picLocks/>
          </p:cNvPicPr>
          <p:nvPr/>
        </p:nvPicPr>
        <p:blipFill rotWithShape="1">
          <a:blip r:embed="rId3">
            <a:alphaModFix/>
          </a:blip>
          <a:srcRect/>
          <a:stretch/>
        </p:blipFill>
        <p:spPr>
          <a:xfrm>
            <a:off x="3723814" y="3603284"/>
            <a:ext cx="7315200" cy="2743200"/>
          </a:xfrm>
          <a:prstGeom prst="rect">
            <a:avLst/>
          </a:prstGeom>
          <a:noFill/>
          <a:ln>
            <a:noFill/>
          </a:ln>
        </p:spPr>
      </p:pic>
      <p:sp>
        <p:nvSpPr>
          <p:cNvPr id="8" name="Google Shape;69;g288a433c07d_0_0">
            <a:extLst>
              <a:ext uri="{FF2B5EF4-FFF2-40B4-BE49-F238E27FC236}">
                <a16:creationId xmlns:a16="http://schemas.microsoft.com/office/drawing/2014/main" id="{6527DB24-3C6D-07FB-3E0A-0EBDA83CD310}"/>
              </a:ext>
            </a:extLst>
          </p:cNvPr>
          <p:cNvSpPr txBox="1"/>
          <p:nvPr/>
        </p:nvSpPr>
        <p:spPr>
          <a:xfrm>
            <a:off x="8307013" y="860029"/>
            <a:ext cx="2889284" cy="1712648"/>
          </a:xfrm>
          <a:prstGeom prst="rect">
            <a:avLst/>
          </a:prstGeom>
          <a:noFill/>
          <a:ln>
            <a:noFill/>
          </a:ln>
        </p:spPr>
        <p:txBody>
          <a:bodyPr spcFirstLastPara="1" wrap="square" lIns="0" tIns="0" rIns="0" bIns="0" anchor="t" anchorCtr="0">
            <a:spAutoFit/>
          </a:bodyPr>
          <a:lstStyle/>
          <a:p>
            <a:pPr marR="0">
              <a:lnSpc>
                <a:spcPct val="107000"/>
              </a:lnSpc>
              <a:spcBef>
                <a:spcPts val="600"/>
              </a:spcBef>
              <a:spcAft>
                <a:spcPts val="0"/>
              </a:spcAft>
            </a:pPr>
            <a:r>
              <a:rPr lang="en-US" sz="1800" dirty="0">
                <a:latin typeface="Calibri" panose="020F0502020204030204" pitchFamily="34" charset="0"/>
                <a:ea typeface="Calibri" panose="020F0502020204030204" pitchFamily="34" charset="0"/>
              </a:rPr>
              <a:t>Additional capacity for adaptation can be substantial</a:t>
            </a:r>
          </a:p>
          <a:p>
            <a:pPr marR="0">
              <a:lnSpc>
                <a:spcPct val="107000"/>
              </a:lnSpc>
              <a:spcBef>
                <a:spcPts val="600"/>
              </a:spcBef>
              <a:spcAft>
                <a:spcPts val="0"/>
              </a:spcAft>
            </a:pPr>
            <a:r>
              <a:rPr lang="en-US" sz="1800" dirty="0">
                <a:latin typeface="Calibri" panose="020F0502020204030204" pitchFamily="34" charset="0"/>
                <a:ea typeface="Calibri" panose="020F0502020204030204" pitchFamily="34" charset="0"/>
              </a:rPr>
              <a:t>Up to 139GW, which is 3X current peak demand in CA</a:t>
            </a:r>
          </a:p>
          <a:p>
            <a:pPr marR="0">
              <a:lnSpc>
                <a:spcPct val="107000"/>
              </a:lnSpc>
              <a:spcBef>
                <a:spcPts val="60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9" name="Google Shape;69;g288a433c07d_0_0">
            <a:extLst>
              <a:ext uri="{FF2B5EF4-FFF2-40B4-BE49-F238E27FC236}">
                <a16:creationId xmlns:a16="http://schemas.microsoft.com/office/drawing/2014/main" id="{A43E7C28-805B-2305-8956-F9CD0DBD126A}"/>
              </a:ext>
            </a:extLst>
          </p:cNvPr>
          <p:cNvSpPr txBox="1"/>
          <p:nvPr/>
        </p:nvSpPr>
        <p:spPr>
          <a:xfrm>
            <a:off x="834530" y="4192359"/>
            <a:ext cx="2889284" cy="1339341"/>
          </a:xfrm>
          <a:prstGeom prst="rect">
            <a:avLst/>
          </a:prstGeom>
          <a:noFill/>
          <a:ln>
            <a:noFill/>
          </a:ln>
        </p:spPr>
        <p:txBody>
          <a:bodyPr spcFirstLastPara="1" wrap="square" lIns="0" tIns="0" rIns="0" bIns="0" anchor="t" anchorCtr="0">
            <a:spAutoFit/>
          </a:bodyPr>
          <a:lstStyle/>
          <a:p>
            <a:pPr marR="0">
              <a:lnSpc>
                <a:spcPct val="107000"/>
              </a:lnSpc>
              <a:spcBef>
                <a:spcPts val="600"/>
              </a:spcBef>
              <a:spcAft>
                <a:spcPts val="0"/>
              </a:spcAft>
            </a:pPr>
            <a:r>
              <a:rPr lang="en-US" sz="1800" dirty="0">
                <a:latin typeface="Calibri" panose="020F0502020204030204" pitchFamily="34" charset="0"/>
                <a:ea typeface="Calibri" panose="020F0502020204030204" pitchFamily="34" charset="0"/>
              </a:rPr>
              <a:t>Costs of adaptation vary significantly across climate scenarios</a:t>
            </a:r>
          </a:p>
          <a:p>
            <a:pPr marR="0">
              <a:lnSpc>
                <a:spcPct val="107000"/>
              </a:lnSpc>
              <a:spcBef>
                <a:spcPts val="600"/>
              </a:spcBef>
              <a:spcAft>
                <a:spcPts val="0"/>
              </a:spcAft>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803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B0C9-694B-D087-B5BF-9C98674D4321}"/>
              </a:ext>
            </a:extLst>
          </p:cNvPr>
          <p:cNvSpPr>
            <a:spLocks noGrp="1"/>
          </p:cNvSpPr>
          <p:nvPr>
            <p:ph type="title"/>
          </p:nvPr>
        </p:nvSpPr>
        <p:spPr/>
        <p:txBody>
          <a:bodyPr/>
          <a:lstStyle/>
          <a:p>
            <a:r>
              <a:rPr lang="en-US" dirty="0"/>
              <a:t>Learn more:</a:t>
            </a:r>
          </a:p>
        </p:txBody>
      </p:sp>
      <p:sp>
        <p:nvSpPr>
          <p:cNvPr id="3" name="Content Placeholder 2">
            <a:extLst>
              <a:ext uri="{FF2B5EF4-FFF2-40B4-BE49-F238E27FC236}">
                <a16:creationId xmlns:a16="http://schemas.microsoft.com/office/drawing/2014/main" id="{C55C7FC1-295A-7C7C-FB8D-BF622ADCA6B4}"/>
              </a:ext>
            </a:extLst>
          </p:cNvPr>
          <p:cNvSpPr>
            <a:spLocks noGrp="1"/>
          </p:cNvSpPr>
          <p:nvPr>
            <p:ph idx="1"/>
          </p:nvPr>
        </p:nvSpPr>
        <p:spPr/>
        <p:txBody>
          <a:bodyPr>
            <a:normAutofit fontScale="70000" lnSpcReduction="20000"/>
          </a:bodyPr>
          <a:lstStyle/>
          <a:p>
            <a:pPr marL="0" indent="0">
              <a:lnSpc>
                <a:spcPct val="141025"/>
              </a:lnSpc>
              <a:buSzPts val="3900"/>
              <a:buNone/>
            </a:pPr>
            <a:r>
              <a:rPr lang="en-US" sz="2800" dirty="0" err="1">
                <a:latin typeface="Open Sans"/>
                <a:ea typeface="Open Sans"/>
                <a:cs typeface="Open Sans"/>
                <a:sym typeface="Open Sans"/>
              </a:rPr>
              <a:t>Szinai</a:t>
            </a:r>
            <a:r>
              <a:rPr lang="en-US" sz="2800" dirty="0">
                <a:latin typeface="Open Sans"/>
                <a:ea typeface="Open Sans"/>
                <a:cs typeface="Open Sans"/>
                <a:sym typeface="Open Sans"/>
              </a:rPr>
              <a:t> J.K., D. Yates, P. A. Sánchez-Pérez, M. </a:t>
            </a:r>
            <a:r>
              <a:rPr lang="en-US" sz="2800" dirty="0" err="1">
                <a:latin typeface="Open Sans"/>
                <a:ea typeface="Open Sans"/>
                <a:cs typeface="Open Sans"/>
                <a:sym typeface="Open Sans"/>
              </a:rPr>
              <a:t>Staadecker</a:t>
            </a:r>
            <a:r>
              <a:rPr lang="en-US" sz="2800" dirty="0">
                <a:latin typeface="Open Sans"/>
                <a:ea typeface="Open Sans"/>
                <a:cs typeface="Open Sans"/>
                <a:sym typeface="Open Sans"/>
              </a:rPr>
              <a:t>, D. M. </a:t>
            </a:r>
            <a:r>
              <a:rPr lang="en-US" sz="2800" dirty="0" err="1">
                <a:latin typeface="Open Sans"/>
                <a:ea typeface="Open Sans"/>
                <a:cs typeface="Open Sans"/>
                <a:sym typeface="Open Sans"/>
              </a:rPr>
              <a:t>Kammen</a:t>
            </a:r>
            <a:r>
              <a:rPr lang="en-US" sz="2800" dirty="0">
                <a:latin typeface="Open Sans"/>
                <a:ea typeface="Open Sans"/>
                <a:cs typeface="Open Sans"/>
                <a:sym typeface="Open Sans"/>
              </a:rPr>
              <a:t>, A. D. Jones, P. Hidalgo-Gonzalez (in review).  Climate change and its influence on water systems increases the cost of electricity system decarbonization. </a:t>
            </a:r>
            <a:r>
              <a:rPr lang="en-US" sz="2800" i="1" dirty="0">
                <a:latin typeface="Open Sans"/>
                <a:ea typeface="Open Sans"/>
                <a:cs typeface="Open Sans"/>
                <a:sym typeface="Open Sans"/>
              </a:rPr>
              <a:t>Nature Communications</a:t>
            </a:r>
          </a:p>
          <a:p>
            <a:pPr marL="0" indent="0">
              <a:lnSpc>
                <a:spcPct val="141025"/>
              </a:lnSpc>
              <a:buSzPts val="3900"/>
              <a:buNone/>
            </a:pPr>
            <a:endParaRPr lang="en-US" sz="2800" i="1" dirty="0">
              <a:latin typeface="Open Sans"/>
              <a:ea typeface="Open Sans"/>
              <a:cs typeface="Open Sans"/>
              <a:sym typeface="Open Sans"/>
            </a:endParaRPr>
          </a:p>
          <a:p>
            <a:pPr marL="0" indent="0">
              <a:lnSpc>
                <a:spcPct val="141025"/>
              </a:lnSpc>
              <a:buSzPts val="3900"/>
              <a:buNone/>
            </a:pPr>
            <a:r>
              <a:rPr lang="en-US" sz="2800" dirty="0">
                <a:latin typeface="Open Sans"/>
                <a:ea typeface="Open Sans"/>
                <a:cs typeface="Open Sans"/>
                <a:sym typeface="Open Sans"/>
              </a:rPr>
              <a:t>Yates, D., J. </a:t>
            </a:r>
            <a:r>
              <a:rPr lang="en-US" sz="2800" dirty="0" err="1">
                <a:latin typeface="Open Sans"/>
                <a:ea typeface="Open Sans"/>
                <a:cs typeface="Open Sans"/>
                <a:sym typeface="Open Sans"/>
              </a:rPr>
              <a:t>Szinai</a:t>
            </a:r>
            <a:r>
              <a:rPr lang="en-US" sz="2800" dirty="0">
                <a:latin typeface="Open Sans"/>
                <a:ea typeface="Open Sans"/>
                <a:cs typeface="Open Sans"/>
                <a:sym typeface="Open Sans"/>
              </a:rPr>
              <a:t>, A.D. Jones (2024). Modeling the Water Systems of the Western US to Support Climate-Resilient Electricity System Planning. Earth’s Future. https://doi.org/10.1029/2022EF003220</a:t>
            </a:r>
          </a:p>
          <a:p>
            <a:pPr marL="0" indent="0">
              <a:lnSpc>
                <a:spcPct val="141025"/>
              </a:lnSpc>
              <a:buSzPts val="3900"/>
              <a:buNone/>
            </a:pPr>
            <a:endParaRPr lang="en-US" dirty="0">
              <a:latin typeface="Open Sans"/>
              <a:ea typeface="Open Sans"/>
              <a:cs typeface="Open Sans"/>
              <a:sym typeface="Open Sans"/>
            </a:endParaRPr>
          </a:p>
          <a:p>
            <a:pPr marL="0" indent="0">
              <a:lnSpc>
                <a:spcPct val="141025"/>
              </a:lnSpc>
              <a:buSzPts val="3900"/>
              <a:buNone/>
            </a:pPr>
            <a:r>
              <a:rPr lang="en-US" sz="2800" dirty="0" err="1">
                <a:latin typeface="Open Sans"/>
                <a:ea typeface="Open Sans"/>
                <a:cs typeface="Open Sans"/>
                <a:sym typeface="Open Sans"/>
              </a:rPr>
              <a:t>Buddhavarapu</a:t>
            </a:r>
            <a:r>
              <a:rPr lang="en-US" sz="2800" dirty="0">
                <a:latin typeface="Open Sans"/>
                <a:ea typeface="Open Sans"/>
                <a:cs typeface="Open Sans"/>
                <a:sym typeface="Open Sans"/>
              </a:rPr>
              <a:t>, S., K. Jagannathan, A.D. Jones (2023). </a:t>
            </a:r>
            <a:r>
              <a:rPr lang="en-US" sz="2800" dirty="0" err="1">
                <a:latin typeface="Open Sans"/>
                <a:ea typeface="Open Sans"/>
                <a:cs typeface="Open Sans"/>
                <a:sym typeface="Open Sans"/>
              </a:rPr>
              <a:t>HyperFACETS</a:t>
            </a:r>
            <a:r>
              <a:rPr lang="en-US" sz="2800" dirty="0">
                <a:latin typeface="Open Sans"/>
                <a:ea typeface="Open Sans"/>
                <a:cs typeface="Open Sans"/>
                <a:sym typeface="Open Sans"/>
              </a:rPr>
              <a:t> 2023 Workshop: Summary Report. </a:t>
            </a:r>
          </a:p>
          <a:p>
            <a:pPr>
              <a:lnSpc>
                <a:spcPct val="141025"/>
              </a:lnSpc>
              <a:buSzPts val="3900"/>
            </a:pPr>
            <a:endParaRPr lang="en-US" sz="2800" dirty="0"/>
          </a:p>
          <a:p>
            <a:endParaRPr lang="en-US" dirty="0"/>
          </a:p>
        </p:txBody>
      </p:sp>
    </p:spTree>
    <p:extLst>
      <p:ext uri="{BB962C8B-B14F-4D97-AF65-F5344CB8AC3E}">
        <p14:creationId xmlns:p14="http://schemas.microsoft.com/office/powerpoint/2010/main" val="365481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6F4F-EFF0-B451-91EA-AEC95BC5A8F7}"/>
              </a:ext>
            </a:extLst>
          </p:cNvPr>
          <p:cNvSpPr>
            <a:spLocks noGrp="1"/>
          </p:cNvSpPr>
          <p:nvPr>
            <p:ph type="title"/>
          </p:nvPr>
        </p:nvSpPr>
        <p:spPr/>
        <p:txBody>
          <a:bodyPr>
            <a:normAutofit/>
          </a:bodyPr>
          <a:lstStyle/>
          <a:p>
            <a:r>
              <a:rPr lang="en-US" dirty="0" err="1"/>
              <a:t>HyperFACETS</a:t>
            </a:r>
            <a:r>
              <a:rPr lang="en-US" dirty="0"/>
              <a:t> </a:t>
            </a:r>
            <a:br>
              <a:rPr lang="en-US" dirty="0"/>
            </a:br>
            <a:r>
              <a:rPr lang="en-US" dirty="0"/>
              <a:t>Cross-Cutting Engagement Themes</a:t>
            </a:r>
          </a:p>
        </p:txBody>
      </p:sp>
      <p:pic>
        <p:nvPicPr>
          <p:cNvPr id="1031" name="Picture 7" descr="page12image56318880">
            <a:extLst>
              <a:ext uri="{FF2B5EF4-FFF2-40B4-BE49-F238E27FC236}">
                <a16:creationId xmlns:a16="http://schemas.microsoft.com/office/drawing/2014/main" id="{F0FB0487-D56D-F241-E608-99306E764C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78"/>
          <a:stretch/>
        </p:blipFill>
        <p:spPr bwMode="auto">
          <a:xfrm>
            <a:off x="5620818" y="2071044"/>
            <a:ext cx="4176652" cy="23149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644EFFE6-82DC-05B5-6824-2C1B37AAEB18}"/>
              </a:ext>
            </a:extLst>
          </p:cNvPr>
          <p:cNvPicPr>
            <a:picLocks noChangeAspect="1"/>
          </p:cNvPicPr>
          <p:nvPr/>
        </p:nvPicPr>
        <p:blipFill>
          <a:blip r:embed="rId3"/>
          <a:stretch>
            <a:fillRect/>
          </a:stretch>
        </p:blipFill>
        <p:spPr>
          <a:xfrm>
            <a:off x="2254394" y="2071044"/>
            <a:ext cx="3088630" cy="2323557"/>
          </a:xfrm>
          <a:prstGeom prst="rect">
            <a:avLst/>
          </a:prstGeom>
        </p:spPr>
      </p:pic>
      <p:sp>
        <p:nvSpPr>
          <p:cNvPr id="28" name="TextBox 27">
            <a:extLst>
              <a:ext uri="{FF2B5EF4-FFF2-40B4-BE49-F238E27FC236}">
                <a16:creationId xmlns:a16="http://schemas.microsoft.com/office/drawing/2014/main" id="{99E0FD6C-3016-CBF9-A578-6D91649F0133}"/>
              </a:ext>
            </a:extLst>
          </p:cNvPr>
          <p:cNvSpPr txBox="1"/>
          <p:nvPr/>
        </p:nvSpPr>
        <p:spPr>
          <a:xfrm>
            <a:off x="2772207" y="5007497"/>
            <a:ext cx="6151684" cy="461665"/>
          </a:xfrm>
          <a:prstGeom prst="rect">
            <a:avLst/>
          </a:prstGeom>
          <a:noFill/>
        </p:spPr>
        <p:txBody>
          <a:bodyPr wrap="none" rtlCol="0">
            <a:spAutoFit/>
          </a:bodyPr>
          <a:lstStyle/>
          <a:p>
            <a:r>
              <a:rPr lang="en-US" sz="2400" dirty="0"/>
              <a:t>Guidance on use of model hierarchies / linkages</a:t>
            </a:r>
          </a:p>
        </p:txBody>
      </p:sp>
    </p:spTree>
    <p:extLst>
      <p:ext uri="{BB962C8B-B14F-4D97-AF65-F5344CB8AC3E}">
        <p14:creationId xmlns:p14="http://schemas.microsoft.com/office/powerpoint/2010/main" val="90746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475200" y="618800"/>
            <a:ext cx="11360800" cy="6239200"/>
          </a:xfrm>
          <a:prstGeom prst="rect">
            <a:avLst/>
          </a:prstGeom>
        </p:spPr>
        <p:txBody>
          <a:bodyPr spcFirstLastPara="1" vert="horz" wrap="square" lIns="121900" tIns="121900" rIns="121900" bIns="121900" rtlCol="0" anchor="t" anchorCtr="0">
            <a:normAutofit fontScale="92500" lnSpcReduction="10000"/>
          </a:bodyPr>
          <a:lstStyle/>
          <a:p>
            <a:pPr marL="0" indent="0">
              <a:lnSpc>
                <a:spcPct val="100000"/>
              </a:lnSpc>
              <a:buNone/>
            </a:pPr>
            <a:r>
              <a:rPr lang="en" sz="3533" dirty="0">
                <a:solidFill>
                  <a:schemeClr val="dk1"/>
                </a:solidFill>
              </a:rPr>
              <a:t>What are model </a:t>
            </a:r>
            <a:r>
              <a:rPr lang="en" sz="3533" i="1" dirty="0">
                <a:solidFill>
                  <a:srgbClr val="FF0000"/>
                </a:solidFill>
              </a:rPr>
              <a:t>“hierarchies”</a:t>
            </a:r>
            <a:r>
              <a:rPr lang="en" sz="3533" dirty="0">
                <a:solidFill>
                  <a:schemeClr val="dk1"/>
                </a:solidFill>
              </a:rPr>
              <a:t>?</a:t>
            </a:r>
            <a:endParaRPr sz="3533" dirty="0">
              <a:solidFill>
                <a:schemeClr val="dk1"/>
              </a:solidFill>
            </a:endParaRPr>
          </a:p>
          <a:p>
            <a:pPr marL="0" indent="0">
              <a:lnSpc>
                <a:spcPct val="100000"/>
              </a:lnSpc>
              <a:buNone/>
            </a:pPr>
            <a:endParaRPr sz="2560" dirty="0">
              <a:solidFill>
                <a:schemeClr val="dk1"/>
              </a:solidFill>
            </a:endParaRPr>
          </a:p>
          <a:p>
            <a:pPr marL="1828754" indent="-470311">
              <a:lnSpc>
                <a:spcPct val="115000"/>
              </a:lnSpc>
              <a:buSzPct val="100000"/>
            </a:pPr>
            <a:r>
              <a:rPr lang="en" sz="3067" dirty="0"/>
              <a:t>The linkage of </a:t>
            </a:r>
            <a:r>
              <a:rPr lang="en" sz="3067" b="1" dirty="0"/>
              <a:t>climate models and data</a:t>
            </a:r>
            <a:r>
              <a:rPr lang="en" sz="3067" dirty="0"/>
              <a:t> with </a:t>
            </a:r>
            <a:r>
              <a:rPr lang="en" sz="3067" b="1" dirty="0"/>
              <a:t>impact/management models</a:t>
            </a:r>
            <a:r>
              <a:rPr lang="en" sz="3067" dirty="0"/>
              <a:t> to assess the impacts of climate change on human systems. </a:t>
            </a:r>
            <a:endParaRPr sz="3067" dirty="0"/>
          </a:p>
          <a:p>
            <a:pPr marL="1828754" indent="-470311">
              <a:lnSpc>
                <a:spcPct val="115000"/>
              </a:lnSpc>
              <a:buSzPct val="100000"/>
            </a:pPr>
            <a:r>
              <a:rPr lang="en" sz="3067" dirty="0"/>
              <a:t>Since we are not talking about actual hierarchies, we might want to rename the title to </a:t>
            </a:r>
            <a:r>
              <a:rPr lang="en" sz="3067" i="1" dirty="0">
                <a:solidFill>
                  <a:srgbClr val="FF0000"/>
                </a:solidFill>
              </a:rPr>
              <a:t>model linkages?</a:t>
            </a:r>
            <a:endParaRPr sz="3067" i="1" dirty="0">
              <a:solidFill>
                <a:srgbClr val="FF0000"/>
              </a:solidFill>
            </a:endParaRPr>
          </a:p>
          <a:p>
            <a:pPr marL="0" indent="0">
              <a:lnSpc>
                <a:spcPct val="115000"/>
              </a:lnSpc>
              <a:buNone/>
            </a:pPr>
            <a:endParaRPr sz="3600" dirty="0">
              <a:solidFill>
                <a:schemeClr val="dk1"/>
              </a:solidFill>
            </a:endParaRPr>
          </a:p>
          <a:p>
            <a:pPr marL="0" indent="0">
              <a:lnSpc>
                <a:spcPct val="115000"/>
              </a:lnSpc>
              <a:buNone/>
            </a:pPr>
            <a:r>
              <a:rPr lang="en" sz="3600" dirty="0">
                <a:solidFill>
                  <a:schemeClr val="dk1"/>
                </a:solidFill>
              </a:rPr>
              <a:t>What is the goal of this work?</a:t>
            </a:r>
            <a:endParaRPr sz="3600" dirty="0">
              <a:solidFill>
                <a:schemeClr val="dk1"/>
              </a:solidFill>
            </a:endParaRPr>
          </a:p>
          <a:p>
            <a:pPr marL="1828754" indent="0">
              <a:lnSpc>
                <a:spcPct val="115000"/>
              </a:lnSpc>
              <a:buNone/>
            </a:pPr>
            <a:endParaRPr sz="3067" dirty="0"/>
          </a:p>
          <a:p>
            <a:pPr marL="1828754" indent="-470311">
              <a:lnSpc>
                <a:spcPct val="115000"/>
              </a:lnSpc>
              <a:buSzPct val="100000"/>
            </a:pPr>
            <a:r>
              <a:rPr lang="en" sz="3067" dirty="0"/>
              <a:t>Use </a:t>
            </a:r>
            <a:r>
              <a:rPr lang="en" sz="3067" dirty="0" err="1"/>
              <a:t>HyperFACETS</a:t>
            </a:r>
            <a:r>
              <a:rPr lang="en" sz="3067" dirty="0"/>
              <a:t> and other examples to co-produce a common set of challenges and guidance for addressing climate and impact model and data linkages</a:t>
            </a:r>
            <a:endParaRPr sz="3067" dirty="0"/>
          </a:p>
          <a:p>
            <a:pPr indent="0">
              <a:lnSpc>
                <a:spcPct val="115000"/>
              </a:lnSpc>
              <a:buNone/>
            </a:pPr>
            <a:endParaRPr sz="2211" dirty="0"/>
          </a:p>
          <a:p>
            <a:pPr marL="0" indent="0">
              <a:lnSpc>
                <a:spcPct val="115000"/>
              </a:lnSpc>
              <a:spcBef>
                <a:spcPts val="1333"/>
              </a:spcBef>
              <a:buNone/>
            </a:pPr>
            <a:endParaRPr sz="2211" dirty="0"/>
          </a:p>
        </p:txBody>
      </p:sp>
      <p:pic>
        <p:nvPicPr>
          <p:cNvPr id="68" name="Google Shape;68;p15"/>
          <p:cNvPicPr preferRelativeResize="0"/>
          <p:nvPr/>
        </p:nvPicPr>
        <p:blipFill>
          <a:blip r:embed="rId3">
            <a:alphaModFix/>
          </a:blip>
          <a:stretch>
            <a:fillRect/>
          </a:stretch>
        </p:blipFill>
        <p:spPr>
          <a:xfrm>
            <a:off x="415599" y="1626290"/>
            <a:ext cx="1389933" cy="1389933"/>
          </a:xfrm>
          <a:prstGeom prst="rect">
            <a:avLst/>
          </a:prstGeom>
          <a:noFill/>
          <a:ln>
            <a:noFill/>
          </a:ln>
        </p:spPr>
      </p:pic>
      <p:pic>
        <p:nvPicPr>
          <p:cNvPr id="69" name="Google Shape;69;p15"/>
          <p:cNvPicPr preferRelativeResize="0"/>
          <p:nvPr/>
        </p:nvPicPr>
        <p:blipFill>
          <a:blip r:embed="rId4">
            <a:alphaModFix/>
          </a:blip>
          <a:stretch>
            <a:fillRect/>
          </a:stretch>
        </p:blipFill>
        <p:spPr>
          <a:xfrm>
            <a:off x="475200" y="5070408"/>
            <a:ext cx="1270733" cy="1270733"/>
          </a:xfrm>
          <a:prstGeom prst="rect">
            <a:avLst/>
          </a:prstGeom>
          <a:noFill/>
          <a:ln>
            <a:noFill/>
          </a:ln>
        </p:spPr>
      </p:pic>
    </p:spTree>
    <p:extLst>
      <p:ext uri="{BB962C8B-B14F-4D97-AF65-F5344CB8AC3E}">
        <p14:creationId xmlns:p14="http://schemas.microsoft.com/office/powerpoint/2010/main" val="258245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15600" y="430500"/>
            <a:ext cx="11360800" cy="763600"/>
          </a:xfrm>
          <a:prstGeom prst="rect">
            <a:avLst/>
          </a:prstGeom>
        </p:spPr>
        <p:txBody>
          <a:bodyPr spcFirstLastPara="1" vert="horz" wrap="square" lIns="121900" tIns="121900" rIns="121900" bIns="121900" rtlCol="0" anchor="t" anchorCtr="0">
            <a:normAutofit fontScale="90000"/>
          </a:bodyPr>
          <a:lstStyle/>
          <a:p>
            <a:r>
              <a:rPr lang="en"/>
              <a:t>Synthesis of working group discussions to-date</a:t>
            </a:r>
            <a:endParaRPr/>
          </a:p>
        </p:txBody>
      </p:sp>
      <p:sp>
        <p:nvSpPr>
          <p:cNvPr id="90" name="Google Shape;90;p18"/>
          <p:cNvSpPr txBox="1">
            <a:spLocks noGrp="1"/>
          </p:cNvSpPr>
          <p:nvPr>
            <p:ph type="body" idx="1"/>
          </p:nvPr>
        </p:nvSpPr>
        <p:spPr>
          <a:xfrm>
            <a:off x="1043300" y="1356967"/>
            <a:ext cx="10733200" cy="5501200"/>
          </a:xfrm>
          <a:prstGeom prst="rect">
            <a:avLst/>
          </a:prstGeom>
        </p:spPr>
        <p:txBody>
          <a:bodyPr spcFirstLastPara="1" vert="horz" wrap="square" lIns="121900" tIns="121900" rIns="121900" bIns="121900" rtlCol="0" anchor="t" anchorCtr="0">
            <a:normAutofit fontScale="92500" lnSpcReduction="20000"/>
          </a:bodyPr>
          <a:lstStyle/>
          <a:p>
            <a:pPr>
              <a:lnSpc>
                <a:spcPct val="115000"/>
              </a:lnSpc>
              <a:spcBef>
                <a:spcPts val="1333"/>
              </a:spcBef>
            </a:pPr>
            <a:r>
              <a:rPr lang="en"/>
              <a:t>Different flavors of models and data:</a:t>
            </a:r>
            <a:endParaRPr/>
          </a:p>
          <a:p>
            <a:pPr lvl="1">
              <a:lnSpc>
                <a:spcPct val="115000"/>
              </a:lnSpc>
            </a:pPr>
            <a:r>
              <a:rPr lang="en"/>
              <a:t>Climate model hierarchy: global models, regional models, regional refined global models, ML models driven by global/regional models</a:t>
            </a:r>
            <a:endParaRPr/>
          </a:p>
          <a:p>
            <a:pPr lvl="1">
              <a:lnSpc>
                <a:spcPct val="115000"/>
              </a:lnSpc>
            </a:pPr>
            <a:r>
              <a:rPr lang="en"/>
              <a:t>Process-based ML models vs. statistical models</a:t>
            </a:r>
            <a:endParaRPr/>
          </a:p>
          <a:p>
            <a:pPr lvl="1">
              <a:lnSpc>
                <a:spcPct val="100000"/>
              </a:lnSpc>
            </a:pPr>
            <a:r>
              <a:rPr lang="en"/>
              <a:t>Climate models connected with impact models</a:t>
            </a:r>
            <a:endParaRPr/>
          </a:p>
          <a:p>
            <a:pPr marL="0" indent="0">
              <a:lnSpc>
                <a:spcPct val="100000"/>
              </a:lnSpc>
              <a:spcBef>
                <a:spcPts val="1333"/>
              </a:spcBef>
              <a:buNone/>
            </a:pPr>
            <a:endParaRPr sz="267"/>
          </a:p>
          <a:p>
            <a:pPr>
              <a:lnSpc>
                <a:spcPct val="100000"/>
              </a:lnSpc>
              <a:spcBef>
                <a:spcPts val="1333"/>
              </a:spcBef>
            </a:pPr>
            <a:r>
              <a:rPr lang="en"/>
              <a:t>Different ways to evaluate credibility of different models:</a:t>
            </a:r>
            <a:endParaRPr/>
          </a:p>
          <a:p>
            <a:pPr lvl="1">
              <a:lnSpc>
                <a:spcPct val="115000"/>
              </a:lnSpc>
            </a:pPr>
            <a:r>
              <a:rPr lang="en"/>
              <a:t>“Better” skill differs based on type of model, intended use or question to be answered, variable (extremes vs. average, application, location)</a:t>
            </a:r>
            <a:endParaRPr/>
          </a:p>
          <a:p>
            <a:pPr lvl="1">
              <a:lnSpc>
                <a:spcPct val="115000"/>
              </a:lnSpc>
            </a:pPr>
            <a:r>
              <a:rPr lang="en"/>
              <a:t>One type of model (e.g. ML) can diagnose the behaviors of another type</a:t>
            </a:r>
            <a:endParaRPr/>
          </a:p>
          <a:p>
            <a:pPr marL="0" indent="0">
              <a:lnSpc>
                <a:spcPct val="115000"/>
              </a:lnSpc>
              <a:spcBef>
                <a:spcPts val="1333"/>
              </a:spcBef>
              <a:buNone/>
            </a:pPr>
            <a:endParaRPr sz="133"/>
          </a:p>
          <a:p>
            <a:pPr>
              <a:lnSpc>
                <a:spcPct val="115000"/>
              </a:lnSpc>
              <a:spcBef>
                <a:spcPts val="1333"/>
              </a:spcBef>
            </a:pPr>
            <a:r>
              <a:rPr lang="en"/>
              <a:t>Challenges:</a:t>
            </a:r>
            <a:endParaRPr/>
          </a:p>
          <a:p>
            <a:pPr lvl="1">
              <a:lnSpc>
                <a:spcPct val="115000"/>
              </a:lnSpc>
            </a:pPr>
            <a:r>
              <a:rPr lang="en"/>
              <a:t>Temporal and spatial mismatch among models in hierarchy</a:t>
            </a:r>
            <a:endParaRPr/>
          </a:p>
          <a:p>
            <a:pPr lvl="1">
              <a:lnSpc>
                <a:spcPct val="115000"/>
              </a:lnSpc>
            </a:pPr>
            <a:r>
              <a:rPr lang="en"/>
              <a:t>Error propagation and uncertainties across model hierarchies</a:t>
            </a:r>
            <a:endParaRPr/>
          </a:p>
          <a:p>
            <a:pPr lvl="1">
              <a:lnSpc>
                <a:spcPct val="115000"/>
              </a:lnSpc>
            </a:pPr>
            <a:r>
              <a:rPr lang="en"/>
              <a:t>Communication of model outcomes and uncertainties</a:t>
            </a:r>
            <a:endParaRPr/>
          </a:p>
        </p:txBody>
      </p:sp>
      <p:pic>
        <p:nvPicPr>
          <p:cNvPr id="91" name="Google Shape;91;p18"/>
          <p:cNvPicPr preferRelativeResize="0"/>
          <p:nvPr/>
        </p:nvPicPr>
        <p:blipFill>
          <a:blip r:embed="rId3">
            <a:alphaModFix/>
          </a:blip>
          <a:stretch>
            <a:fillRect/>
          </a:stretch>
        </p:blipFill>
        <p:spPr>
          <a:xfrm>
            <a:off x="689651" y="4084800"/>
            <a:ext cx="774219" cy="763600"/>
          </a:xfrm>
          <a:prstGeom prst="rect">
            <a:avLst/>
          </a:prstGeom>
          <a:noFill/>
          <a:ln>
            <a:noFill/>
          </a:ln>
        </p:spPr>
      </p:pic>
      <p:pic>
        <p:nvPicPr>
          <p:cNvPr id="92" name="Google Shape;92;p18"/>
          <p:cNvPicPr preferRelativeResize="0"/>
          <p:nvPr/>
        </p:nvPicPr>
        <p:blipFill>
          <a:blip r:embed="rId4">
            <a:alphaModFix/>
          </a:blip>
          <a:stretch>
            <a:fillRect/>
          </a:stretch>
        </p:blipFill>
        <p:spPr>
          <a:xfrm>
            <a:off x="522033" y="1938733"/>
            <a:ext cx="1109467" cy="1109467"/>
          </a:xfrm>
          <a:prstGeom prst="rect">
            <a:avLst/>
          </a:prstGeom>
          <a:noFill/>
          <a:ln>
            <a:noFill/>
          </a:ln>
        </p:spPr>
      </p:pic>
      <p:pic>
        <p:nvPicPr>
          <p:cNvPr id="93" name="Google Shape;93;p18"/>
          <p:cNvPicPr preferRelativeResize="0"/>
          <p:nvPr/>
        </p:nvPicPr>
        <p:blipFill>
          <a:blip r:embed="rId5">
            <a:alphaModFix/>
          </a:blip>
          <a:stretch>
            <a:fillRect/>
          </a:stretch>
        </p:blipFill>
        <p:spPr>
          <a:xfrm>
            <a:off x="689667" y="5832633"/>
            <a:ext cx="774200" cy="774200"/>
          </a:xfrm>
          <a:prstGeom prst="rect">
            <a:avLst/>
          </a:prstGeom>
          <a:noFill/>
          <a:ln>
            <a:noFill/>
          </a:ln>
        </p:spPr>
      </p:pic>
    </p:spTree>
    <p:extLst>
      <p:ext uri="{BB962C8B-B14F-4D97-AF65-F5344CB8AC3E}">
        <p14:creationId xmlns:p14="http://schemas.microsoft.com/office/powerpoint/2010/main" val="5010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7CBD38-B862-5FD8-8F68-7C00F834864D}"/>
              </a:ext>
            </a:extLst>
          </p:cNvPr>
          <p:cNvPicPr>
            <a:picLocks noChangeAspect="1"/>
          </p:cNvPicPr>
          <p:nvPr/>
        </p:nvPicPr>
        <p:blipFill>
          <a:blip r:embed="rId2"/>
          <a:stretch>
            <a:fillRect/>
          </a:stretch>
        </p:blipFill>
        <p:spPr>
          <a:xfrm>
            <a:off x="875270" y="590310"/>
            <a:ext cx="10126560" cy="5696190"/>
          </a:xfrm>
          <a:prstGeom prst="rect">
            <a:avLst/>
          </a:prstGeom>
        </p:spPr>
      </p:pic>
    </p:spTree>
    <p:extLst>
      <p:ext uri="{BB962C8B-B14F-4D97-AF65-F5344CB8AC3E}">
        <p14:creationId xmlns:p14="http://schemas.microsoft.com/office/powerpoint/2010/main" val="163301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21257F-AEA6-252F-3681-C7EC829D8616}"/>
              </a:ext>
            </a:extLst>
          </p:cNvPr>
          <p:cNvPicPr>
            <a:picLocks noChangeAspect="1"/>
          </p:cNvPicPr>
          <p:nvPr/>
        </p:nvPicPr>
        <p:blipFill>
          <a:blip r:embed="rId2"/>
          <a:stretch>
            <a:fillRect/>
          </a:stretch>
        </p:blipFill>
        <p:spPr>
          <a:xfrm>
            <a:off x="1042307" y="457201"/>
            <a:ext cx="10107385" cy="5685404"/>
          </a:xfrm>
          <a:prstGeom prst="rect">
            <a:avLst/>
          </a:prstGeom>
        </p:spPr>
      </p:pic>
    </p:spTree>
    <p:extLst>
      <p:ext uri="{BB962C8B-B14F-4D97-AF65-F5344CB8AC3E}">
        <p14:creationId xmlns:p14="http://schemas.microsoft.com/office/powerpoint/2010/main" val="326390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3"/>
          <p:cNvPicPr preferRelativeResize="0"/>
          <p:nvPr/>
        </p:nvPicPr>
        <p:blipFill>
          <a:blip r:embed="rId3">
            <a:alphaModFix/>
          </a:blip>
          <a:stretch>
            <a:fillRect/>
          </a:stretch>
        </p:blipFill>
        <p:spPr>
          <a:xfrm>
            <a:off x="0" y="1261567"/>
            <a:ext cx="6716003" cy="5638835"/>
          </a:xfrm>
          <a:prstGeom prst="rect">
            <a:avLst/>
          </a:prstGeom>
          <a:noFill/>
          <a:ln>
            <a:noFill/>
          </a:ln>
        </p:spPr>
      </p:pic>
      <p:sp>
        <p:nvSpPr>
          <p:cNvPr id="172" name="Google Shape;172;p23"/>
          <p:cNvSpPr txBox="1">
            <a:spLocks noGrp="1"/>
          </p:cNvSpPr>
          <p:nvPr>
            <p:ph type="title"/>
          </p:nvPr>
        </p:nvSpPr>
        <p:spPr>
          <a:xfrm>
            <a:off x="90800" y="125267"/>
            <a:ext cx="11360800" cy="763600"/>
          </a:xfrm>
          <a:prstGeom prst="rect">
            <a:avLst/>
          </a:prstGeom>
        </p:spPr>
        <p:txBody>
          <a:bodyPr spcFirstLastPara="1" vert="horz" wrap="square" lIns="121900" tIns="121900" rIns="121900" bIns="121900" rtlCol="0" anchor="t" anchorCtr="0">
            <a:normAutofit fontScale="90000"/>
          </a:bodyPr>
          <a:lstStyle/>
          <a:p>
            <a:r>
              <a:rPr lang="en"/>
              <a:t>Case Studies</a:t>
            </a:r>
            <a:endParaRPr/>
          </a:p>
        </p:txBody>
      </p:sp>
      <p:cxnSp>
        <p:nvCxnSpPr>
          <p:cNvPr id="173" name="Google Shape;173;p23"/>
          <p:cNvCxnSpPr>
            <a:stCxn id="174" idx="2"/>
            <a:endCxn id="175" idx="0"/>
          </p:cNvCxnSpPr>
          <p:nvPr/>
        </p:nvCxnSpPr>
        <p:spPr>
          <a:xfrm rot="-5400000" flipH="1">
            <a:off x="10018400" y="202133"/>
            <a:ext cx="863600" cy="2002800"/>
          </a:xfrm>
          <a:prstGeom prst="bentConnector3">
            <a:avLst>
              <a:gd name="adj1" fmla="val 50008"/>
            </a:avLst>
          </a:prstGeom>
          <a:noFill/>
          <a:ln w="19050" cap="flat" cmpd="sng">
            <a:solidFill>
              <a:srgbClr val="C2C2C2"/>
            </a:solidFill>
            <a:prstDash val="solid"/>
            <a:miter lim="8000"/>
            <a:headEnd type="none" w="sm" len="sm"/>
            <a:tailEnd type="none" w="sm" len="sm"/>
          </a:ln>
        </p:spPr>
      </p:cxnSp>
      <p:cxnSp>
        <p:nvCxnSpPr>
          <p:cNvPr id="176" name="Google Shape;176;p23"/>
          <p:cNvCxnSpPr>
            <a:stCxn id="177" idx="0"/>
            <a:endCxn id="174" idx="2"/>
          </p:cNvCxnSpPr>
          <p:nvPr/>
        </p:nvCxnSpPr>
        <p:spPr>
          <a:xfrm rot="-5400000">
            <a:off x="8053267" y="240067"/>
            <a:ext cx="863600" cy="1927200"/>
          </a:xfrm>
          <a:prstGeom prst="bentConnector3">
            <a:avLst>
              <a:gd name="adj1" fmla="val 50008"/>
            </a:avLst>
          </a:prstGeom>
          <a:noFill/>
          <a:ln w="19050" cap="flat" cmpd="sng">
            <a:solidFill>
              <a:srgbClr val="C2C2C2"/>
            </a:solidFill>
            <a:prstDash val="solid"/>
            <a:miter lim="8000"/>
            <a:headEnd type="none" w="sm" len="sm"/>
            <a:tailEnd type="none" w="sm" len="sm"/>
          </a:ln>
        </p:spPr>
      </p:cxnSp>
      <p:cxnSp>
        <p:nvCxnSpPr>
          <p:cNvPr id="178" name="Google Shape;178;p23"/>
          <p:cNvCxnSpPr>
            <a:stCxn id="179" idx="1"/>
            <a:endCxn id="177" idx="2"/>
          </p:cNvCxnSpPr>
          <p:nvPr/>
        </p:nvCxnSpPr>
        <p:spPr>
          <a:xfrm rot="10800000">
            <a:off x="7521291" y="2123719"/>
            <a:ext cx="1335200" cy="1847600"/>
          </a:xfrm>
          <a:prstGeom prst="bentConnector2">
            <a:avLst/>
          </a:prstGeom>
          <a:noFill/>
          <a:ln w="19050" cap="flat" cmpd="sng">
            <a:solidFill>
              <a:srgbClr val="C2C2C2"/>
            </a:solidFill>
            <a:prstDash val="solid"/>
            <a:miter lim="8000"/>
            <a:headEnd type="none" w="sm" len="sm"/>
            <a:tailEnd type="none" w="sm" len="sm"/>
          </a:ln>
        </p:spPr>
      </p:cxnSp>
      <p:cxnSp>
        <p:nvCxnSpPr>
          <p:cNvPr id="180" name="Google Shape;180;p23"/>
          <p:cNvCxnSpPr>
            <a:stCxn id="175" idx="2"/>
            <a:endCxn id="179" idx="3"/>
          </p:cNvCxnSpPr>
          <p:nvPr/>
        </p:nvCxnSpPr>
        <p:spPr>
          <a:xfrm rot="5400000">
            <a:off x="9822600" y="2342667"/>
            <a:ext cx="1847600" cy="1410000"/>
          </a:xfrm>
          <a:prstGeom prst="bentConnector2">
            <a:avLst/>
          </a:prstGeom>
          <a:noFill/>
          <a:ln w="19050" cap="flat" cmpd="sng">
            <a:solidFill>
              <a:srgbClr val="C2C2C2"/>
            </a:solidFill>
            <a:prstDash val="solid"/>
            <a:miter lim="8000"/>
            <a:headEnd type="none" w="sm" len="sm"/>
            <a:tailEnd type="none" w="sm" len="sm"/>
          </a:ln>
        </p:spPr>
      </p:cxnSp>
      <p:cxnSp>
        <p:nvCxnSpPr>
          <p:cNvPr id="181" name="Google Shape;181;p23"/>
          <p:cNvCxnSpPr>
            <a:stCxn id="182" idx="0"/>
            <a:endCxn id="183" idx="2"/>
          </p:cNvCxnSpPr>
          <p:nvPr/>
        </p:nvCxnSpPr>
        <p:spPr>
          <a:xfrm rot="-5400000">
            <a:off x="9004600" y="3970867"/>
            <a:ext cx="889200" cy="800"/>
          </a:xfrm>
          <a:prstGeom prst="bentConnector3">
            <a:avLst>
              <a:gd name="adj1" fmla="val 49993"/>
            </a:avLst>
          </a:prstGeom>
          <a:noFill/>
          <a:ln w="19050" cap="flat" cmpd="sng">
            <a:solidFill>
              <a:srgbClr val="C2C2C2"/>
            </a:solidFill>
            <a:prstDash val="solid"/>
            <a:miter lim="8000"/>
            <a:headEnd type="none" w="sm" len="sm"/>
            <a:tailEnd type="none" w="sm" len="sm"/>
          </a:ln>
        </p:spPr>
      </p:cxnSp>
      <p:sp>
        <p:nvSpPr>
          <p:cNvPr id="174" name="Google Shape;174;p23"/>
          <p:cNvSpPr txBox="1"/>
          <p:nvPr/>
        </p:nvSpPr>
        <p:spPr>
          <a:xfrm>
            <a:off x="8421800" y="283333"/>
            <a:ext cx="2054000" cy="488400"/>
          </a:xfrm>
          <a:prstGeom prst="rect">
            <a:avLst/>
          </a:prstGeom>
          <a:noFill/>
          <a:ln w="19050" cap="flat" cmpd="sng">
            <a:solidFill>
              <a:srgbClr val="A7291E"/>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Climate Data </a:t>
            </a:r>
            <a:endParaRPr sz="1333">
              <a:solidFill>
                <a:srgbClr val="A7291E"/>
              </a:solidFill>
              <a:latin typeface="Roboto"/>
              <a:ea typeface="Roboto"/>
              <a:cs typeface="Roboto"/>
              <a:sym typeface="Roboto"/>
            </a:endParaRPr>
          </a:p>
        </p:txBody>
      </p:sp>
      <p:sp>
        <p:nvSpPr>
          <p:cNvPr id="177" name="Google Shape;177;p23"/>
          <p:cNvSpPr txBox="1"/>
          <p:nvPr/>
        </p:nvSpPr>
        <p:spPr>
          <a:xfrm>
            <a:off x="6929067" y="1635467"/>
            <a:ext cx="1184800" cy="488400"/>
          </a:xfrm>
          <a:prstGeom prst="rect">
            <a:avLst/>
          </a:prstGeom>
          <a:noFill/>
          <a:ln w="19050" cap="flat" cmpd="sng">
            <a:solidFill>
              <a:srgbClr val="A7291E"/>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Streamflow</a:t>
            </a:r>
            <a:endParaRPr sz="1333">
              <a:solidFill>
                <a:srgbClr val="A7291E"/>
              </a:solidFill>
              <a:latin typeface="Roboto"/>
              <a:ea typeface="Roboto"/>
              <a:cs typeface="Roboto"/>
              <a:sym typeface="Roboto"/>
            </a:endParaRPr>
          </a:p>
        </p:txBody>
      </p:sp>
      <p:sp>
        <p:nvSpPr>
          <p:cNvPr id="175" name="Google Shape;175;p23"/>
          <p:cNvSpPr txBox="1"/>
          <p:nvPr/>
        </p:nvSpPr>
        <p:spPr>
          <a:xfrm>
            <a:off x="10783800" y="1635467"/>
            <a:ext cx="1335200" cy="488400"/>
          </a:xfrm>
          <a:prstGeom prst="rect">
            <a:avLst/>
          </a:prstGeom>
          <a:noFill/>
          <a:ln w="19050" cap="flat" cmpd="sng">
            <a:solidFill>
              <a:srgbClr val="A7291E"/>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Evaporative Demand</a:t>
            </a:r>
            <a:endParaRPr sz="1333">
              <a:solidFill>
                <a:srgbClr val="A7291E"/>
              </a:solidFill>
              <a:latin typeface="Roboto"/>
              <a:ea typeface="Roboto"/>
              <a:cs typeface="Roboto"/>
              <a:sym typeface="Roboto"/>
            </a:endParaRPr>
          </a:p>
        </p:txBody>
      </p:sp>
      <p:sp>
        <p:nvSpPr>
          <p:cNvPr id="182" name="Google Shape;182;p23"/>
          <p:cNvSpPr txBox="1"/>
          <p:nvPr/>
        </p:nvSpPr>
        <p:spPr>
          <a:xfrm>
            <a:off x="8423400" y="4415867"/>
            <a:ext cx="2050800" cy="488400"/>
          </a:xfrm>
          <a:prstGeom prst="rect">
            <a:avLst/>
          </a:prstGeom>
          <a:noFill/>
          <a:ln w="19050" cap="flat" cmpd="sng">
            <a:solidFill>
              <a:srgbClr val="A7291E"/>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Water Supply Risk Metrics  </a:t>
            </a:r>
            <a:endParaRPr sz="1333">
              <a:solidFill>
                <a:srgbClr val="A7291E"/>
              </a:solidFill>
              <a:latin typeface="Roboto"/>
              <a:ea typeface="Roboto"/>
              <a:cs typeface="Roboto"/>
              <a:sym typeface="Roboto"/>
            </a:endParaRPr>
          </a:p>
        </p:txBody>
      </p:sp>
      <p:sp>
        <p:nvSpPr>
          <p:cNvPr id="183" name="Google Shape;183;p23"/>
          <p:cNvSpPr txBox="1"/>
          <p:nvPr/>
        </p:nvSpPr>
        <p:spPr>
          <a:xfrm>
            <a:off x="8423400" y="1660800"/>
            <a:ext cx="2050800" cy="1866000"/>
          </a:xfrm>
          <a:prstGeom prst="rect">
            <a:avLst/>
          </a:prstGeom>
          <a:noFill/>
          <a:ln w="19050" cap="flat" cmpd="sng">
            <a:solidFill>
              <a:srgbClr val="A7291E"/>
            </a:solidFill>
            <a:prstDash val="solid"/>
            <a:round/>
            <a:headEnd type="none" w="sm" len="sm"/>
            <a:tailEnd type="none" w="sm" len="sm"/>
          </a:ln>
        </p:spPr>
        <p:txBody>
          <a:bodyPr spcFirstLastPara="1" wrap="square" lIns="121900" tIns="121900" rIns="121900" bIns="121900" anchor="t" anchorCtr="0">
            <a:noAutofit/>
          </a:bodyPr>
          <a:lstStyle/>
          <a:p>
            <a:pPr algn="ctr"/>
            <a:r>
              <a:rPr lang="en" sz="1333">
                <a:solidFill>
                  <a:srgbClr val="A7291E"/>
                </a:solidFill>
                <a:latin typeface="Roboto"/>
                <a:ea typeface="Roboto"/>
                <a:cs typeface="Roboto"/>
                <a:sym typeface="Roboto"/>
              </a:rPr>
              <a:t>Reservoir Rule Curves (Operating Policy)</a:t>
            </a:r>
            <a:endParaRPr sz="1333">
              <a:solidFill>
                <a:srgbClr val="A7291E"/>
              </a:solidFill>
              <a:latin typeface="Roboto"/>
              <a:ea typeface="Roboto"/>
              <a:cs typeface="Roboto"/>
              <a:sym typeface="Roboto"/>
            </a:endParaRPr>
          </a:p>
          <a:p>
            <a:pPr algn="ctr"/>
            <a:endParaRPr sz="1333">
              <a:solidFill>
                <a:srgbClr val="A7291E"/>
              </a:solidFill>
              <a:latin typeface="Roboto"/>
              <a:ea typeface="Roboto"/>
              <a:cs typeface="Roboto"/>
              <a:sym typeface="Roboto"/>
            </a:endParaRPr>
          </a:p>
          <a:p>
            <a:pPr algn="ctr"/>
            <a:r>
              <a:rPr lang="en" sz="1333">
                <a:solidFill>
                  <a:srgbClr val="A7291E"/>
                </a:solidFill>
                <a:latin typeface="Roboto"/>
                <a:ea typeface="Roboto"/>
                <a:cs typeface="Roboto"/>
                <a:sym typeface="Roboto"/>
              </a:rPr>
              <a:t>Reservoir Storages</a:t>
            </a:r>
            <a:endParaRPr sz="1333">
              <a:solidFill>
                <a:srgbClr val="A7291E"/>
              </a:solidFill>
              <a:latin typeface="Roboto"/>
              <a:ea typeface="Roboto"/>
              <a:cs typeface="Roboto"/>
              <a:sym typeface="Roboto"/>
            </a:endParaRPr>
          </a:p>
          <a:p>
            <a:pPr algn="ctr"/>
            <a:endParaRPr sz="1333">
              <a:solidFill>
                <a:srgbClr val="A7291E"/>
              </a:solidFill>
              <a:latin typeface="Roboto"/>
              <a:ea typeface="Roboto"/>
              <a:cs typeface="Roboto"/>
              <a:sym typeface="Roboto"/>
            </a:endParaRPr>
          </a:p>
          <a:p>
            <a:pPr algn="ctr"/>
            <a:r>
              <a:rPr lang="en" sz="1333">
                <a:solidFill>
                  <a:srgbClr val="A7291E"/>
                </a:solidFill>
                <a:latin typeface="Roboto"/>
                <a:ea typeface="Roboto"/>
                <a:cs typeface="Roboto"/>
                <a:sym typeface="Roboto"/>
              </a:rPr>
              <a:t>Reservoir Releases </a:t>
            </a:r>
            <a:endParaRPr sz="1333">
              <a:solidFill>
                <a:srgbClr val="A7291E"/>
              </a:solidFill>
              <a:latin typeface="Roboto"/>
              <a:ea typeface="Roboto"/>
              <a:cs typeface="Roboto"/>
              <a:sym typeface="Roboto"/>
            </a:endParaRPr>
          </a:p>
          <a:p>
            <a:pPr algn="ctr"/>
            <a:endParaRPr sz="1333">
              <a:solidFill>
                <a:srgbClr val="A7291E"/>
              </a:solidFill>
              <a:latin typeface="Roboto"/>
              <a:ea typeface="Roboto"/>
              <a:cs typeface="Roboto"/>
              <a:sym typeface="Roboto"/>
            </a:endParaRPr>
          </a:p>
          <a:p>
            <a:pPr algn="ctr"/>
            <a:r>
              <a:rPr lang="en" sz="1333">
                <a:solidFill>
                  <a:srgbClr val="A7291E"/>
                </a:solidFill>
                <a:latin typeface="Roboto"/>
                <a:ea typeface="Roboto"/>
                <a:cs typeface="Roboto"/>
                <a:sym typeface="Roboto"/>
              </a:rPr>
              <a:t>Water Demands</a:t>
            </a:r>
            <a:endParaRPr sz="1333">
              <a:solidFill>
                <a:srgbClr val="A7291E"/>
              </a:solidFill>
              <a:latin typeface="Roboto"/>
              <a:ea typeface="Roboto"/>
              <a:cs typeface="Roboto"/>
              <a:sym typeface="Roboto"/>
            </a:endParaRPr>
          </a:p>
          <a:p>
            <a:pPr algn="ctr"/>
            <a:endParaRPr sz="1333">
              <a:solidFill>
                <a:srgbClr val="A7291E"/>
              </a:solidFill>
              <a:latin typeface="Roboto"/>
              <a:ea typeface="Roboto"/>
              <a:cs typeface="Roboto"/>
              <a:sym typeface="Roboto"/>
            </a:endParaRPr>
          </a:p>
        </p:txBody>
      </p:sp>
      <p:sp>
        <p:nvSpPr>
          <p:cNvPr id="184" name="Google Shape;184;p23"/>
          <p:cNvSpPr txBox="1"/>
          <p:nvPr/>
        </p:nvSpPr>
        <p:spPr>
          <a:xfrm>
            <a:off x="8874191" y="923152"/>
            <a:ext cx="1184800" cy="488400"/>
          </a:xfrm>
          <a:prstGeom prst="rect">
            <a:avLst/>
          </a:prstGeom>
          <a:solidFill>
            <a:srgbClr val="A4C2F4"/>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Hydrology Models</a:t>
            </a:r>
            <a:endParaRPr sz="1333">
              <a:solidFill>
                <a:srgbClr val="A7291E"/>
              </a:solidFill>
              <a:latin typeface="Roboto"/>
              <a:ea typeface="Roboto"/>
              <a:cs typeface="Roboto"/>
              <a:sym typeface="Roboto"/>
            </a:endParaRPr>
          </a:p>
        </p:txBody>
      </p:sp>
      <p:sp>
        <p:nvSpPr>
          <p:cNvPr id="179" name="Google Shape;179;p23"/>
          <p:cNvSpPr txBox="1"/>
          <p:nvPr/>
        </p:nvSpPr>
        <p:spPr>
          <a:xfrm>
            <a:off x="8856491" y="3727119"/>
            <a:ext cx="1184800" cy="488400"/>
          </a:xfrm>
          <a:prstGeom prst="rect">
            <a:avLst/>
          </a:prstGeom>
          <a:solidFill>
            <a:srgbClr val="A4C2F4"/>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Reservoir Models</a:t>
            </a:r>
            <a:endParaRPr sz="1333">
              <a:solidFill>
                <a:srgbClr val="A7291E"/>
              </a:solidFill>
              <a:latin typeface="Roboto"/>
              <a:ea typeface="Roboto"/>
              <a:cs typeface="Roboto"/>
              <a:sym typeface="Roboto"/>
            </a:endParaRPr>
          </a:p>
        </p:txBody>
      </p:sp>
      <p:sp>
        <p:nvSpPr>
          <p:cNvPr id="185" name="Google Shape;185;p23"/>
          <p:cNvSpPr txBox="1"/>
          <p:nvPr/>
        </p:nvSpPr>
        <p:spPr>
          <a:xfrm>
            <a:off x="8423400" y="5206200"/>
            <a:ext cx="2050800" cy="488400"/>
          </a:xfrm>
          <a:prstGeom prst="rect">
            <a:avLst/>
          </a:prstGeom>
          <a:noFill/>
          <a:ln w="19050" cap="flat" cmpd="sng">
            <a:solidFill>
              <a:srgbClr val="A7291E"/>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Water Policy  </a:t>
            </a:r>
            <a:endParaRPr sz="1333">
              <a:solidFill>
                <a:srgbClr val="A7291E"/>
              </a:solidFill>
              <a:latin typeface="Roboto"/>
              <a:ea typeface="Roboto"/>
              <a:cs typeface="Roboto"/>
              <a:sym typeface="Roboto"/>
            </a:endParaRPr>
          </a:p>
        </p:txBody>
      </p:sp>
      <p:cxnSp>
        <p:nvCxnSpPr>
          <p:cNvPr id="186" name="Google Shape;186;p23"/>
          <p:cNvCxnSpPr>
            <a:stCxn id="185" idx="0"/>
            <a:endCxn id="182" idx="2"/>
          </p:cNvCxnSpPr>
          <p:nvPr/>
        </p:nvCxnSpPr>
        <p:spPr>
          <a:xfrm rot="-5400000">
            <a:off x="9298200" y="5054800"/>
            <a:ext cx="302000" cy="800"/>
          </a:xfrm>
          <a:prstGeom prst="bentConnector3">
            <a:avLst>
              <a:gd name="adj1" fmla="val 49989"/>
            </a:avLst>
          </a:prstGeom>
          <a:noFill/>
          <a:ln w="19050" cap="flat" cmpd="sng">
            <a:solidFill>
              <a:srgbClr val="C2C2C2"/>
            </a:solidFill>
            <a:prstDash val="solid"/>
            <a:miter lim="8000"/>
            <a:headEnd type="none" w="sm" len="sm"/>
            <a:tailEnd type="none" w="sm" len="sm"/>
          </a:ln>
        </p:spPr>
      </p:cxnSp>
      <p:sp>
        <p:nvSpPr>
          <p:cNvPr id="187" name="Google Shape;187;p23"/>
          <p:cNvSpPr txBox="1"/>
          <p:nvPr/>
        </p:nvSpPr>
        <p:spPr>
          <a:xfrm>
            <a:off x="6027833" y="5894868"/>
            <a:ext cx="6134000" cy="902258"/>
          </a:xfrm>
          <a:prstGeom prst="rect">
            <a:avLst/>
          </a:prstGeom>
          <a:noFill/>
          <a:ln>
            <a:noFill/>
          </a:ln>
        </p:spPr>
        <p:txBody>
          <a:bodyPr spcFirstLastPara="1" wrap="square" lIns="121900" tIns="121900" rIns="121900" bIns="121900" anchor="t" anchorCtr="0">
            <a:spAutoFit/>
          </a:bodyPr>
          <a:lstStyle/>
          <a:p>
            <a:pPr>
              <a:lnSpc>
                <a:spcPct val="115000"/>
              </a:lnSpc>
              <a:spcBef>
                <a:spcPts val="667"/>
              </a:spcBef>
            </a:pPr>
            <a:r>
              <a:rPr lang="en" sz="1600">
                <a:solidFill>
                  <a:srgbClr val="9900FF"/>
                </a:solidFill>
              </a:rPr>
              <a:t>The Cannonsville, Pepacton and Neversink reservoirs provide up to 50% of the water to NYC and serve downstream ecosystem</a:t>
            </a:r>
            <a:endParaRPr sz="1600">
              <a:solidFill>
                <a:srgbClr val="9900FF"/>
              </a:solidFill>
            </a:endParaRPr>
          </a:p>
        </p:txBody>
      </p:sp>
      <p:sp>
        <p:nvSpPr>
          <p:cNvPr id="188" name="Google Shape;188;p23"/>
          <p:cNvSpPr txBox="1"/>
          <p:nvPr/>
        </p:nvSpPr>
        <p:spPr>
          <a:xfrm>
            <a:off x="90800" y="923167"/>
            <a:ext cx="4000000" cy="1142708"/>
          </a:xfrm>
          <a:prstGeom prst="rect">
            <a:avLst/>
          </a:prstGeom>
          <a:noFill/>
          <a:ln>
            <a:noFill/>
          </a:ln>
        </p:spPr>
        <p:txBody>
          <a:bodyPr spcFirstLastPara="1" wrap="square" lIns="121900" tIns="121900" rIns="121900" bIns="121900" anchor="t" anchorCtr="0">
            <a:spAutoFit/>
          </a:bodyPr>
          <a:lstStyle/>
          <a:p>
            <a:pPr marL="609585">
              <a:lnSpc>
                <a:spcPct val="115000"/>
              </a:lnSpc>
            </a:pPr>
            <a:r>
              <a:rPr lang="en" sz="2533">
                <a:solidFill>
                  <a:srgbClr val="701C7F"/>
                </a:solidFill>
                <a:latin typeface="Roboto"/>
                <a:ea typeface="Roboto"/>
                <a:cs typeface="Roboto"/>
                <a:sym typeface="Roboto"/>
              </a:rPr>
              <a:t>Drought-induced Water Stress</a:t>
            </a:r>
            <a:endParaRPr sz="2400">
              <a:solidFill>
                <a:srgbClr val="701C7F"/>
              </a:solidFill>
            </a:endParaRPr>
          </a:p>
        </p:txBody>
      </p:sp>
    </p:spTree>
    <p:extLst>
      <p:ext uri="{BB962C8B-B14F-4D97-AF65-F5344CB8AC3E}">
        <p14:creationId xmlns:p14="http://schemas.microsoft.com/office/powerpoint/2010/main" val="382204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p:nvPr/>
        </p:nvSpPr>
        <p:spPr>
          <a:xfrm>
            <a:off x="6443267" y="5160667"/>
            <a:ext cx="4976800" cy="1697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94" name="Google Shape;194;p24"/>
          <p:cNvSpPr/>
          <p:nvPr/>
        </p:nvSpPr>
        <p:spPr>
          <a:xfrm>
            <a:off x="6474633" y="2541533"/>
            <a:ext cx="4976800" cy="2188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95" name="Google Shape;195;p24"/>
          <p:cNvSpPr/>
          <p:nvPr/>
        </p:nvSpPr>
        <p:spPr>
          <a:xfrm>
            <a:off x="5537500" y="12000"/>
            <a:ext cx="6654400" cy="2302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96" name="Google Shape;196;p24"/>
          <p:cNvSpPr txBox="1">
            <a:spLocks noGrp="1"/>
          </p:cNvSpPr>
          <p:nvPr>
            <p:ph type="title"/>
          </p:nvPr>
        </p:nvSpPr>
        <p:spPr>
          <a:xfrm>
            <a:off x="90800" y="125267"/>
            <a:ext cx="11360800" cy="763600"/>
          </a:xfrm>
          <a:prstGeom prst="rect">
            <a:avLst/>
          </a:prstGeom>
        </p:spPr>
        <p:txBody>
          <a:bodyPr spcFirstLastPara="1" vert="horz" wrap="square" lIns="121900" tIns="121900" rIns="121900" bIns="121900" rtlCol="0" anchor="t" anchorCtr="0">
            <a:normAutofit fontScale="90000"/>
          </a:bodyPr>
          <a:lstStyle/>
          <a:p>
            <a:r>
              <a:rPr lang="en" dirty="0"/>
              <a:t>Case Studies</a:t>
            </a:r>
            <a:endParaRPr dirty="0"/>
          </a:p>
        </p:txBody>
      </p:sp>
      <p:pic>
        <p:nvPicPr>
          <p:cNvPr id="197" name="Google Shape;197;p24"/>
          <p:cNvPicPr preferRelativeResize="0"/>
          <p:nvPr/>
        </p:nvPicPr>
        <p:blipFill>
          <a:blip r:embed="rId3">
            <a:alphaModFix/>
          </a:blip>
          <a:stretch>
            <a:fillRect/>
          </a:stretch>
        </p:blipFill>
        <p:spPr>
          <a:xfrm>
            <a:off x="1" y="3113861"/>
            <a:ext cx="5390865" cy="3744139"/>
          </a:xfrm>
          <a:prstGeom prst="rect">
            <a:avLst/>
          </a:prstGeom>
          <a:noFill/>
          <a:ln>
            <a:noFill/>
          </a:ln>
        </p:spPr>
      </p:pic>
      <p:grpSp>
        <p:nvGrpSpPr>
          <p:cNvPr id="198" name="Google Shape;198;p24"/>
          <p:cNvGrpSpPr/>
          <p:nvPr/>
        </p:nvGrpSpPr>
        <p:grpSpPr>
          <a:xfrm>
            <a:off x="5480701" y="125267"/>
            <a:ext cx="6675865" cy="2188933"/>
            <a:chOff x="4110525" y="93950"/>
            <a:chExt cx="5006899" cy="1641700"/>
          </a:xfrm>
        </p:grpSpPr>
        <p:pic>
          <p:nvPicPr>
            <p:cNvPr id="199" name="Google Shape;199;p24"/>
            <p:cNvPicPr preferRelativeResize="0"/>
            <p:nvPr/>
          </p:nvPicPr>
          <p:blipFill>
            <a:blip r:embed="rId4">
              <a:alphaModFix/>
            </a:blip>
            <a:stretch>
              <a:fillRect/>
            </a:stretch>
          </p:blipFill>
          <p:spPr>
            <a:xfrm>
              <a:off x="4110525" y="398750"/>
              <a:ext cx="2508750" cy="1336900"/>
            </a:xfrm>
            <a:prstGeom prst="rect">
              <a:avLst/>
            </a:prstGeom>
            <a:noFill/>
            <a:ln>
              <a:noFill/>
            </a:ln>
            <a:effectLst>
              <a:outerShdw blurRad="57150" dist="19050" dir="5400000" algn="bl" rotWithShape="0">
                <a:srgbClr val="000000">
                  <a:alpha val="50000"/>
                </a:srgbClr>
              </a:outerShdw>
            </a:effectLst>
          </p:spPr>
        </p:pic>
        <p:pic>
          <p:nvPicPr>
            <p:cNvPr id="200" name="Google Shape;200;p24"/>
            <p:cNvPicPr preferRelativeResize="0"/>
            <p:nvPr/>
          </p:nvPicPr>
          <p:blipFill>
            <a:blip r:embed="rId5">
              <a:alphaModFix/>
            </a:blip>
            <a:stretch>
              <a:fillRect/>
            </a:stretch>
          </p:blipFill>
          <p:spPr>
            <a:xfrm>
              <a:off x="6621874" y="467125"/>
              <a:ext cx="2495550" cy="1047750"/>
            </a:xfrm>
            <a:prstGeom prst="rect">
              <a:avLst/>
            </a:prstGeom>
            <a:noFill/>
            <a:ln>
              <a:noFill/>
            </a:ln>
            <a:effectLst>
              <a:outerShdw blurRad="57150" dist="19050" dir="5400000" algn="bl" rotWithShape="0">
                <a:srgbClr val="000000">
                  <a:alpha val="50000"/>
                </a:srgbClr>
              </a:outerShdw>
            </a:effectLst>
          </p:spPr>
        </p:pic>
        <p:sp>
          <p:nvSpPr>
            <p:cNvPr id="201" name="Google Shape;201;p24"/>
            <p:cNvSpPr txBox="1"/>
            <p:nvPr/>
          </p:nvSpPr>
          <p:spPr>
            <a:xfrm>
              <a:off x="6039475" y="93950"/>
              <a:ext cx="1540500" cy="366300"/>
            </a:xfrm>
            <a:prstGeom prst="rect">
              <a:avLst/>
            </a:prstGeom>
            <a:noFill/>
            <a:ln w="19050" cap="flat" cmpd="sng">
              <a:solidFill>
                <a:srgbClr val="A7291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Climate Data </a:t>
              </a:r>
              <a:endParaRPr sz="1333">
                <a:solidFill>
                  <a:srgbClr val="A7291E"/>
                </a:solidFill>
                <a:latin typeface="Roboto"/>
                <a:ea typeface="Roboto"/>
                <a:cs typeface="Roboto"/>
                <a:sym typeface="Roboto"/>
              </a:endParaRPr>
            </a:p>
          </p:txBody>
        </p:sp>
      </p:grpSp>
      <p:grpSp>
        <p:nvGrpSpPr>
          <p:cNvPr id="202" name="Google Shape;202;p24"/>
          <p:cNvGrpSpPr/>
          <p:nvPr/>
        </p:nvGrpSpPr>
        <p:grpSpPr>
          <a:xfrm>
            <a:off x="6616400" y="2224734"/>
            <a:ext cx="4659171" cy="2314401"/>
            <a:chOff x="4962300" y="2354350"/>
            <a:chExt cx="3494378" cy="1735801"/>
          </a:xfrm>
        </p:grpSpPr>
        <p:pic>
          <p:nvPicPr>
            <p:cNvPr id="203" name="Google Shape;203;p24"/>
            <p:cNvPicPr preferRelativeResize="0"/>
            <p:nvPr/>
          </p:nvPicPr>
          <p:blipFill>
            <a:blip r:embed="rId6">
              <a:alphaModFix/>
            </a:blip>
            <a:stretch>
              <a:fillRect/>
            </a:stretch>
          </p:blipFill>
          <p:spPr>
            <a:xfrm>
              <a:off x="7060725" y="2882151"/>
              <a:ext cx="1395952" cy="1208000"/>
            </a:xfrm>
            <a:prstGeom prst="rect">
              <a:avLst/>
            </a:prstGeom>
            <a:noFill/>
            <a:ln>
              <a:noFill/>
            </a:ln>
          </p:spPr>
        </p:pic>
        <p:pic>
          <p:nvPicPr>
            <p:cNvPr id="204" name="Google Shape;204;p24"/>
            <p:cNvPicPr preferRelativeResize="0"/>
            <p:nvPr/>
          </p:nvPicPr>
          <p:blipFill>
            <a:blip r:embed="rId7">
              <a:alphaModFix/>
            </a:blip>
            <a:stretch>
              <a:fillRect/>
            </a:stretch>
          </p:blipFill>
          <p:spPr>
            <a:xfrm>
              <a:off x="4962300" y="2882162"/>
              <a:ext cx="2016990" cy="1207975"/>
            </a:xfrm>
            <a:prstGeom prst="rect">
              <a:avLst/>
            </a:prstGeom>
            <a:noFill/>
            <a:ln>
              <a:noFill/>
            </a:ln>
          </p:spPr>
        </p:pic>
        <p:sp>
          <p:nvSpPr>
            <p:cNvPr id="205" name="Google Shape;205;p24"/>
            <p:cNvSpPr txBox="1"/>
            <p:nvPr/>
          </p:nvSpPr>
          <p:spPr>
            <a:xfrm>
              <a:off x="5780798" y="2354350"/>
              <a:ext cx="2172600" cy="366300"/>
            </a:xfrm>
            <a:prstGeom prst="rect">
              <a:avLst/>
            </a:prstGeom>
            <a:solidFill>
              <a:srgbClr val="A4C2F4"/>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Extreme Rainfall Simulations</a:t>
              </a:r>
              <a:endParaRPr sz="1333">
                <a:solidFill>
                  <a:srgbClr val="A7291E"/>
                </a:solidFill>
                <a:latin typeface="Roboto"/>
                <a:ea typeface="Roboto"/>
                <a:cs typeface="Roboto"/>
                <a:sym typeface="Roboto"/>
              </a:endParaRPr>
            </a:p>
            <a:p>
              <a:pPr algn="ctr"/>
              <a:r>
                <a:rPr lang="en" sz="1333">
                  <a:solidFill>
                    <a:srgbClr val="A7291E"/>
                  </a:solidFill>
                  <a:latin typeface="Roboto"/>
                  <a:ea typeface="Roboto"/>
                  <a:cs typeface="Roboto"/>
                  <a:sym typeface="Roboto"/>
                </a:rPr>
                <a:t> IDF Creation</a:t>
              </a:r>
              <a:endParaRPr sz="1333">
                <a:solidFill>
                  <a:srgbClr val="A7291E"/>
                </a:solidFill>
                <a:latin typeface="Roboto"/>
                <a:ea typeface="Roboto"/>
                <a:cs typeface="Roboto"/>
                <a:sym typeface="Roboto"/>
              </a:endParaRPr>
            </a:p>
          </p:txBody>
        </p:sp>
      </p:grpSp>
      <p:sp>
        <p:nvSpPr>
          <p:cNvPr id="206" name="Google Shape;206;p24"/>
          <p:cNvSpPr txBox="1"/>
          <p:nvPr/>
        </p:nvSpPr>
        <p:spPr>
          <a:xfrm>
            <a:off x="189000" y="973534"/>
            <a:ext cx="4411600" cy="694445"/>
          </a:xfrm>
          <a:prstGeom prst="rect">
            <a:avLst/>
          </a:prstGeom>
          <a:noFill/>
          <a:ln>
            <a:noFill/>
          </a:ln>
        </p:spPr>
        <p:txBody>
          <a:bodyPr spcFirstLastPara="1" wrap="square" lIns="121900" tIns="121900" rIns="121900" bIns="121900" anchor="t" anchorCtr="0">
            <a:spAutoFit/>
          </a:bodyPr>
          <a:lstStyle/>
          <a:p>
            <a:pPr marL="609585">
              <a:lnSpc>
                <a:spcPct val="115000"/>
              </a:lnSpc>
            </a:pPr>
            <a:r>
              <a:rPr lang="en" sz="2533">
                <a:solidFill>
                  <a:srgbClr val="701C7F"/>
                </a:solidFill>
                <a:latin typeface="Roboto"/>
                <a:ea typeface="Roboto"/>
                <a:cs typeface="Roboto"/>
                <a:sym typeface="Roboto"/>
              </a:rPr>
              <a:t>Urban</a:t>
            </a:r>
            <a:r>
              <a:rPr lang="en" sz="1600">
                <a:solidFill>
                  <a:srgbClr val="9900FF"/>
                </a:solidFill>
                <a:latin typeface="Roboto"/>
                <a:ea typeface="Roboto"/>
                <a:cs typeface="Roboto"/>
                <a:sym typeface="Roboto"/>
              </a:rPr>
              <a:t> </a:t>
            </a:r>
            <a:r>
              <a:rPr lang="en" sz="2533">
                <a:solidFill>
                  <a:srgbClr val="701C7F"/>
                </a:solidFill>
                <a:latin typeface="Roboto"/>
                <a:ea typeface="Roboto"/>
                <a:cs typeface="Roboto"/>
                <a:sym typeface="Roboto"/>
              </a:rPr>
              <a:t>Flood Scenarios </a:t>
            </a:r>
            <a:endParaRPr sz="2533">
              <a:solidFill>
                <a:srgbClr val="701C7F"/>
              </a:solidFill>
              <a:latin typeface="Roboto"/>
              <a:ea typeface="Roboto"/>
              <a:cs typeface="Roboto"/>
              <a:sym typeface="Roboto"/>
            </a:endParaRPr>
          </a:p>
        </p:txBody>
      </p:sp>
      <p:pic>
        <p:nvPicPr>
          <p:cNvPr id="207" name="Google Shape;207;p24"/>
          <p:cNvPicPr preferRelativeResize="0"/>
          <p:nvPr/>
        </p:nvPicPr>
        <p:blipFill>
          <a:blip r:embed="rId8">
            <a:alphaModFix amt="80000"/>
          </a:blip>
          <a:stretch>
            <a:fillRect/>
          </a:stretch>
        </p:blipFill>
        <p:spPr>
          <a:xfrm>
            <a:off x="6855567" y="5327257"/>
            <a:ext cx="1470200" cy="1036511"/>
          </a:xfrm>
          <a:prstGeom prst="rect">
            <a:avLst/>
          </a:prstGeom>
          <a:noFill/>
          <a:ln>
            <a:noFill/>
          </a:ln>
          <a:effectLst>
            <a:outerShdw blurRad="57150" dist="19050" dir="5400000" algn="bl" rotWithShape="0">
              <a:srgbClr val="000000">
                <a:alpha val="50000"/>
              </a:srgbClr>
            </a:outerShdw>
          </a:effectLst>
        </p:spPr>
      </p:pic>
      <p:pic>
        <p:nvPicPr>
          <p:cNvPr id="208" name="Google Shape;208;p24"/>
          <p:cNvPicPr preferRelativeResize="0"/>
          <p:nvPr/>
        </p:nvPicPr>
        <p:blipFill>
          <a:blip r:embed="rId9">
            <a:alphaModFix/>
          </a:blip>
          <a:stretch>
            <a:fillRect/>
          </a:stretch>
        </p:blipFill>
        <p:spPr>
          <a:xfrm>
            <a:off x="8457279" y="5365333"/>
            <a:ext cx="2573388" cy="1492667"/>
          </a:xfrm>
          <a:prstGeom prst="rect">
            <a:avLst/>
          </a:prstGeom>
          <a:noFill/>
          <a:ln>
            <a:noFill/>
          </a:ln>
        </p:spPr>
      </p:pic>
      <p:sp>
        <p:nvSpPr>
          <p:cNvPr id="209" name="Google Shape;209;p24"/>
          <p:cNvSpPr txBox="1"/>
          <p:nvPr/>
        </p:nvSpPr>
        <p:spPr>
          <a:xfrm>
            <a:off x="8457257" y="4702019"/>
            <a:ext cx="1184800" cy="488400"/>
          </a:xfrm>
          <a:prstGeom prst="rect">
            <a:avLst/>
          </a:prstGeom>
          <a:solidFill>
            <a:srgbClr val="A4C2F4"/>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SWMM</a:t>
            </a:r>
            <a:endParaRPr sz="1333">
              <a:solidFill>
                <a:srgbClr val="A7291E"/>
              </a:solidFill>
              <a:latin typeface="Roboto"/>
              <a:ea typeface="Roboto"/>
              <a:cs typeface="Roboto"/>
              <a:sym typeface="Roboto"/>
            </a:endParaRPr>
          </a:p>
        </p:txBody>
      </p:sp>
      <p:sp>
        <p:nvSpPr>
          <p:cNvPr id="210" name="Google Shape;210;p24"/>
          <p:cNvSpPr txBox="1"/>
          <p:nvPr/>
        </p:nvSpPr>
        <p:spPr>
          <a:xfrm>
            <a:off x="5289268" y="5695067"/>
            <a:ext cx="1357200" cy="488400"/>
          </a:xfrm>
          <a:prstGeom prst="rect">
            <a:avLst/>
          </a:prstGeom>
          <a:solidFill>
            <a:srgbClr val="A4C2F4"/>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A7291E"/>
                </a:solidFill>
                <a:latin typeface="Roboto"/>
                <a:ea typeface="Roboto"/>
                <a:cs typeface="Roboto"/>
                <a:sym typeface="Roboto"/>
              </a:rPr>
              <a:t>HEC-RAS</a:t>
            </a:r>
            <a:endParaRPr sz="1333">
              <a:solidFill>
                <a:srgbClr val="A7291E"/>
              </a:solidFill>
              <a:latin typeface="Roboto"/>
              <a:ea typeface="Roboto"/>
              <a:cs typeface="Roboto"/>
              <a:sym typeface="Roboto"/>
            </a:endParaRPr>
          </a:p>
        </p:txBody>
      </p:sp>
      <p:sp>
        <p:nvSpPr>
          <p:cNvPr id="211" name="Google Shape;211;p24"/>
          <p:cNvSpPr/>
          <p:nvPr/>
        </p:nvSpPr>
        <p:spPr>
          <a:xfrm>
            <a:off x="8277867" y="5793100"/>
            <a:ext cx="149600" cy="1420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12" name="Google Shape;212;p24"/>
          <p:cNvSpPr txBox="1"/>
          <p:nvPr/>
        </p:nvSpPr>
        <p:spPr>
          <a:xfrm>
            <a:off x="90800" y="1694201"/>
            <a:ext cx="5480800" cy="738623"/>
          </a:xfrm>
          <a:prstGeom prst="rect">
            <a:avLst/>
          </a:prstGeom>
          <a:noFill/>
          <a:ln>
            <a:noFill/>
          </a:ln>
        </p:spPr>
        <p:txBody>
          <a:bodyPr spcFirstLastPara="1" wrap="square" lIns="121900" tIns="121900" rIns="121900" bIns="121900" anchor="t" anchorCtr="0">
            <a:spAutoFit/>
          </a:bodyPr>
          <a:lstStyle/>
          <a:p>
            <a:pPr algn="ctr"/>
            <a:r>
              <a:rPr lang="en" sz="1600">
                <a:solidFill>
                  <a:srgbClr val="9900FF"/>
                </a:solidFill>
              </a:rPr>
              <a:t>Outcomes will be useful in planning for storm emergencies and improving the design/analysis of infrastructure</a:t>
            </a:r>
            <a:endParaRPr sz="1600">
              <a:solidFill>
                <a:srgbClr val="9900FF"/>
              </a:solidFill>
            </a:endParaRPr>
          </a:p>
        </p:txBody>
      </p:sp>
    </p:spTree>
    <p:extLst>
      <p:ext uri="{BB962C8B-B14F-4D97-AF65-F5344CB8AC3E}">
        <p14:creationId xmlns:p14="http://schemas.microsoft.com/office/powerpoint/2010/main" val="84026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A89F-2D7C-E446-9F70-2A3C0D173877}"/>
              </a:ext>
            </a:extLst>
          </p:cNvPr>
          <p:cNvSpPr>
            <a:spLocks noGrp="1"/>
          </p:cNvSpPr>
          <p:nvPr>
            <p:ph type="title"/>
          </p:nvPr>
        </p:nvSpPr>
        <p:spPr>
          <a:xfrm>
            <a:off x="142344" y="630987"/>
            <a:ext cx="12049656" cy="462531"/>
          </a:xfrm>
        </p:spPr>
        <p:txBody>
          <a:bodyPr vert="horz" lIns="91440" tIns="45720" rIns="91440" bIns="45720" rtlCol="0" anchor="b">
            <a:noAutofit/>
          </a:bodyPr>
          <a:lstStyle/>
          <a:p>
            <a:r>
              <a:rPr lang="en-US" sz="2600" dirty="0"/>
              <a:t>W</a:t>
            </a:r>
            <a:r>
              <a:rPr lang="en-US" sz="2600" kern="1200" dirty="0">
                <a:solidFill>
                  <a:schemeClr val="tx1"/>
                </a:solidFill>
                <a:latin typeface="+mj-lt"/>
                <a:ea typeface="+mj-ea"/>
                <a:cs typeface="+mj-cs"/>
              </a:rPr>
              <a:t>ater and energy system transformation to achieve decarbonization and resilience</a:t>
            </a:r>
          </a:p>
        </p:txBody>
      </p:sp>
      <p:pic>
        <p:nvPicPr>
          <p:cNvPr id="5" name="Picture 2" descr="Screen Shot 2017-02-04 at 6.01.30 PM.png">
            <a:extLst>
              <a:ext uri="{FF2B5EF4-FFF2-40B4-BE49-F238E27FC236}">
                <a16:creationId xmlns:a16="http://schemas.microsoft.com/office/drawing/2014/main" id="{B4B18D0E-5C82-A84A-82CC-52BA063FBD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5996"/>
          <a:stretch/>
        </p:blipFill>
        <p:spPr bwMode="auto">
          <a:xfrm>
            <a:off x="1069584" y="1062123"/>
            <a:ext cx="8817568" cy="55922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6D6EB67-01AA-4442-B528-FA64F7E02BC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65CCF9-0FD5-5148-B5BB-485B1C73B8AC}" type="slidenum">
              <a:rPr lang="en-US"/>
              <a:pPr>
                <a:spcAft>
                  <a:spcPts val="600"/>
                </a:spcAft>
              </a:pPr>
              <a:t>9</a:t>
            </a:fld>
            <a:endParaRPr lang="en-US"/>
          </a:p>
        </p:txBody>
      </p:sp>
      <p:sp>
        <p:nvSpPr>
          <p:cNvPr id="10" name="TextBox 9">
            <a:extLst>
              <a:ext uri="{FF2B5EF4-FFF2-40B4-BE49-F238E27FC236}">
                <a16:creationId xmlns:a16="http://schemas.microsoft.com/office/drawing/2014/main" id="{B3C754F6-CFFA-304D-9685-ED17FB71DDD2}"/>
              </a:ext>
            </a:extLst>
          </p:cNvPr>
          <p:cNvSpPr txBox="1"/>
          <p:nvPr/>
        </p:nvSpPr>
        <p:spPr>
          <a:xfrm>
            <a:off x="987296" y="6606059"/>
            <a:ext cx="7852591" cy="230832"/>
          </a:xfrm>
          <a:prstGeom prst="rect">
            <a:avLst/>
          </a:prstGeom>
          <a:noFill/>
        </p:spPr>
        <p:txBody>
          <a:bodyPr wrap="square" rtlCol="0">
            <a:spAutoFit/>
          </a:bodyPr>
          <a:lstStyle/>
          <a:p>
            <a:r>
              <a:rPr lang="en-US" sz="900" dirty="0"/>
              <a:t>Source: U.S. Dept. of Energy, Energy Demands on Water Resources, Report to Congress on the Interdependency of Energy and Water, 2006.</a:t>
            </a:r>
          </a:p>
        </p:txBody>
      </p:sp>
      <p:sp>
        <p:nvSpPr>
          <p:cNvPr id="3" name="Google Shape;196;p24">
            <a:extLst>
              <a:ext uri="{FF2B5EF4-FFF2-40B4-BE49-F238E27FC236}">
                <a16:creationId xmlns:a16="http://schemas.microsoft.com/office/drawing/2014/main" id="{28EA7E59-11B2-D295-5C6B-40FB97B4F760}"/>
              </a:ext>
            </a:extLst>
          </p:cNvPr>
          <p:cNvSpPr txBox="1">
            <a:spLocks/>
          </p:cNvSpPr>
          <p:nvPr/>
        </p:nvSpPr>
        <p:spPr>
          <a:xfrm>
            <a:off x="90800" y="125267"/>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Case Studies</a:t>
            </a:r>
          </a:p>
        </p:txBody>
      </p:sp>
    </p:spTree>
    <p:extLst>
      <p:ext uri="{BB962C8B-B14F-4D97-AF65-F5344CB8AC3E}">
        <p14:creationId xmlns:p14="http://schemas.microsoft.com/office/powerpoint/2010/main" val="3001159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11949</TotalTime>
  <Words>1052</Words>
  <Application>Microsoft Macintosh PowerPoint</Application>
  <PresentationFormat>Widescreen</PresentationFormat>
  <Paragraphs>82</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Open Sans</vt:lpstr>
      <vt:lpstr>Roboto</vt:lpstr>
      <vt:lpstr>Office Theme</vt:lpstr>
      <vt:lpstr>Climate Adaptation Increases the Cost of Decarbonization:  A case study that informs community engagement on model linkages </vt:lpstr>
      <vt:lpstr>HyperFACETS  Cross-Cutting Engagement Themes</vt:lpstr>
      <vt:lpstr>PowerPoint Presentation</vt:lpstr>
      <vt:lpstr>Synthesis of working group discussions to-date</vt:lpstr>
      <vt:lpstr>PowerPoint Presentation</vt:lpstr>
      <vt:lpstr>PowerPoint Presentation</vt:lpstr>
      <vt:lpstr>Case Studies</vt:lpstr>
      <vt:lpstr>Case Studies</vt:lpstr>
      <vt:lpstr>Water and energy system transformation to achieve decarbonization and resilience</vt:lpstr>
      <vt:lpstr>Climate-Water-Energy System Linkages</vt:lpstr>
      <vt:lpstr>PowerPoint Presentation</vt:lpstr>
      <vt:lpstr>PowerPoint Presentation</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climate-resilient electricity systems</dc:title>
  <dc:creator>Julia Szinai</dc:creator>
  <cp:lastModifiedBy>Andy Jones</cp:lastModifiedBy>
  <cp:revision>161</cp:revision>
  <cp:lastPrinted>2021-03-31T18:30:33Z</cp:lastPrinted>
  <dcterms:created xsi:type="dcterms:W3CDTF">2021-03-26T23:18:02Z</dcterms:created>
  <dcterms:modified xsi:type="dcterms:W3CDTF">2024-08-07T17:18:47Z</dcterms:modified>
</cp:coreProperties>
</file>