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Gill San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t66mX9VHZCv/L6pjG0ieFImSX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illSans-bold.fntdata"/><Relationship Id="rId16" Type="http://schemas.openxmlformats.org/officeDocument/2006/relationships/font" Target="fonts/Gill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6.jpg"/><Relationship Id="rId6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3838" y="4760662"/>
            <a:ext cx="1143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 txBox="1"/>
          <p:nvPr>
            <p:ph type="ctrTitle"/>
          </p:nvPr>
        </p:nvSpPr>
        <p:spPr>
          <a:xfrm>
            <a:off x="372996" y="1512132"/>
            <a:ext cx="5723004" cy="1630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B809E"/>
              </a:buClr>
              <a:buSzPts val="2400"/>
              <a:buFont typeface="Arial"/>
              <a:buNone/>
              <a:defRPr b="1" i="0" sz="2400">
                <a:solidFill>
                  <a:srgbClr val="2B80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372996" y="3299143"/>
            <a:ext cx="5723004" cy="87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Font typeface="Arial"/>
              <a:buNone/>
              <a:defRPr b="0" sz="1600">
                <a:solidFill>
                  <a:srgbClr val="818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3756" lvl="1" marL="9144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912" y="360374"/>
            <a:ext cx="1536789" cy="115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360374"/>
            <a:ext cx="745995" cy="11517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/>
          <p:nvPr/>
        </p:nvSpPr>
        <p:spPr>
          <a:xfrm>
            <a:off x="2288789" y="397644"/>
            <a:ext cx="47703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B809E"/>
                </a:solidFill>
                <a:latin typeface="Gill Sans"/>
                <a:ea typeface="Gill Sans"/>
                <a:cs typeface="Gill Sans"/>
                <a:sym typeface="Gill Sans"/>
              </a:rPr>
              <a:t>INTEGRATED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2B809E"/>
                </a:solidFill>
                <a:latin typeface="Gill Sans"/>
                <a:ea typeface="Gill Sans"/>
                <a:cs typeface="Gill Sans"/>
                <a:sym typeface="Gill Sans"/>
              </a:rPr>
              <a:t>MULTISECTOR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2B809E"/>
                </a:solidFill>
                <a:latin typeface="Gill Sans"/>
                <a:ea typeface="Gill Sans"/>
                <a:cs typeface="Gill Sans"/>
                <a:sym typeface="Gill Sans"/>
              </a:rPr>
              <a:t>MULTISCALE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2B809E"/>
                </a:solidFill>
                <a:latin typeface="Gill Sans"/>
                <a:ea typeface="Gill Sans"/>
                <a:cs typeface="Gill Sans"/>
                <a:sym typeface="Gill Sans"/>
              </a:rPr>
              <a:t>MODELING</a:t>
            </a:r>
            <a:endParaRPr b="1" sz="1600">
              <a:solidFill>
                <a:srgbClr val="2B809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14"/>
          <p:cNvSpPr txBox="1"/>
          <p:nvPr/>
        </p:nvSpPr>
        <p:spPr>
          <a:xfrm>
            <a:off x="202285" y="5082822"/>
            <a:ext cx="1540565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156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7C8156"/>
                </a:solidFill>
                <a:latin typeface="Calibri"/>
                <a:ea typeface="Calibri"/>
                <a:cs typeface="Calibri"/>
                <a:sym typeface="Calibri"/>
              </a:rPr>
              <a:t>This research is supported by the U.S. Department of Energy, Office of Science, as part of research in MultiSector Dynamics, Earth and Environmental System Modeling Program</a:t>
            </a:r>
            <a:endParaRPr/>
          </a:p>
        </p:txBody>
      </p:sp>
      <p:pic>
        <p:nvPicPr>
          <p:cNvPr descr="A picture containing diagram&#10;&#10;Description automatically generated" id="23" name="Google Shape;2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148" y="-1"/>
            <a:ext cx="596285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etter&#10;&#10;Description automatically generated" id="24" name="Google Shape;2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2850" y="4806872"/>
            <a:ext cx="4486298" cy="2048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391977" y="1611757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  <a:defRPr sz="1800"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7622949" y="625482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5"/>
          <p:cNvSpPr txBox="1"/>
          <p:nvPr>
            <p:ph type="title"/>
          </p:nvPr>
        </p:nvSpPr>
        <p:spPr>
          <a:xfrm>
            <a:off x="1741250" y="224045"/>
            <a:ext cx="968034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" name="Google Shape;3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5"/>
          <p:cNvPicPr preferRelativeResize="0"/>
          <p:nvPr/>
        </p:nvPicPr>
        <p:blipFill rotWithShape="1">
          <a:blip r:embed="rId3">
            <a:alphaModFix/>
          </a:blip>
          <a:srcRect b="22100" l="1" r="-108" t="13889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idx="10" type="dt"/>
          </p:nvPr>
        </p:nvSpPr>
        <p:spPr>
          <a:xfrm>
            <a:off x="7622949" y="625482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6"/>
          <p:cNvSpPr/>
          <p:nvPr>
            <p:ph idx="2" type="pic"/>
          </p:nvPr>
        </p:nvSpPr>
        <p:spPr>
          <a:xfrm>
            <a:off x="391978" y="1741357"/>
            <a:ext cx="3681634" cy="3460839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6"/>
          <p:cNvSpPr/>
          <p:nvPr>
            <p:ph idx="3" type="pic"/>
          </p:nvPr>
        </p:nvSpPr>
        <p:spPr>
          <a:xfrm>
            <a:off x="4255183" y="1741356"/>
            <a:ext cx="3681634" cy="3460839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6"/>
          <p:cNvSpPr/>
          <p:nvPr>
            <p:ph idx="4" type="pic"/>
          </p:nvPr>
        </p:nvSpPr>
        <p:spPr>
          <a:xfrm>
            <a:off x="8118388" y="1741356"/>
            <a:ext cx="3681634" cy="3460839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6"/>
          <p:cNvSpPr txBox="1"/>
          <p:nvPr>
            <p:ph type="title"/>
          </p:nvPr>
        </p:nvSpPr>
        <p:spPr>
          <a:xfrm>
            <a:off x="1741250" y="224045"/>
            <a:ext cx="1005877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" name="Google Shape;3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6"/>
          <p:cNvPicPr preferRelativeResize="0"/>
          <p:nvPr/>
        </p:nvPicPr>
        <p:blipFill rotWithShape="1">
          <a:blip r:embed="rId3">
            <a:alphaModFix/>
          </a:blip>
          <a:srcRect b="22100" l="1" r="-108" t="13889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91978" y="1611757"/>
            <a:ext cx="6120034" cy="363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  <a:defRPr sz="1800"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7622949" y="625482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7"/>
          <p:cNvSpPr/>
          <p:nvPr>
            <p:ph idx="2" type="pic"/>
          </p:nvPr>
        </p:nvSpPr>
        <p:spPr>
          <a:xfrm>
            <a:off x="6693924" y="1611758"/>
            <a:ext cx="5106098" cy="3634486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7"/>
          <p:cNvSpPr txBox="1"/>
          <p:nvPr>
            <p:ph type="title"/>
          </p:nvPr>
        </p:nvSpPr>
        <p:spPr>
          <a:xfrm>
            <a:off x="1741250" y="221497"/>
            <a:ext cx="1005877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" name="Google Shape;4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7"/>
          <p:cNvPicPr preferRelativeResize="0"/>
          <p:nvPr/>
        </p:nvPicPr>
        <p:blipFill rotWithShape="1">
          <a:blip r:embed="rId3">
            <a:alphaModFix/>
          </a:blip>
          <a:srcRect b="22100" l="1" r="-108" t="13889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391977" y="1608041"/>
            <a:ext cx="5194767" cy="403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  <a:defRPr sz="1800"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2" type="body"/>
          </p:nvPr>
        </p:nvSpPr>
        <p:spPr>
          <a:xfrm>
            <a:off x="5906784" y="1608041"/>
            <a:ext cx="5194769" cy="4032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  <a:defRPr sz="1800"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type="title"/>
          </p:nvPr>
        </p:nvSpPr>
        <p:spPr>
          <a:xfrm>
            <a:off x="1741250" y="224045"/>
            <a:ext cx="9360303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7622949" y="625482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8"/>
          <p:cNvPicPr preferRelativeResize="0"/>
          <p:nvPr/>
        </p:nvPicPr>
        <p:blipFill rotWithShape="1">
          <a:blip r:embed="rId3">
            <a:alphaModFix/>
          </a:blip>
          <a:srcRect b="22100" l="1" r="-108" t="13889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1910208" y="502920"/>
            <a:ext cx="9700600" cy="104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rgbClr val="1B638F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243600" y="1891694"/>
            <a:ext cx="5723004" cy="1630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B809E"/>
              </a:buClr>
              <a:buSzPts val="2400"/>
              <a:buFont typeface="Arial"/>
              <a:buNone/>
            </a:pPr>
            <a:r>
              <a:rPr lang="en-US"/>
              <a:t>EVALUATION OF FUTURE URBAN LAND EXPANSION USING A GLOBAL MULTISECTOR DYNAMICS MODEL</a:t>
            </a:r>
            <a:br>
              <a:rPr lang="en-US"/>
            </a:br>
            <a:endParaRPr/>
          </a:p>
        </p:txBody>
      </p:sp>
      <p:sp>
        <p:nvSpPr>
          <p:cNvPr id="62" name="Google Shape;62;p1"/>
          <p:cNvSpPr txBox="1"/>
          <p:nvPr>
            <p:ph idx="1" type="body"/>
          </p:nvPr>
        </p:nvSpPr>
        <p:spPr>
          <a:xfrm>
            <a:off x="372996" y="3299143"/>
            <a:ext cx="5723004" cy="87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rPr lang="en-US"/>
              <a:t>Kanishka B. Narayan (kanishka.narayan@pnnl.gov), Ryan McManamay, Brian C. O Neill, Pralit Patel, Marshall Wise, Jennie Rice, Chris Vernon and Tirthankar Chakraborty (TC)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391977" y="1611757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</a:pPr>
            <a:r>
              <a:rPr lang="en-US"/>
              <a:t>We have found that alternative urbanization scenarios can produce large effects on the human system and urban prices themselves. 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</a:pPr>
            <a:r>
              <a:rPr lang="en-US"/>
              <a:t>This is especially the case under scenarios where there is high bioenergy deployment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</a:pPr>
            <a:r>
              <a:rPr lang="en-US"/>
              <a:t>Results are regionally and sub-regionally </a:t>
            </a:r>
            <a:r>
              <a:rPr lang="en-US"/>
              <a:t>heterogeneous</a:t>
            </a:r>
            <a:r>
              <a:rPr lang="en-US"/>
              <a:t>. No linear relationship between the amount of future urbanization and increase in urban land value. Some basins always have high impacts regardless of the level of urbanization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</a:pPr>
            <a:r>
              <a:rPr lang="en-US"/>
              <a:t>  There are several areas to improve this work-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/>
              <a:t>  A) Increasing urbanization scenarios (more than the two we currently use)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/>
              <a:t>  B) Downscaling these results with tools such as demeter to enable more comprehensive evaluation by other teams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/>
              <a:t>   C) Also implementing “endogenous demand” for urban land and coupling that with the energy model</a:t>
            </a:r>
            <a:endParaRPr/>
          </a:p>
        </p:txBody>
      </p:sp>
      <p:sp>
        <p:nvSpPr>
          <p:cNvPr id="159" name="Google Shape;159;p11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11"/>
          <p:cNvSpPr txBox="1"/>
          <p:nvPr>
            <p:ph type="title"/>
          </p:nvPr>
        </p:nvSpPr>
        <p:spPr>
          <a:xfrm>
            <a:off x="1741250" y="224045"/>
            <a:ext cx="968034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SUMMARY AND NEXT STEPS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6053" y="1576470"/>
            <a:ext cx="8151574" cy="475508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2"/>
          <p:cNvSpPr txBox="1"/>
          <p:nvPr/>
        </p:nvSpPr>
        <p:spPr>
          <a:xfrm>
            <a:off x="2812211" y="724619"/>
            <a:ext cx="71854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1746193" y="238048"/>
            <a:ext cx="9633835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68" name="Google Shape;68;p2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3110" y="1798386"/>
            <a:ext cx="5344662" cy="505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3660" y="1958530"/>
            <a:ext cx="2895291" cy="131882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6978769" y="1152055"/>
            <a:ext cx="4813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urban land cover projections  under alternative models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72" name="Google Shape;7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798371"/>
            <a:ext cx="6258309" cy="399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1753186" y="238048"/>
            <a:ext cx="10036445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78" name="Google Shape;78;p3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71" y="1906438"/>
            <a:ext cx="5394365" cy="490824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465826" y="1423358"/>
            <a:ext cx="51413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Our approach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151" y="1738535"/>
            <a:ext cx="5533731" cy="503505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/>
          <p:nvPr/>
        </p:nvSpPr>
        <p:spPr>
          <a:xfrm>
            <a:off x="7548113" y="1863306"/>
            <a:ext cx="1953030" cy="501434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2F4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GCAM land module</a:t>
            </a:r>
            <a:endParaRPr/>
          </a:p>
        </p:txBody>
      </p:sp>
      <p:cxnSp>
        <p:nvCxnSpPr>
          <p:cNvPr id="88" name="Google Shape;88;p4"/>
          <p:cNvCxnSpPr>
            <a:stCxn id="87" idx="2"/>
            <a:endCxn id="89" idx="0"/>
          </p:cNvCxnSpPr>
          <p:nvPr/>
        </p:nvCxnSpPr>
        <p:spPr>
          <a:xfrm flipH="1">
            <a:off x="6886028" y="2364740"/>
            <a:ext cx="1638600" cy="118560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" name="Google Shape;89;p4"/>
          <p:cNvSpPr/>
          <p:nvPr/>
        </p:nvSpPr>
        <p:spPr>
          <a:xfrm>
            <a:off x="6073581" y="3550313"/>
            <a:ext cx="1624642" cy="685272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2F4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Agricultural and Urban land</a:t>
            </a:r>
            <a:endParaRPr/>
          </a:p>
        </p:txBody>
      </p:sp>
      <p:cxnSp>
        <p:nvCxnSpPr>
          <p:cNvPr id="90" name="Google Shape;90;p4"/>
          <p:cNvCxnSpPr>
            <a:stCxn id="87" idx="2"/>
          </p:cNvCxnSpPr>
          <p:nvPr/>
        </p:nvCxnSpPr>
        <p:spPr>
          <a:xfrm>
            <a:off x="8524628" y="2364740"/>
            <a:ext cx="252000" cy="119850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" name="Google Shape;91;p4"/>
          <p:cNvSpPr/>
          <p:nvPr/>
        </p:nvSpPr>
        <p:spPr>
          <a:xfrm>
            <a:off x="8290146" y="3563133"/>
            <a:ext cx="1882012" cy="685272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2F4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Forested land</a:t>
            </a:r>
            <a:endParaRPr/>
          </a:p>
        </p:txBody>
      </p:sp>
      <p:cxnSp>
        <p:nvCxnSpPr>
          <p:cNvPr id="92" name="Google Shape;92;p4"/>
          <p:cNvCxnSpPr/>
          <p:nvPr/>
        </p:nvCxnSpPr>
        <p:spPr>
          <a:xfrm>
            <a:off x="8434375" y="2351920"/>
            <a:ext cx="2300346" cy="112027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" name="Google Shape;93;p4"/>
          <p:cNvSpPr/>
          <p:nvPr/>
        </p:nvSpPr>
        <p:spPr>
          <a:xfrm>
            <a:off x="10287569" y="3573081"/>
            <a:ext cx="1723861" cy="685272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2F4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Grazed land</a:t>
            </a:r>
            <a:endParaRPr/>
          </a:p>
        </p:txBody>
      </p:sp>
      <p:cxnSp>
        <p:nvCxnSpPr>
          <p:cNvPr id="94" name="Google Shape;94;p4"/>
          <p:cNvCxnSpPr/>
          <p:nvPr/>
        </p:nvCxnSpPr>
        <p:spPr>
          <a:xfrm flipH="1">
            <a:off x="6261386" y="4222765"/>
            <a:ext cx="623063" cy="862565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5" name="Google Shape;95;p4"/>
          <p:cNvSpPr/>
          <p:nvPr/>
        </p:nvSpPr>
        <p:spPr>
          <a:xfrm>
            <a:off x="5648150" y="5165062"/>
            <a:ext cx="1624642" cy="685272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2F4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Harvested cropland</a:t>
            </a:r>
            <a:endParaRPr/>
          </a:p>
        </p:txBody>
      </p:sp>
      <p:cxnSp>
        <p:nvCxnSpPr>
          <p:cNvPr id="96" name="Google Shape;96;p4"/>
          <p:cNvCxnSpPr>
            <a:stCxn id="89" idx="2"/>
          </p:cNvCxnSpPr>
          <p:nvPr/>
        </p:nvCxnSpPr>
        <p:spPr>
          <a:xfrm>
            <a:off x="6885902" y="4235585"/>
            <a:ext cx="590400" cy="84960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7" name="Google Shape;97;p4"/>
          <p:cNvSpPr/>
          <p:nvPr/>
        </p:nvSpPr>
        <p:spPr>
          <a:xfrm>
            <a:off x="7456562" y="5151595"/>
            <a:ext cx="1624642" cy="685272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2F4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Arable land</a:t>
            </a:r>
            <a:endParaRPr/>
          </a:p>
        </p:txBody>
      </p:sp>
      <p:cxnSp>
        <p:nvCxnSpPr>
          <p:cNvPr id="98" name="Google Shape;98;p4"/>
          <p:cNvCxnSpPr/>
          <p:nvPr/>
        </p:nvCxnSpPr>
        <p:spPr>
          <a:xfrm>
            <a:off x="6866092" y="4235585"/>
            <a:ext cx="2718456" cy="90319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9" name="Google Shape;99;p4"/>
          <p:cNvSpPr/>
          <p:nvPr/>
        </p:nvSpPr>
        <p:spPr>
          <a:xfrm>
            <a:off x="9454492" y="5165062"/>
            <a:ext cx="1624642" cy="685272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rgbClr val="2F4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Urban land</a:t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9231152" y="4999066"/>
            <a:ext cx="2032191" cy="112027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9221038" y="6119336"/>
            <a:ext cx="240677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land competition the model calculates values of urban land in $/thous km2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465826" y="1423358"/>
            <a:ext cx="5141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Our approach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5719474" y="1336017"/>
            <a:ext cx="59083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Endogenous land competition in GCAM</a:t>
            </a:r>
            <a:endParaRPr/>
          </a:p>
        </p:txBody>
      </p:sp>
      <p:sp>
        <p:nvSpPr>
          <p:cNvPr id="104" name="Google Shape;104;p4"/>
          <p:cNvSpPr txBox="1"/>
          <p:nvPr>
            <p:ph type="title"/>
          </p:nvPr>
        </p:nvSpPr>
        <p:spPr>
          <a:xfrm>
            <a:off x="1753186" y="238048"/>
            <a:ext cx="10036445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METHODS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5"/>
          <p:cNvSpPr txBox="1"/>
          <p:nvPr>
            <p:ph type="title"/>
          </p:nvPr>
        </p:nvSpPr>
        <p:spPr>
          <a:xfrm>
            <a:off x="1741250" y="224045"/>
            <a:ext cx="968034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SCENARIOS</a:t>
            </a:r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3110" y="1798386"/>
            <a:ext cx="5344662" cy="505961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6978769" y="1152055"/>
            <a:ext cx="4813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urban land cover projections  under alternative models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3660" y="1958530"/>
            <a:ext cx="2895291" cy="1318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8627" y="1414039"/>
            <a:ext cx="4953684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implement two urbanization pathways-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urbanization- SELECT model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Saturating urbanization- He et al (2023)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implemented for two socioeconomic scenarios-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SSP3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SSP5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 also implement two types of energy transitions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Bioenergy</a:t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7519" y="1270681"/>
            <a:ext cx="837320" cy="83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29608" y="3026384"/>
            <a:ext cx="805231" cy="80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4830" y="4141498"/>
            <a:ext cx="930009" cy="9300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138023" y="5564038"/>
            <a:ext cx="52103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model (n=2) X Socio economic scenarios (SSP) (n=2) X Energy transition (Baseline or High bioenergy) (n=2)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6737" y="940278"/>
            <a:ext cx="7081218" cy="591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4221" y="2147978"/>
            <a:ext cx="2249568" cy="2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>
            <p:ph type="title"/>
          </p:nvPr>
        </p:nvSpPr>
        <p:spPr>
          <a:xfrm>
            <a:off x="1786737" y="109354"/>
            <a:ext cx="1005877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INCREASE IN URBAN LAND AT THE BASIN SCALE IN 2100</a:t>
            </a:r>
            <a:endParaRPr/>
          </a:p>
        </p:txBody>
      </p:sp>
      <p:sp>
        <p:nvSpPr>
          <p:cNvPr id="127" name="Google Shape;127;p7"/>
          <p:cNvSpPr txBox="1"/>
          <p:nvPr/>
        </p:nvSpPr>
        <p:spPr>
          <a:xfrm>
            <a:off x="8959328" y="1354945"/>
            <a:ext cx="20530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urban land cover by 2100 in thousand km2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0001" y="-5525"/>
            <a:ext cx="8240323" cy="681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0324" y="697800"/>
            <a:ext cx="2080039" cy="3071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/>
        </p:nvSpPr>
        <p:spPr>
          <a:xfrm>
            <a:off x="0" y="1777042"/>
            <a:ext cx="208167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GCAM can now produce a projection of increase in the value of urban land based on land competition, we can evaluate total increase in urban land value at the basin scale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6" name="Google Shape;136;p8"/>
          <p:cNvSpPr txBox="1"/>
          <p:nvPr/>
        </p:nvSpPr>
        <p:spPr>
          <a:xfrm>
            <a:off x="5840083" y="3312543"/>
            <a:ext cx="4097547" cy="148374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157" y="1073009"/>
            <a:ext cx="4862848" cy="57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>
            <p:ph type="title"/>
          </p:nvPr>
        </p:nvSpPr>
        <p:spPr>
          <a:xfrm>
            <a:off x="1785667" y="69011"/>
            <a:ext cx="10405263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WHAT EFFECT DOES CHANGING URBANIZATION HAVE ON OTHER SECTORS?</a:t>
            </a:r>
            <a:endParaRPr/>
          </a:p>
        </p:txBody>
      </p:sp>
      <p:sp>
        <p:nvSpPr>
          <p:cNvPr id="144" name="Google Shape;144;p9"/>
          <p:cNvSpPr txBox="1"/>
          <p:nvPr/>
        </p:nvSpPr>
        <p:spPr>
          <a:xfrm>
            <a:off x="7306574" y="1319842"/>
            <a:ext cx="461513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we compute the difference in crop prices between expanding and saturating urbanization scenarios for every GCAM region in 2100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Boxplot= distribution of differences across regions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Color= SSP</a:t>
            </a:r>
            <a:endParaRPr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4015" y="3278259"/>
            <a:ext cx="1000125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301" y="-43451"/>
            <a:ext cx="6949521" cy="690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9822" y="257657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 txBox="1"/>
          <p:nvPr/>
        </p:nvSpPr>
        <p:spPr>
          <a:xfrm>
            <a:off x="8459822" y="1551398"/>
            <a:ext cx="360203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bioenergy deployment combined with high socioeconomic pressures from SSP5, produce the largest effects when comparing urbanization scenarios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Aspect">
      <a:dk1>
        <a:srgbClr val="000000"/>
      </a:dk1>
      <a:lt1>
        <a:srgbClr val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2020-11-10T05:39:46Z</dcterms:created>
  <dc:creator>Tackett, Susan 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