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</p:sldMasterIdLst>
  <p:notesMasterIdLst>
    <p:notesMasterId r:id="rId12"/>
  </p:notesMasterIdLst>
  <p:sldIdLst>
    <p:sldId id="978" r:id="rId3"/>
    <p:sldId id="3119" r:id="rId4"/>
    <p:sldId id="3128" r:id="rId5"/>
    <p:sldId id="3121" r:id="rId6"/>
    <p:sldId id="3126" r:id="rId7"/>
    <p:sldId id="3127" r:id="rId8"/>
    <p:sldId id="3120" r:id="rId9"/>
    <p:sldId id="3112" r:id="rId10"/>
    <p:sldId id="31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B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13"/>
    <p:restoredTop sz="94724"/>
  </p:normalViewPr>
  <p:slideViewPr>
    <p:cSldViewPr snapToGrid="0">
      <p:cViewPr varScale="1">
        <p:scale>
          <a:sx n="79" d="100"/>
          <a:sy n="79" d="100"/>
        </p:scale>
        <p:origin x="240" y="720"/>
      </p:cViewPr>
      <p:guideLst/>
    </p:cSldViewPr>
  </p:slideViewPr>
  <p:outlineViewPr>
    <p:cViewPr>
      <p:scale>
        <a:sx n="33" d="100"/>
        <a:sy n="33" d="100"/>
      </p:scale>
      <p:origin x="0" y="-26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993AD-F24E-D446-8A34-431F7A90D0CE}" type="datetimeFigureOut">
              <a:rPr lang="en-US" smtClean="0"/>
              <a:t>8/7/24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F814A-3F79-2643-83BB-58FF5A592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4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26B4F3-591F-45CB-B247-9858751123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506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6B4F3-591F-45CB-B247-9858751123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96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F814A-3F79-2643-83BB-58FF5A5925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5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5">
            <a:extLst>
              <a:ext uri="{FF2B5EF4-FFF2-40B4-BE49-F238E27FC236}">
                <a16:creationId xmlns:a16="http://schemas.microsoft.com/office/drawing/2014/main" id="{9C20FEB9-559B-A64A-A6C7-F4B0356642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3838" y="4760662"/>
            <a:ext cx="1143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771842" y="1512132"/>
            <a:ext cx="5420236" cy="10317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2400" b="1" i="0" spc="0">
                <a:solidFill>
                  <a:srgbClr val="2B809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16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71842" y="2551616"/>
            <a:ext cx="3577738" cy="87738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600" b="0">
                <a:solidFill>
                  <a:srgbClr val="8187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Presenter’s name                 Presenter’s title                    Presenter’s institution</a:t>
            </a:r>
          </a:p>
        </p:txBody>
      </p:sp>
      <p:pic>
        <p:nvPicPr>
          <p:cNvPr id="14" name="Graphic 2">
            <a:extLst>
              <a:ext uri="{FF2B5EF4-FFF2-40B4-BE49-F238E27FC236}">
                <a16:creationId xmlns:a16="http://schemas.microsoft.com/office/drawing/2014/main" id="{F41F2666-16FE-C548-A62D-01BA7BB4C8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912" y="360374"/>
            <a:ext cx="1536789" cy="115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362B4-0F59-A340-BFFE-8061F68EDC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360374"/>
            <a:ext cx="745995" cy="11517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C33A3F8-279D-904A-B23A-3E7A32359182}"/>
              </a:ext>
            </a:extLst>
          </p:cNvPr>
          <p:cNvSpPr txBox="1"/>
          <p:nvPr userDrawn="1"/>
        </p:nvSpPr>
        <p:spPr>
          <a:xfrm>
            <a:off x="2288789" y="397644"/>
            <a:ext cx="4770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u="none" strike="noStrike" kern="1200" dirty="0">
                <a:solidFill>
                  <a:srgbClr val="2B809E"/>
                </a:solidFill>
                <a:effectLst/>
                <a:latin typeface="Gill Sans MT" panose="020B0502020104020203" pitchFamily="34" charset="77"/>
                <a:ea typeface="+mn-ea"/>
                <a:cs typeface="Arial" panose="020B0604020202020204" pitchFamily="34" charset="0"/>
              </a:rPr>
              <a:t>INTEGRATED</a:t>
            </a:r>
          </a:p>
          <a:p>
            <a:r>
              <a:rPr lang="en-US" sz="1600" b="1" i="0" u="none" strike="noStrike" kern="1200" dirty="0">
                <a:solidFill>
                  <a:srgbClr val="2B809E"/>
                </a:solidFill>
                <a:effectLst/>
                <a:latin typeface="Gill Sans MT" panose="020B0502020104020203" pitchFamily="34" charset="77"/>
                <a:ea typeface="+mn-ea"/>
                <a:cs typeface="Arial" panose="020B0604020202020204" pitchFamily="34" charset="0"/>
              </a:rPr>
              <a:t>MULTISECTOR</a:t>
            </a:r>
          </a:p>
          <a:p>
            <a:r>
              <a:rPr lang="en-US" sz="1600" b="1" i="0" u="none" strike="noStrike" kern="1200" dirty="0">
                <a:solidFill>
                  <a:srgbClr val="2B809E"/>
                </a:solidFill>
                <a:effectLst/>
                <a:latin typeface="Gill Sans MT" panose="020B0502020104020203" pitchFamily="34" charset="77"/>
                <a:ea typeface="+mn-ea"/>
                <a:cs typeface="Arial" panose="020B0604020202020204" pitchFamily="34" charset="0"/>
              </a:rPr>
              <a:t>MULTISCALE</a:t>
            </a:r>
          </a:p>
          <a:p>
            <a:r>
              <a:rPr lang="en-US" sz="1600" b="1" i="0" u="none" strike="noStrike" kern="1200" dirty="0">
                <a:solidFill>
                  <a:srgbClr val="2B809E"/>
                </a:solidFill>
                <a:effectLst/>
                <a:latin typeface="Gill Sans MT" panose="020B0502020104020203" pitchFamily="34" charset="77"/>
                <a:ea typeface="+mn-ea"/>
                <a:cs typeface="Arial" panose="020B0604020202020204" pitchFamily="34" charset="0"/>
              </a:rPr>
              <a:t>MODELING</a:t>
            </a:r>
            <a:endParaRPr lang="en-US" sz="1600" b="1" dirty="0">
              <a:solidFill>
                <a:srgbClr val="2B809E"/>
              </a:solidFill>
              <a:latin typeface="Gill Sans MT" panose="020B0502020104020203" pitchFamily="34" charset="77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B43791-2C51-A74E-98E2-620C2FF8D813}"/>
              </a:ext>
            </a:extLst>
          </p:cNvPr>
          <p:cNvSpPr txBox="1"/>
          <p:nvPr userDrawn="1"/>
        </p:nvSpPr>
        <p:spPr>
          <a:xfrm>
            <a:off x="202285" y="5082822"/>
            <a:ext cx="166627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7C8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research is supported by the U.S. Department of Energy, Office of Science, as part of research in </a:t>
            </a:r>
            <a:r>
              <a:rPr lang="en-US" sz="1100" dirty="0" err="1">
                <a:solidFill>
                  <a:srgbClr val="7C8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MultiSector</a:t>
            </a:r>
            <a:r>
              <a:rPr lang="en-US" sz="1100" dirty="0">
                <a:solidFill>
                  <a:srgbClr val="7C8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Dynamics, Earth and Environmental System Modeling Program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B2665A8-DB9F-4E6A-9717-4EC3C157560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148" y="-1"/>
            <a:ext cx="5962851" cy="6858001"/>
          </a:xfrm>
          <a:prstGeom prst="rect">
            <a:avLst/>
          </a:prstGeom>
        </p:spPr>
      </p:pic>
      <p:pic>
        <p:nvPicPr>
          <p:cNvPr id="12" name="Picture 11" descr="A picture containing letter&#10;&#10;Description automatically generated">
            <a:extLst>
              <a:ext uri="{FF2B5EF4-FFF2-40B4-BE49-F238E27FC236}">
                <a16:creationId xmlns:a16="http://schemas.microsoft.com/office/drawing/2014/main" id="{753C50D2-196C-4267-8A6B-C0907A4AE74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850" y="4806872"/>
            <a:ext cx="4486298" cy="204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9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4191000" y="0"/>
            <a:ext cx="8001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61914" y="6477000"/>
            <a:ext cx="377686" cy="381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0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0" y="225778"/>
            <a:ext cx="9144000" cy="1092483"/>
          </a:xfrm>
          <a:prstGeom prst="rect">
            <a:avLst/>
          </a:prstGeom>
        </p:spPr>
        <p:txBody>
          <a:bodyPr lIns="0" anchor="b"/>
          <a:lstStyle>
            <a:lvl1pPr>
              <a:defRPr lang="en-US" sz="30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43000" y="1714500"/>
            <a:ext cx="10668000" cy="4572001"/>
          </a:xfrm>
          <a:prstGeom prst="rect">
            <a:avLst/>
          </a:prstGeom>
        </p:spPr>
        <p:txBody>
          <a:bodyPr/>
          <a:lstStyle>
            <a:lvl1pPr>
              <a:defRPr sz="233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73" indent="-228591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54" indent="-228591">
              <a:buFont typeface="Wingdings" panose="05000000000000000000" pitchFamily="2" charset="2"/>
              <a:buChar char="ü"/>
              <a:defRPr sz="1667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18" indent="-228591">
              <a:buFont typeface="Wingdings" panose="05000000000000000000" pitchFamily="2" charset="2"/>
              <a:buChar char="§"/>
              <a:defRPr sz="13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19507" y="6495963"/>
            <a:ext cx="2590006" cy="362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8/7/24</a:t>
            </a:fld>
            <a:endParaRPr lang="en-US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4372" y="6477000"/>
            <a:ext cx="10006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2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977" y="1608041"/>
            <a:ext cx="5194767" cy="4032250"/>
          </a:xfrm>
        </p:spPr>
        <p:txBody>
          <a:bodyPr lIns="0">
            <a:noAutofit/>
          </a:bodyPr>
          <a:lstStyle>
            <a:lvl1pPr>
              <a:buClr>
                <a:schemeClr val="accent1">
                  <a:lumMod val="50000"/>
                </a:schemeClr>
              </a:buClr>
              <a:defRPr sz="1800"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6784" y="1608041"/>
            <a:ext cx="5194769" cy="4032249"/>
          </a:xfrm>
        </p:spPr>
        <p:txBody>
          <a:bodyPr lIns="0">
            <a:noAutofit/>
          </a:bodyPr>
          <a:lstStyle>
            <a:lvl1pPr>
              <a:buClr>
                <a:schemeClr val="accent1">
                  <a:lumMod val="50000"/>
                </a:schemeClr>
              </a:buClr>
              <a:defRPr sz="1800"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D6A11C3-7857-DF41-9953-8C53CCBF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224045"/>
            <a:ext cx="9360303" cy="10039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30FE118C-746A-7148-BC00-2076401978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2949" y="6254827"/>
            <a:ext cx="28447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5BBE0AE3-3974-4D4B-A1A6-D1D3A283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5298" y="6254827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Graphic 2">
            <a:extLst>
              <a:ext uri="{FF2B5EF4-FFF2-40B4-BE49-F238E27FC236}">
                <a16:creationId xmlns:a16="http://schemas.microsoft.com/office/drawing/2014/main" id="{078B00F6-9314-3348-8477-5CC7226257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063" y="-13064"/>
            <a:ext cx="1754313" cy="131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580C58-4777-42CC-8401-A49F213EDA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8"/>
          <a:stretch/>
        </p:blipFill>
        <p:spPr>
          <a:xfrm>
            <a:off x="-13064" y="-30094"/>
            <a:ext cx="12234672" cy="2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2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E8A4258-0D6B-7545-94C7-24A648B72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77" y="1611757"/>
            <a:ext cx="11029615" cy="3634486"/>
          </a:xfrm>
        </p:spPr>
        <p:txBody>
          <a:bodyPr tIns="0"/>
          <a:lstStyle>
            <a:lvl1pPr>
              <a:buClr>
                <a:schemeClr val="accent1">
                  <a:lumMod val="50000"/>
                </a:schemeClr>
              </a:buClr>
              <a:defRPr sz="1800"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348B1688-8829-1249-80FD-1104EEA7C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2949" y="6254827"/>
            <a:ext cx="28447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ECA0C5B9-2EB1-F348-B6F8-03D4683A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5298" y="6254827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8931A1-BE96-7D43-9E1E-E9806CCF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224045"/>
            <a:ext cx="9680342" cy="10039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Graphic 2">
            <a:extLst>
              <a:ext uri="{FF2B5EF4-FFF2-40B4-BE49-F238E27FC236}">
                <a16:creationId xmlns:a16="http://schemas.microsoft.com/office/drawing/2014/main" id="{3A8ABAFF-E179-7C4D-8874-AB10A86F6B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063" y="-13064"/>
            <a:ext cx="1754313" cy="131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A35E9C-A85B-4AE4-BE77-133131523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8"/>
          <a:stretch/>
        </p:blipFill>
        <p:spPr>
          <a:xfrm>
            <a:off x="-13064" y="-30094"/>
            <a:ext cx="12234672" cy="2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6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64F61A40-FDFA-0942-A994-32D83D8A73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2949" y="6254827"/>
            <a:ext cx="28447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E59EBA9C-4553-3941-AA56-5387D2D89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5298" y="6254827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7C74CE2-B1D0-F945-A045-4256253A573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91978" y="1741357"/>
            <a:ext cx="3681634" cy="3460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8379A9E-DBC2-A048-BBE5-B02A64D7251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255183" y="1741356"/>
            <a:ext cx="3681634" cy="3460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8C14691-5062-304B-9633-028599A1D1BD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18388" y="1741356"/>
            <a:ext cx="3681634" cy="3460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B4E4D3-02CE-1C45-BE1D-E1816FED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224045"/>
            <a:ext cx="10058772" cy="10039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5" name="Graphic 2">
            <a:extLst>
              <a:ext uri="{FF2B5EF4-FFF2-40B4-BE49-F238E27FC236}">
                <a16:creationId xmlns:a16="http://schemas.microsoft.com/office/drawing/2014/main" id="{5FACF7B0-3857-D24C-BCE6-DB87CAD5ED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063" y="-13064"/>
            <a:ext cx="1754313" cy="131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32F1CD-F038-4F5C-B073-89F0B1A5CC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8"/>
          <a:stretch/>
        </p:blipFill>
        <p:spPr>
          <a:xfrm>
            <a:off x="-13064" y="-30094"/>
            <a:ext cx="12234672" cy="25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0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C2F03B-91D5-344A-A66A-66BE94CD0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78" y="1611757"/>
            <a:ext cx="6120034" cy="3634486"/>
          </a:xfrm>
        </p:spPr>
        <p:txBody>
          <a:bodyPr tIns="0"/>
          <a:lstStyle>
            <a:lvl1pPr>
              <a:buClr>
                <a:schemeClr val="accent1">
                  <a:lumMod val="50000"/>
                </a:schemeClr>
              </a:buClr>
              <a:defRPr sz="1800"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F5C78430-C887-8148-A7A8-AD671155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2949" y="6254827"/>
            <a:ext cx="28447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D22567F8-1033-8D44-9015-DC9173B3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5298" y="6254827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24632AF-6678-BA44-8DDE-F2B6ACD3A3F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693924" y="1611758"/>
            <a:ext cx="5106098" cy="36344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DFD32D-5A39-DC45-8256-3B4F1408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221497"/>
            <a:ext cx="10058772" cy="10039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4" name="Graphic 2">
            <a:extLst>
              <a:ext uri="{FF2B5EF4-FFF2-40B4-BE49-F238E27FC236}">
                <a16:creationId xmlns:a16="http://schemas.microsoft.com/office/drawing/2014/main" id="{E653C0DB-B97F-F441-908E-560F1015BB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063" y="-13064"/>
            <a:ext cx="1754313" cy="131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9D1E5D-5AB1-4A89-8A38-705C7AF581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8"/>
          <a:stretch/>
        </p:blipFill>
        <p:spPr>
          <a:xfrm>
            <a:off x="-13064" y="-30094"/>
            <a:ext cx="12234672" cy="25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0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977" y="1608041"/>
            <a:ext cx="5194767" cy="4032250"/>
          </a:xfrm>
        </p:spPr>
        <p:txBody>
          <a:bodyPr lIns="0">
            <a:noAutofit/>
          </a:bodyPr>
          <a:lstStyle>
            <a:lvl1pPr>
              <a:buClr>
                <a:schemeClr val="accent1">
                  <a:lumMod val="50000"/>
                </a:schemeClr>
              </a:buClr>
              <a:defRPr sz="1800"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6784" y="1608041"/>
            <a:ext cx="5194769" cy="4032249"/>
          </a:xfrm>
        </p:spPr>
        <p:txBody>
          <a:bodyPr lIns="0">
            <a:noAutofit/>
          </a:bodyPr>
          <a:lstStyle>
            <a:lvl1pPr>
              <a:buClr>
                <a:schemeClr val="accent1">
                  <a:lumMod val="50000"/>
                </a:schemeClr>
              </a:buClr>
              <a:defRPr sz="1800"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D6A11C3-7857-DF41-9953-8C53CCBFE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224045"/>
            <a:ext cx="9360303" cy="10039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30FE118C-746A-7148-BC00-2076401978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2949" y="6254827"/>
            <a:ext cx="28447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5BBE0AE3-3974-4D4B-A1A6-D1D3A283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5298" y="6254827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Graphic 2">
            <a:extLst>
              <a:ext uri="{FF2B5EF4-FFF2-40B4-BE49-F238E27FC236}">
                <a16:creationId xmlns:a16="http://schemas.microsoft.com/office/drawing/2014/main" id="{078B00F6-9314-3348-8477-5CC7226257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063" y="-13064"/>
            <a:ext cx="1754313" cy="131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580C58-4777-42CC-8401-A49F213EDA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8"/>
          <a:stretch/>
        </p:blipFill>
        <p:spPr>
          <a:xfrm>
            <a:off x="-13064" y="-30094"/>
            <a:ext cx="12234672" cy="2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5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E8A4258-0D6B-7545-94C7-24A648B72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77" y="1611757"/>
            <a:ext cx="11029615" cy="3634486"/>
          </a:xfrm>
        </p:spPr>
        <p:txBody>
          <a:bodyPr tIns="0"/>
          <a:lstStyle>
            <a:lvl1pPr>
              <a:buClr>
                <a:schemeClr val="accent1">
                  <a:lumMod val="50000"/>
                </a:schemeClr>
              </a:buClr>
              <a:defRPr sz="1800"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348B1688-8829-1249-80FD-1104EEA7C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2949" y="6254827"/>
            <a:ext cx="28447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ECA0C5B9-2EB1-F348-B6F8-03D4683A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5298" y="6254827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8931A1-BE96-7D43-9E1E-E9806CCF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224045"/>
            <a:ext cx="9680342" cy="10039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Graphic 2">
            <a:extLst>
              <a:ext uri="{FF2B5EF4-FFF2-40B4-BE49-F238E27FC236}">
                <a16:creationId xmlns:a16="http://schemas.microsoft.com/office/drawing/2014/main" id="{3A8ABAFF-E179-7C4D-8874-AB10A86F6B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063" y="-13064"/>
            <a:ext cx="1754313" cy="131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A35E9C-A85B-4AE4-BE77-133131523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8"/>
          <a:stretch/>
        </p:blipFill>
        <p:spPr>
          <a:xfrm>
            <a:off x="-13064" y="-30094"/>
            <a:ext cx="12234672" cy="2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8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64F61A40-FDFA-0942-A994-32D83D8A73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2949" y="6254827"/>
            <a:ext cx="28447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E59EBA9C-4553-3941-AA56-5387D2D89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5298" y="6254827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7C74CE2-B1D0-F945-A045-4256253A573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91978" y="1741357"/>
            <a:ext cx="3681634" cy="3460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8379A9E-DBC2-A048-BBE5-B02A64D7251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255183" y="1741356"/>
            <a:ext cx="3681634" cy="3460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8C14691-5062-304B-9633-028599A1D1BD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118388" y="1741356"/>
            <a:ext cx="3681634" cy="3460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B4E4D3-02CE-1C45-BE1D-E1816FED7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224045"/>
            <a:ext cx="10058772" cy="10039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5" name="Graphic 2">
            <a:extLst>
              <a:ext uri="{FF2B5EF4-FFF2-40B4-BE49-F238E27FC236}">
                <a16:creationId xmlns:a16="http://schemas.microsoft.com/office/drawing/2014/main" id="{5FACF7B0-3857-D24C-BCE6-DB87CAD5ED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063" y="-13064"/>
            <a:ext cx="1754313" cy="131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32F1CD-F038-4F5C-B073-89F0B1A5CC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8"/>
          <a:stretch/>
        </p:blipFill>
        <p:spPr>
          <a:xfrm>
            <a:off x="-13064" y="-30094"/>
            <a:ext cx="12234672" cy="25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1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C2F03B-91D5-344A-A66A-66BE94CD0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78" y="1611757"/>
            <a:ext cx="6120034" cy="3634486"/>
          </a:xfrm>
        </p:spPr>
        <p:txBody>
          <a:bodyPr tIns="0"/>
          <a:lstStyle>
            <a:lvl1pPr>
              <a:buClr>
                <a:schemeClr val="accent1">
                  <a:lumMod val="50000"/>
                </a:schemeClr>
              </a:buClr>
              <a:defRPr sz="1800"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1">
                  <a:lumMod val="50000"/>
                </a:schemeClr>
              </a:buClr>
              <a:defRPr/>
            </a:lvl3pPr>
            <a:lvl4pPr>
              <a:buClr>
                <a:schemeClr val="accent1">
                  <a:lumMod val="50000"/>
                </a:schemeClr>
              </a:buClr>
              <a:defRPr/>
            </a:lvl4pPr>
            <a:lvl5pPr>
              <a:buClr>
                <a:schemeClr val="accent1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F5C78430-C887-8148-A7A8-AD671155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2949" y="6254827"/>
            <a:ext cx="28447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D22567F8-1033-8D44-9015-DC9173B3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5298" y="6254827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24632AF-6678-BA44-8DDE-F2B6ACD3A3F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693924" y="1611758"/>
            <a:ext cx="5106098" cy="36344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DFD32D-5A39-DC45-8256-3B4F1408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250" y="221497"/>
            <a:ext cx="10058772" cy="100399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4" name="Graphic 2">
            <a:extLst>
              <a:ext uri="{FF2B5EF4-FFF2-40B4-BE49-F238E27FC236}">
                <a16:creationId xmlns:a16="http://schemas.microsoft.com/office/drawing/2014/main" id="{E653C0DB-B97F-F441-908E-560F1015BB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063" y="-13064"/>
            <a:ext cx="1754313" cy="131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09D1E5D-5AB1-4A89-8A38-705C7AF581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8"/>
          <a:stretch/>
        </p:blipFill>
        <p:spPr>
          <a:xfrm>
            <a:off x="-13064" y="-30094"/>
            <a:ext cx="12234672" cy="25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0208" y="502920"/>
            <a:ext cx="9700600" cy="10476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3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cap="all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>
            <a:lumMod val="50000"/>
          </a:schemeClr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50000"/>
          </a:schemeClr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50000"/>
          </a:schemeClr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50000"/>
          </a:schemeClr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50000"/>
          </a:schemeClr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0208" y="502920"/>
            <a:ext cx="9700600" cy="10476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PNNL-SA-171457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8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cap="all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>
            <a:lumMod val="50000"/>
          </a:schemeClr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50000"/>
          </a:schemeClr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50000"/>
          </a:schemeClr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50000"/>
          </a:schemeClr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50000"/>
          </a:schemeClr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12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6CF2CDD-CB4A-CF44-94D8-0D3F948486D0}"/>
              </a:ext>
            </a:extLst>
          </p:cNvPr>
          <p:cNvSpPr txBox="1">
            <a:spLocks/>
          </p:cNvSpPr>
          <p:nvPr/>
        </p:nvSpPr>
        <p:spPr>
          <a:xfrm>
            <a:off x="729467" y="1562560"/>
            <a:ext cx="5509968" cy="22805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1" i="0" kern="1200" cap="all" spc="0">
                <a:solidFill>
                  <a:srgbClr val="2B80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C815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Reproducible Integrated Multisectoral, Multi-model Frameworks – Lessons Learned from IM3</a:t>
            </a:r>
          </a:p>
          <a:p>
            <a:pPr marL="0" marR="0" lvl="0" indent="0" algn="l" defTabSz="4572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rgbClr val="7C8156"/>
                </a:solidFill>
              </a:rPr>
              <a:t>(It Takes a Village…and a Mayor)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C8156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425E6D2-EEB0-DE4A-91B3-3734DD5A9099}"/>
              </a:ext>
            </a:extLst>
          </p:cNvPr>
          <p:cNvSpPr txBox="1">
            <a:spLocks/>
          </p:cNvSpPr>
          <p:nvPr/>
        </p:nvSpPr>
        <p:spPr>
          <a:xfrm>
            <a:off x="818852" y="3796446"/>
            <a:ext cx="4259333" cy="16941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92000"/>
              <a:buFontTx/>
              <a:buNone/>
              <a:defRPr sz="1600" b="0" kern="1200">
                <a:solidFill>
                  <a:srgbClr val="8187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Jennie S. Rice, Casey D.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Burleyson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Casey McGrath, Kendall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Mongird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Em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Rexer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Travis Thurber, Chris R. Vernon (all PNNL)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B9E4">
                  <a:lumMod val="50000"/>
                </a:srgbClr>
              </a:buClr>
              <a:buSzPct val="92000"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B809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9F5D3F-A07F-164A-9597-7D9823E5E7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053" y="0"/>
            <a:ext cx="1334947" cy="133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3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457C62-266D-94E1-7ADF-75155CAE8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Integrated Multisector, Multiscale Modeling Example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91A085E-B5C1-91D4-C2B1-DFCE62D76EF4}"/>
              </a:ext>
            </a:extLst>
          </p:cNvPr>
          <p:cNvSpPr txBox="1"/>
          <p:nvPr/>
        </p:nvSpPr>
        <p:spPr>
          <a:xfrm>
            <a:off x="84237" y="1336401"/>
            <a:ext cx="20317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will the price of electricity, power outages, and the infrastructure landscape be affected by future climate, energy system transitions, multisectoral energy-water-land-economy interactions, and socioeconomics?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CB026B6-FF99-4A5F-65FD-4E917136DDE1}"/>
              </a:ext>
            </a:extLst>
          </p:cNvPr>
          <p:cNvGrpSpPr/>
          <p:nvPr/>
        </p:nvGrpSpPr>
        <p:grpSpPr>
          <a:xfrm>
            <a:off x="2119623" y="1024766"/>
            <a:ext cx="10072377" cy="5639214"/>
            <a:chOff x="2119623" y="1024766"/>
            <a:chExt cx="10072377" cy="563921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EA0CB95-A2F2-BBD3-6420-4255EA3F68FB}"/>
                </a:ext>
              </a:extLst>
            </p:cNvPr>
            <p:cNvGrpSpPr/>
            <p:nvPr/>
          </p:nvGrpSpPr>
          <p:grpSpPr>
            <a:xfrm>
              <a:off x="2119623" y="1024766"/>
              <a:ext cx="10072377" cy="5639214"/>
              <a:chOff x="2119623" y="1024766"/>
              <a:chExt cx="10072377" cy="563921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7031B7F-1C4C-2A29-4988-78DA6EC8A31C}"/>
                  </a:ext>
                </a:extLst>
              </p:cNvPr>
              <p:cNvSpPr/>
              <p:nvPr/>
            </p:nvSpPr>
            <p:spPr>
              <a:xfrm>
                <a:off x="2119623" y="1024766"/>
                <a:ext cx="10072377" cy="563921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4F5BDE8-9AEA-8F4E-E15E-7DC1B5672CED}"/>
                  </a:ext>
                </a:extLst>
              </p:cNvPr>
              <p:cNvSpPr txBox="1"/>
              <p:nvPr/>
            </p:nvSpPr>
            <p:spPr>
              <a:xfrm>
                <a:off x="2403620" y="5924990"/>
                <a:ext cx="34744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Mongird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et al. in prep; </a:t>
                </a:r>
                <a:r>
                  <a:rPr kumimoji="0" lang="en-US" sz="1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Akdemir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et al. in prep;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Wild et al. in prep</a:t>
                </a: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5D554653-AB25-BD59-26B5-B9705D3BFD11}"/>
                  </a:ext>
                </a:extLst>
              </p:cNvPr>
              <p:cNvGrpSpPr/>
              <p:nvPr/>
            </p:nvGrpSpPr>
            <p:grpSpPr>
              <a:xfrm>
                <a:off x="2364015" y="4665896"/>
                <a:ext cx="4177755" cy="838719"/>
                <a:chOff x="2364015" y="4665896"/>
                <a:chExt cx="4177755" cy="838719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1ED901D0-887D-564D-CBDF-1715EAC17C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64015" y="4665896"/>
                  <a:ext cx="4177755" cy="838719"/>
                </a:xfrm>
                <a:prstGeom prst="rect">
                  <a:avLst/>
                </a:prstGeom>
              </p:spPr>
            </p:pic>
            <p:pic>
              <p:nvPicPr>
                <p:cNvPr id="5" name="Picture 4" descr="A blue and white logo&#10;&#10;Description automatically generated">
                  <a:extLst>
                    <a:ext uri="{FF2B5EF4-FFF2-40B4-BE49-F238E27FC236}">
                      <a16:creationId xmlns:a16="http://schemas.microsoft.com/office/drawing/2014/main" id="{19276C50-487C-C4E0-D77F-94C01A5452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901636" y="5071156"/>
                  <a:ext cx="526414" cy="393666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CB45074F-DEB9-BAD6-310A-625CA5807D2D}"/>
                  </a:ext>
                </a:extLst>
              </p:cNvPr>
              <p:cNvGrpSpPr/>
              <p:nvPr/>
            </p:nvGrpSpPr>
            <p:grpSpPr>
              <a:xfrm>
                <a:off x="7238936" y="5416163"/>
                <a:ext cx="4177755" cy="1141208"/>
                <a:chOff x="7238936" y="5416163"/>
                <a:chExt cx="4177755" cy="1141208"/>
              </a:xfrm>
            </p:grpSpPr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E2394DDB-D932-D2D9-8624-6D691F9BAC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srcRect l="24" r="2564"/>
                <a:stretch/>
              </p:blipFill>
              <p:spPr>
                <a:xfrm>
                  <a:off x="7238936" y="5416163"/>
                  <a:ext cx="4177755" cy="1141208"/>
                </a:xfrm>
                <a:prstGeom prst="rect">
                  <a:avLst/>
                </a:prstGeom>
              </p:spPr>
            </p:pic>
            <p:pic>
              <p:nvPicPr>
                <p:cNvPr id="7" name="Picture 6" descr="A blue and white logo&#10;&#10;Description automatically generated">
                  <a:extLst>
                    <a:ext uri="{FF2B5EF4-FFF2-40B4-BE49-F238E27FC236}">
                      <a16:creationId xmlns:a16="http://schemas.microsoft.com/office/drawing/2014/main" id="{7A65B22B-78E1-E28B-28A3-F246DAF945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688183" y="6129314"/>
                  <a:ext cx="526414" cy="393666"/>
                </a:xfrm>
                <a:prstGeom prst="rect">
                  <a:avLst/>
                </a:prstGeom>
              </p:spPr>
            </p:pic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7FAE652-D599-3429-3C20-80EE20253A0E}"/>
                  </a:ext>
                </a:extLst>
              </p:cNvPr>
              <p:cNvGrpSpPr/>
              <p:nvPr/>
            </p:nvGrpSpPr>
            <p:grpSpPr>
              <a:xfrm>
                <a:off x="2480946" y="1224555"/>
                <a:ext cx="3951892" cy="1581193"/>
                <a:chOff x="2480946" y="1224555"/>
                <a:chExt cx="3951892" cy="1581193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5CBA0133-2154-ECA6-83ED-28195FB79A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80946" y="1224556"/>
                  <a:ext cx="1943142" cy="1581192"/>
                </a:xfrm>
                <a:prstGeom prst="rect">
                  <a:avLst/>
                </a:prstGeom>
              </p:spPr>
            </p:pic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EF050B9-146B-F71B-EB42-7EAD95D5C763}"/>
                    </a:ext>
                  </a:extLst>
                </p:cNvPr>
                <p:cNvSpPr txBox="1"/>
                <p:nvPr/>
              </p:nvSpPr>
              <p:spPr>
                <a:xfrm>
                  <a:off x="4398307" y="1224555"/>
                  <a:ext cx="2034531" cy="95410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1B9E4">
                          <a:lumMod val="50000"/>
                        </a:srgb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Thermodynamic Global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1B9E4">
                          <a:lumMod val="50000"/>
                        </a:srgb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Warming Scenarios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n-US" sz="1400" dirty="0">
                    <a:solidFill>
                      <a:srgbClr val="71B9E4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1B9E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1" name="Picture 10" descr="A blue and white logo&#10;&#10;Description automatically generated">
                  <a:extLst>
                    <a:ext uri="{FF2B5EF4-FFF2-40B4-BE49-F238E27FC236}">
                      <a16:creationId xmlns:a16="http://schemas.microsoft.com/office/drawing/2014/main" id="{697FB9E2-1C42-FB26-1E62-CBA25B6BC8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72489" y="1786400"/>
                  <a:ext cx="451895" cy="337939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F457F53C-014B-E98F-725F-9CC86B55F9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72785" y="1783240"/>
                  <a:ext cx="1432469" cy="311860"/>
                </a:xfrm>
                <a:prstGeom prst="rect">
                  <a:avLst/>
                </a:prstGeom>
              </p:spPr>
            </p:pic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44BAA6A-E2F1-0B94-1B29-98FF8C79E7CD}"/>
                  </a:ext>
                </a:extLst>
              </p:cNvPr>
              <p:cNvGrpSpPr/>
              <p:nvPr/>
            </p:nvGrpSpPr>
            <p:grpSpPr>
              <a:xfrm>
                <a:off x="7238936" y="1221793"/>
                <a:ext cx="3441409" cy="2249088"/>
                <a:chOff x="7238936" y="1221793"/>
                <a:chExt cx="3441409" cy="2249088"/>
              </a:xfrm>
            </p:grpSpPr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D3D6FA76-4EEC-351B-A056-5AB7205654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38936" y="1221794"/>
                  <a:ext cx="2288529" cy="2249087"/>
                </a:xfrm>
                <a:prstGeom prst="rect">
                  <a:avLst/>
                </a:prstGeom>
              </p:spPr>
            </p:pic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AD9E95A-45ED-23EC-BF11-162E1BE6D9CC}"/>
                    </a:ext>
                  </a:extLst>
                </p:cNvPr>
                <p:cNvSpPr txBox="1"/>
                <p:nvPr/>
              </p:nvSpPr>
              <p:spPr>
                <a:xfrm>
                  <a:off x="9527465" y="1221793"/>
                  <a:ext cx="1152880" cy="95410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1B9E4">
                          <a:lumMod val="50000"/>
                        </a:srgb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GCAM-USA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1B9E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n-US" sz="1400" dirty="0">
                    <a:solidFill>
                      <a:srgbClr val="71B9E4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1B9E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3076" name="Picture 4" descr="GCIMS - YouTube">
                  <a:extLst>
                    <a:ext uri="{FF2B5EF4-FFF2-40B4-BE49-F238E27FC236}">
                      <a16:creationId xmlns:a16="http://schemas.microsoft.com/office/drawing/2014/main" id="{8A9FA018-334F-D007-A6B9-EC48EC86A3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16494" y="1520279"/>
                  <a:ext cx="574821" cy="5748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A63F81D9-902E-6742-546A-79A9939C993C}"/>
                  </a:ext>
                </a:extLst>
              </p:cNvPr>
              <p:cNvGrpSpPr/>
              <p:nvPr/>
            </p:nvGrpSpPr>
            <p:grpSpPr>
              <a:xfrm>
                <a:off x="4749517" y="2609707"/>
                <a:ext cx="1678533" cy="1384995"/>
                <a:chOff x="4749517" y="2609707"/>
                <a:chExt cx="1678533" cy="1384995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7C8B427-0794-C1AC-BC55-9A04B6947458}"/>
                    </a:ext>
                  </a:extLst>
                </p:cNvPr>
                <p:cNvSpPr txBox="1"/>
                <p:nvPr/>
              </p:nvSpPr>
              <p:spPr>
                <a:xfrm>
                  <a:off x="4749517" y="2609707"/>
                  <a:ext cx="1678533" cy="138499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400" dirty="0">
                      <a:solidFill>
                        <a:srgbClr val="71B9E4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Socioeconomic 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400" dirty="0">
                      <a:solidFill>
                        <a:srgbClr val="71B9E4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Projections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1B9E4">
                          <a:lumMod val="50000"/>
                        </a:srgb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(SSP3 and SSP5)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1B9E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en-US" sz="1400" dirty="0">
                    <a:solidFill>
                      <a:srgbClr val="71B9E4">
                        <a:lumMod val="50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1B9E4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4" name="Picture 13" descr="A blue and white logo&#10;&#10;Description automatically generated">
                  <a:extLst>
                    <a:ext uri="{FF2B5EF4-FFF2-40B4-BE49-F238E27FC236}">
                      <a16:creationId xmlns:a16="http://schemas.microsoft.com/office/drawing/2014/main" id="{00EC7CD9-BCBC-C69D-AB36-C288AFC258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96788" y="3424263"/>
                  <a:ext cx="526414" cy="393666"/>
                </a:xfrm>
                <a:prstGeom prst="rect">
                  <a:avLst/>
                </a:prstGeom>
              </p:spPr>
            </p:pic>
          </p:grpSp>
          <p:sp>
            <p:nvSpPr>
              <p:cNvPr id="15" name="Right Arrow 14">
                <a:extLst>
                  <a:ext uri="{FF2B5EF4-FFF2-40B4-BE49-F238E27FC236}">
                    <a16:creationId xmlns:a16="http://schemas.microsoft.com/office/drawing/2014/main" id="{FF8C8517-7751-2110-F1CF-AFDEDE607564}"/>
                  </a:ext>
                </a:extLst>
              </p:cNvPr>
              <p:cNvSpPr/>
              <p:nvPr/>
            </p:nvSpPr>
            <p:spPr>
              <a:xfrm rot="5400000">
                <a:off x="4732633" y="4191421"/>
                <a:ext cx="609670" cy="518640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Right Arrow 29">
                <a:extLst>
                  <a:ext uri="{FF2B5EF4-FFF2-40B4-BE49-F238E27FC236}">
                    <a16:creationId xmlns:a16="http://schemas.microsoft.com/office/drawing/2014/main" id="{0943636F-D4A6-72F3-A492-8477D0C8E253}"/>
                  </a:ext>
                </a:extLst>
              </p:cNvPr>
              <p:cNvSpPr/>
              <p:nvPr/>
            </p:nvSpPr>
            <p:spPr>
              <a:xfrm>
                <a:off x="6527080" y="2750256"/>
                <a:ext cx="787976" cy="513779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B7937D3-03C8-1EF1-A327-6104557E7601}"/>
                  </a:ext>
                </a:extLst>
              </p:cNvPr>
              <p:cNvGrpSpPr/>
              <p:nvPr/>
            </p:nvGrpSpPr>
            <p:grpSpPr>
              <a:xfrm>
                <a:off x="7238936" y="3824160"/>
                <a:ext cx="4177755" cy="1457447"/>
                <a:chOff x="7238936" y="3824160"/>
                <a:chExt cx="4177755" cy="1457447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5993607E-CF59-50F9-3F2A-DB0D366708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srcRect r="4140"/>
                <a:stretch/>
              </p:blipFill>
              <p:spPr>
                <a:xfrm>
                  <a:off x="7238936" y="3824160"/>
                  <a:ext cx="4177755" cy="1457447"/>
                </a:xfrm>
                <a:prstGeom prst="rect">
                  <a:avLst/>
                </a:prstGeom>
              </p:spPr>
            </p:pic>
            <p:pic>
              <p:nvPicPr>
                <p:cNvPr id="6" name="Picture 5" descr="A blue and white logo&#10;&#10;Description automatically generated">
                  <a:extLst>
                    <a:ext uri="{FF2B5EF4-FFF2-40B4-BE49-F238E27FC236}">
                      <a16:creationId xmlns:a16="http://schemas.microsoft.com/office/drawing/2014/main" id="{12F1B0A4-FA00-57E5-CDB5-1C5E6FAA91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688183" y="4818970"/>
                  <a:ext cx="526414" cy="393666"/>
                </a:xfrm>
                <a:prstGeom prst="rect">
                  <a:avLst/>
                </a:prstGeom>
              </p:spPr>
            </p:pic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12C5B8B-0F59-A922-9F3E-2522EB9515A6}"/>
                    </a:ext>
                  </a:extLst>
                </p:cNvPr>
                <p:cNvSpPr txBox="1"/>
                <p:nvPr/>
              </p:nvSpPr>
              <p:spPr>
                <a:xfrm>
                  <a:off x="9590832" y="4210964"/>
                  <a:ext cx="1786066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400" dirty="0">
                      <a:solidFill>
                        <a:srgbClr val="71B9E4">
                          <a:lumMod val="50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Infrastructure Siting </a:t>
                  </a: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2D835219-E2F7-9DDF-E214-A711C57BE57B}"/>
                    </a:ext>
                  </a:extLst>
                </p:cNvPr>
                <p:cNvSpPr/>
                <p:nvPr/>
              </p:nvSpPr>
              <p:spPr>
                <a:xfrm>
                  <a:off x="9008824" y="4552883"/>
                  <a:ext cx="1942566" cy="2026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Right Arrow 25">
                <a:extLst>
                  <a:ext uri="{FF2B5EF4-FFF2-40B4-BE49-F238E27FC236}">
                    <a16:creationId xmlns:a16="http://schemas.microsoft.com/office/drawing/2014/main" id="{C706DDAD-10E8-9BC8-1112-2B8D29D9D438}"/>
                  </a:ext>
                </a:extLst>
              </p:cNvPr>
              <p:cNvSpPr/>
              <p:nvPr/>
            </p:nvSpPr>
            <p:spPr>
              <a:xfrm rot="5400000">
                <a:off x="2649119" y="3588210"/>
                <a:ext cx="1816085" cy="518640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Up-Down Arrow 23">
                <a:extLst>
                  <a:ext uri="{FF2B5EF4-FFF2-40B4-BE49-F238E27FC236}">
                    <a16:creationId xmlns:a16="http://schemas.microsoft.com/office/drawing/2014/main" id="{41797C67-D0C3-F93B-B0CD-6338308A5655}"/>
                  </a:ext>
                </a:extLst>
              </p:cNvPr>
              <p:cNvSpPr/>
              <p:nvPr/>
            </p:nvSpPr>
            <p:spPr>
              <a:xfrm>
                <a:off x="8995811" y="4965293"/>
                <a:ext cx="549484" cy="794477"/>
              </a:xfrm>
              <a:prstGeom prst="upDown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Right Arrow 24">
                <a:extLst>
                  <a:ext uri="{FF2B5EF4-FFF2-40B4-BE49-F238E27FC236}">
                    <a16:creationId xmlns:a16="http://schemas.microsoft.com/office/drawing/2014/main" id="{D26049A7-25D0-720B-C94A-860614C7A6F4}"/>
                  </a:ext>
                </a:extLst>
              </p:cNvPr>
              <p:cNvSpPr/>
              <p:nvPr/>
            </p:nvSpPr>
            <p:spPr>
              <a:xfrm rot="1781067">
                <a:off x="6561319" y="5477293"/>
                <a:ext cx="814304" cy="518640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Right Arrow 27">
                <a:extLst>
                  <a:ext uri="{FF2B5EF4-FFF2-40B4-BE49-F238E27FC236}">
                    <a16:creationId xmlns:a16="http://schemas.microsoft.com/office/drawing/2014/main" id="{6E603BAF-1C90-ADE9-B82E-AA489BF7C316}"/>
                  </a:ext>
                </a:extLst>
              </p:cNvPr>
              <p:cNvSpPr/>
              <p:nvPr/>
            </p:nvSpPr>
            <p:spPr>
              <a:xfrm rot="5400000">
                <a:off x="8977099" y="3595540"/>
                <a:ext cx="582091" cy="518640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ight Arrow 28">
                <a:extLst>
                  <a:ext uri="{FF2B5EF4-FFF2-40B4-BE49-F238E27FC236}">
                    <a16:creationId xmlns:a16="http://schemas.microsoft.com/office/drawing/2014/main" id="{E12B1975-2A1F-300E-B4B1-14126EC3241F}"/>
                  </a:ext>
                </a:extLst>
              </p:cNvPr>
              <p:cNvSpPr/>
              <p:nvPr/>
            </p:nvSpPr>
            <p:spPr>
              <a:xfrm rot="7353526">
                <a:off x="6010823" y="3831958"/>
                <a:ext cx="1462284" cy="518640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ight Arrow 26">
                <a:extLst>
                  <a:ext uri="{FF2B5EF4-FFF2-40B4-BE49-F238E27FC236}">
                    <a16:creationId xmlns:a16="http://schemas.microsoft.com/office/drawing/2014/main" id="{4CEFFE3A-CF21-CE7F-FF69-1EE7EF3C3438}"/>
                  </a:ext>
                </a:extLst>
              </p:cNvPr>
              <p:cNvSpPr/>
              <p:nvPr/>
            </p:nvSpPr>
            <p:spPr>
              <a:xfrm>
                <a:off x="6541770" y="1250894"/>
                <a:ext cx="787976" cy="513779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0276D80-A1B4-6B30-9AEF-786BB9AB7A3A}"/>
                </a:ext>
              </a:extLst>
            </p:cNvPr>
            <p:cNvSpPr txBox="1"/>
            <p:nvPr/>
          </p:nvSpPr>
          <p:spPr>
            <a:xfrm>
              <a:off x="11164903" y="1221378"/>
              <a:ext cx="10016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Global/</a:t>
              </a:r>
            </a:p>
            <a:p>
              <a:r>
                <a:rPr lang="en-US" b="1" dirty="0">
                  <a:solidFill>
                    <a:schemeClr val="accent2"/>
                  </a:solidFill>
                </a:rPr>
                <a:t>National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8CE8BA6-E24B-DCA1-40BF-EE196FA54419}"/>
                </a:ext>
              </a:extLst>
            </p:cNvPr>
            <p:cNvSpPr txBox="1"/>
            <p:nvPr/>
          </p:nvSpPr>
          <p:spPr>
            <a:xfrm>
              <a:off x="11404845" y="6129314"/>
              <a:ext cx="670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</a:rPr>
                <a:t>Local</a:t>
              </a:r>
            </a:p>
          </p:txBody>
        </p:sp>
        <p:sp>
          <p:nvSpPr>
            <p:cNvPr id="45" name="Down Arrow 44">
              <a:extLst>
                <a:ext uri="{FF2B5EF4-FFF2-40B4-BE49-F238E27FC236}">
                  <a16:creationId xmlns:a16="http://schemas.microsoft.com/office/drawing/2014/main" id="{04B7A9B7-D11C-ECC6-8DF4-24FF42AB6CAB}"/>
                </a:ext>
              </a:extLst>
            </p:cNvPr>
            <p:cNvSpPr/>
            <p:nvPr/>
          </p:nvSpPr>
          <p:spPr>
            <a:xfrm>
              <a:off x="11558455" y="1867708"/>
              <a:ext cx="363415" cy="4261605"/>
            </a:xfrm>
            <a:prstGeom prst="down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81FDBC-2E8F-4570-5B8B-66F49426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9490" y="6460703"/>
            <a:ext cx="105251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06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457C62-266D-94E1-7ADF-75155CAE8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The Real Work of Integrated Modeling is in the Arrows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91A085E-B5C1-91D4-C2B1-DFCE62D76EF4}"/>
              </a:ext>
            </a:extLst>
          </p:cNvPr>
          <p:cNvSpPr txBox="1"/>
          <p:nvPr/>
        </p:nvSpPr>
        <p:spPr>
          <a:xfrm>
            <a:off x="84237" y="1336401"/>
            <a:ext cx="203176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will the price of electricity, power outages, and the infrastructure landscape be affected by future climate, energy system transitions, multisectoral energy-water-land-economy interactions, and socioeconomics?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EA0CB95-A2F2-BBD3-6420-4255EA3F68FB}"/>
              </a:ext>
            </a:extLst>
          </p:cNvPr>
          <p:cNvGrpSpPr/>
          <p:nvPr/>
        </p:nvGrpSpPr>
        <p:grpSpPr>
          <a:xfrm>
            <a:off x="2119623" y="984907"/>
            <a:ext cx="8573777" cy="5683239"/>
            <a:chOff x="2119623" y="984907"/>
            <a:chExt cx="8573777" cy="56832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031B7F-1C4C-2A29-4988-78DA6EC8A31C}"/>
                </a:ext>
              </a:extLst>
            </p:cNvPr>
            <p:cNvSpPr/>
            <p:nvPr/>
          </p:nvSpPr>
          <p:spPr>
            <a:xfrm>
              <a:off x="2119623" y="1024766"/>
              <a:ext cx="8573777" cy="563921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D901D0-887D-564D-CBDF-1715EAC17C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r="58053"/>
            <a:stretch/>
          </p:blipFill>
          <p:spPr>
            <a:xfrm>
              <a:off x="2364015" y="4735649"/>
              <a:ext cx="1273880" cy="60967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2394DDB-D932-D2D9-8624-6D691F9BAC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24" r="63365"/>
            <a:stretch/>
          </p:blipFill>
          <p:spPr>
            <a:xfrm>
              <a:off x="8609857" y="5863120"/>
              <a:ext cx="1107623" cy="80502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CBA0133-2154-ECA6-83ED-28195FB79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0946" y="1224556"/>
              <a:ext cx="1030710" cy="83871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3D6FA76-4EEC-351B-A056-5AB720565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21779" y="1221795"/>
              <a:ext cx="805686" cy="7918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C8B427-0794-C1AC-BC55-9A04B6947458}"/>
                </a:ext>
              </a:extLst>
            </p:cNvPr>
            <p:cNvSpPr txBox="1"/>
            <p:nvPr/>
          </p:nvSpPr>
          <p:spPr>
            <a:xfrm>
              <a:off x="5224134" y="2861029"/>
              <a:ext cx="787976" cy="6001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71B9E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(SSP3 and SSP5)</a:t>
              </a:r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FF8C8517-7751-2110-F1CF-AFDEDE607564}"/>
                </a:ext>
              </a:extLst>
            </p:cNvPr>
            <p:cNvSpPr/>
            <p:nvPr/>
          </p:nvSpPr>
          <p:spPr>
            <a:xfrm rot="8161858">
              <a:off x="3473973" y="3864652"/>
              <a:ext cx="1877463" cy="51864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0943636F-D4A6-72F3-A492-8477D0C8E253}"/>
                </a:ext>
              </a:extLst>
            </p:cNvPr>
            <p:cNvSpPr/>
            <p:nvPr/>
          </p:nvSpPr>
          <p:spPr>
            <a:xfrm rot="20593071">
              <a:off x="6159977" y="2282430"/>
              <a:ext cx="1834124" cy="51377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993607E-CF59-50F9-3F2A-DB0D366708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1" r="58989"/>
            <a:stretch/>
          </p:blipFill>
          <p:spPr>
            <a:xfrm>
              <a:off x="8568565" y="3686252"/>
              <a:ext cx="1107622" cy="903213"/>
            </a:xfrm>
            <a:prstGeom prst="rect">
              <a:avLst/>
            </a:prstGeom>
          </p:spPr>
        </p:pic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C706DDAD-10E8-9BC8-1112-2B8D29D9D438}"/>
                </a:ext>
              </a:extLst>
            </p:cNvPr>
            <p:cNvSpPr/>
            <p:nvPr/>
          </p:nvSpPr>
          <p:spPr>
            <a:xfrm rot="5400000">
              <a:off x="1716750" y="2715212"/>
              <a:ext cx="2563469" cy="127881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Up-Down Arrow 23">
              <a:extLst>
                <a:ext uri="{FF2B5EF4-FFF2-40B4-BE49-F238E27FC236}">
                  <a16:creationId xmlns:a16="http://schemas.microsoft.com/office/drawing/2014/main" id="{41797C67-D0C3-F93B-B0CD-6338308A5655}"/>
                </a:ext>
              </a:extLst>
            </p:cNvPr>
            <p:cNvSpPr/>
            <p:nvPr/>
          </p:nvSpPr>
          <p:spPr>
            <a:xfrm>
              <a:off x="8609857" y="4582779"/>
              <a:ext cx="1095175" cy="1379485"/>
            </a:xfrm>
            <a:prstGeom prst="upDown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ight Arrow 24">
              <a:extLst>
                <a:ext uri="{FF2B5EF4-FFF2-40B4-BE49-F238E27FC236}">
                  <a16:creationId xmlns:a16="http://schemas.microsoft.com/office/drawing/2014/main" id="{D26049A7-25D0-720B-C94A-860614C7A6F4}"/>
                </a:ext>
              </a:extLst>
            </p:cNvPr>
            <p:cNvSpPr/>
            <p:nvPr/>
          </p:nvSpPr>
          <p:spPr>
            <a:xfrm rot="588477">
              <a:off x="4097321" y="5536046"/>
              <a:ext cx="4449709" cy="51864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ight Arrow 27">
              <a:extLst>
                <a:ext uri="{FF2B5EF4-FFF2-40B4-BE49-F238E27FC236}">
                  <a16:creationId xmlns:a16="http://schemas.microsoft.com/office/drawing/2014/main" id="{6E603BAF-1C90-ADE9-B82E-AA489BF7C316}"/>
                </a:ext>
              </a:extLst>
            </p:cNvPr>
            <p:cNvSpPr/>
            <p:nvPr/>
          </p:nvSpPr>
          <p:spPr>
            <a:xfrm rot="5400000">
              <a:off x="8318342" y="1967323"/>
              <a:ext cx="1678206" cy="178741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E12B1975-2A1F-300E-B4B1-14126EC3241F}"/>
                </a:ext>
              </a:extLst>
            </p:cNvPr>
            <p:cNvSpPr/>
            <p:nvPr/>
          </p:nvSpPr>
          <p:spPr>
            <a:xfrm rot="8909360">
              <a:off x="3450217" y="3543328"/>
              <a:ext cx="5380853" cy="51864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ight Arrow 26">
              <a:extLst>
                <a:ext uri="{FF2B5EF4-FFF2-40B4-BE49-F238E27FC236}">
                  <a16:creationId xmlns:a16="http://schemas.microsoft.com/office/drawing/2014/main" id="{4CEFFE3A-CF21-CE7F-FF69-1EE7EF3C3438}"/>
                </a:ext>
              </a:extLst>
            </p:cNvPr>
            <p:cNvSpPr/>
            <p:nvPr/>
          </p:nvSpPr>
          <p:spPr>
            <a:xfrm>
              <a:off x="3511656" y="984907"/>
              <a:ext cx="5206506" cy="1302453"/>
            </a:xfrm>
            <a:prstGeom prst="rightArrow">
              <a:avLst>
                <a:gd name="adj1" fmla="val 59796"/>
                <a:gd name="adj2" fmla="val 50000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81FDBC-2E8F-4570-5B8B-66F494265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9490" y="6460703"/>
            <a:ext cx="105251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85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46FEFC-8842-D114-8F67-488E739B5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611" y="1327669"/>
            <a:ext cx="6455390" cy="3515996"/>
          </a:xfr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any best-in-class models used in the project were designed originally for standalone use by a specific community of users </a:t>
            </a:r>
          </a:p>
          <a:p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ifferences in spatial, temporal, and process resolution between models </a:t>
            </a:r>
          </a:p>
          <a:p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large</a:t>
            </a:r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team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across eleven collaborating institutions</a:t>
            </a:r>
          </a:p>
          <a:p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arying levels of software engineering expertise across collaborators </a:t>
            </a:r>
          </a:p>
          <a:p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Terminology/jargon differences across subject matter areas; </a:t>
            </a:r>
            <a:r>
              <a:rPr lang="en-US" dirty="0"/>
              <a:t>You don’t know what you don’t know</a:t>
            </a:r>
            <a:endParaRPr lang="en-US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2540F9-E1A8-1ED8-2A71-1FCFF388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0F6AEF-D3BF-CB7D-B36C-73F292E92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Key Challenges For Multi-Model Integration and Reproducibility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2C1ED3-EDB2-A906-1846-ED19E031E90C}"/>
              </a:ext>
            </a:extLst>
          </p:cNvPr>
          <p:cNvSpPr txBox="1"/>
          <p:nvPr/>
        </p:nvSpPr>
        <p:spPr>
          <a:xfrm>
            <a:off x="7006280" y="5678761"/>
            <a:ext cx="4621527" cy="562630"/>
          </a:xfrm>
          <a:prstGeom prst="wedgeEllipseCallout">
            <a:avLst>
              <a:gd name="adj1" fmla="val -36031"/>
              <a:gd name="adj2" fmla="val 94988"/>
            </a:avLst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“But I </a:t>
            </a:r>
            <a:r>
              <a:rPr lang="en-US" sz="2000" b="1" u="sng" dirty="0">
                <a:solidFill>
                  <a:schemeClr val="accent2"/>
                </a:solidFill>
              </a:rPr>
              <a:t>always</a:t>
            </a:r>
            <a:r>
              <a:rPr lang="en-US" sz="2000" b="1" dirty="0">
                <a:solidFill>
                  <a:schemeClr val="accent2"/>
                </a:solidFill>
              </a:rPr>
              <a:t> use MATLAB!”</a:t>
            </a:r>
          </a:p>
        </p:txBody>
      </p:sp>
      <p:pic>
        <p:nvPicPr>
          <p:cNvPr id="1026" name="Picture 2" descr="File:Apple and Orange - they do not ...">
            <a:extLst>
              <a:ext uri="{FF2B5EF4-FFF2-40B4-BE49-F238E27FC236}">
                <a16:creationId xmlns:a16="http://schemas.microsoft.com/office/drawing/2014/main" id="{DF74D78A-75E2-B5A6-B776-8477E5CF1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55" y="1636430"/>
            <a:ext cx="4168176" cy="286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136114-5BB0-EC76-055E-2F89AF7A0794}"/>
              </a:ext>
            </a:extLst>
          </p:cNvPr>
          <p:cNvCxnSpPr>
            <a:cxnSpLocks/>
          </p:cNvCxnSpPr>
          <p:nvPr/>
        </p:nvCxnSpPr>
        <p:spPr>
          <a:xfrm>
            <a:off x="402611" y="4905632"/>
            <a:ext cx="112251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23D9F51-D561-62DC-3B91-AC1A0AB9A0FF}"/>
              </a:ext>
            </a:extLst>
          </p:cNvPr>
          <p:cNvSpPr txBox="1"/>
          <p:nvPr/>
        </p:nvSpPr>
        <p:spPr>
          <a:xfrm>
            <a:off x="6576423" y="5026232"/>
            <a:ext cx="5530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Structural</a:t>
            </a:r>
            <a:r>
              <a:rPr lang="en-US" b="1" dirty="0">
                <a:solidFill>
                  <a:srgbClr val="0070C0"/>
                </a:solidFill>
              </a:rPr>
              <a:t>: management, funding, staffing, resources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7A38DF2-716A-6B37-47C4-690974707E8E}"/>
              </a:ext>
            </a:extLst>
          </p:cNvPr>
          <p:cNvSpPr txBox="1">
            <a:spLocks/>
          </p:cNvSpPr>
          <p:nvPr/>
        </p:nvSpPr>
        <p:spPr>
          <a:xfrm>
            <a:off x="402611" y="5026232"/>
            <a:ext cx="6455390" cy="1723305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Disparate experiences with open science</a:t>
            </a:r>
          </a:p>
          <a:p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Transitioning from desktop to HPC environment</a:t>
            </a:r>
          </a:p>
          <a:p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Time and resources to manage QA/QC and integration</a:t>
            </a:r>
          </a:p>
          <a:p>
            <a:r>
              <a:rPr lang="en-US" dirty="0">
                <a:latin typeface="Aptos" panose="020B0004020202020204" pitchFamily="34" charset="0"/>
                <a:cs typeface="Times New Roman" panose="02020603050405020304" pitchFamily="18" charset="0"/>
              </a:rPr>
              <a:t>Documenting the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6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AEF742-2F95-B5D5-216A-7205220C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75153C-7737-78F1-7D8F-0DD69AD45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cap="none" dirty="0"/>
              <a:t>Data Extraction/Transformation Example: GCAM-USA to CERF (State-level Capacity Expansion Plan to On-the-ground Power Plant Sitings)</a:t>
            </a:r>
            <a:endParaRPr lang="en-US" sz="2400" cap="non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BE962C-D8B9-C319-E43D-508DF3C1D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44" y="1327136"/>
            <a:ext cx="2288529" cy="22490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C76B91-5AF5-9C65-C876-78ED1A4B3361}"/>
              </a:ext>
            </a:extLst>
          </p:cNvPr>
          <p:cNvSpPr txBox="1"/>
          <p:nvPr/>
        </p:nvSpPr>
        <p:spPr>
          <a:xfrm>
            <a:off x="2797673" y="1327135"/>
            <a:ext cx="1152880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1B9E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GCAM-USA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1B9E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71B9E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1B9E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0DC2A4-3E7E-99D9-E9B5-E3BF1BAEFD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4140"/>
          <a:stretch/>
        </p:blipFill>
        <p:spPr>
          <a:xfrm>
            <a:off x="288017" y="3938391"/>
            <a:ext cx="4177755" cy="1457447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C3BFF3FC-B563-9BE2-3CC0-3471D10B1A89}"/>
              </a:ext>
            </a:extLst>
          </p:cNvPr>
          <p:cNvSpPr/>
          <p:nvPr/>
        </p:nvSpPr>
        <p:spPr>
          <a:xfrm rot="5400000">
            <a:off x="2015156" y="2118774"/>
            <a:ext cx="2725287" cy="166816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59DF18-B520-B9C6-999E-CCE2597C5228}"/>
              </a:ext>
            </a:extLst>
          </p:cNvPr>
          <p:cNvSpPr txBox="1"/>
          <p:nvPr/>
        </p:nvSpPr>
        <p:spPr>
          <a:xfrm>
            <a:off x="4465772" y="1327135"/>
            <a:ext cx="76191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Convert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New Vintage Annual Energy Generation to Capacity by tech and state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New Vintage Capacity to # of power plants by technology and state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Account for solar and wind resource availability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Retirement Schedule to individual power plant retirements by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Extract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Variable costs by tech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Plant lifetime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Fuel costs and fuel cost escalation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Carbon prices (if RCP4.5)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Emissions content of fuels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CCS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Key Challenges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GCAM-USA extraction tools and data structures not designed for these needs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Terminology and variable name misunderstandings between teams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Harmonizing assumptions implicit in GCAM input data (e.g., unit size)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F039B5-CB06-5BCC-0C07-DD6F002E6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622" y="4957125"/>
            <a:ext cx="2627728" cy="14574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417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3363E5-F87A-BB0A-DE9D-EF3B80E36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9" y="1325872"/>
            <a:ext cx="6453502" cy="5719379"/>
          </a:xfrm>
        </p:spPr>
        <p:txBody>
          <a:bodyPr/>
          <a:lstStyle/>
          <a:p>
            <a:r>
              <a:rPr lang="en-US" dirty="0"/>
              <a:t>Multisectoral “translators” needed to converge the jargon</a:t>
            </a:r>
          </a:p>
          <a:p>
            <a:r>
              <a:rPr lang="en-US" dirty="0"/>
              <a:t>Scientists from each model willing to work together and co-develop the transformation scripts</a:t>
            </a:r>
          </a:p>
          <a:p>
            <a:r>
              <a:rPr lang="en-US" dirty="0"/>
              <a:t>All: Defining the variables needed in sufficient detail so that data transformation scripts can be written</a:t>
            </a:r>
          </a:p>
          <a:p>
            <a:r>
              <a:rPr lang="en-US" dirty="0"/>
              <a:t>Software engineers to support the data transformations and sometimes optimize/refactor code</a:t>
            </a:r>
          </a:p>
          <a:p>
            <a:r>
              <a:rPr lang="en-US" dirty="0"/>
              <a:t>Experts to design QA/QC for model outputs and for outputs of data transformation scripts—especially for first time coupling</a:t>
            </a:r>
          </a:p>
          <a:p>
            <a:r>
              <a:rPr lang="en-US" dirty="0"/>
              <a:t>Multisectoral review panels to bring different perspectives in QA/QC</a:t>
            </a:r>
          </a:p>
          <a:p>
            <a:r>
              <a:rPr lang="en-US" dirty="0"/>
              <a:t>Data management experts to mint the datasets and code versions; detailed metadata; MSD-LIVE</a:t>
            </a:r>
          </a:p>
          <a:p>
            <a:r>
              <a:rPr lang="en-US" dirty="0"/>
              <a:t>Collaboration experts (e.g., Slack channels devoted to each arrow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A7591-3AC7-2FE7-1152-0C2F3855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5FE17F-393C-42EE-1126-6D27D8A9A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Lesson Learned #1: It Takes a Village</a:t>
            </a:r>
          </a:p>
        </p:txBody>
      </p:sp>
      <p:pic>
        <p:nvPicPr>
          <p:cNvPr id="9" name="Picture 8" descr="A painting of a village with people playing&#10;&#10;Description automatically generated">
            <a:extLst>
              <a:ext uri="{FF2B5EF4-FFF2-40B4-BE49-F238E27FC236}">
                <a16:creationId xmlns:a16="http://schemas.microsoft.com/office/drawing/2014/main" id="{D97403AE-E703-58F7-6183-EE74A6A8C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839" y="1638307"/>
            <a:ext cx="5884161" cy="420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5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EA7591-3AC7-2FE7-1152-0C2F3855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5FE17F-393C-42EE-1126-6D27D8A9A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Lesson Learned #2: …and a “Mayor”</a:t>
            </a:r>
          </a:p>
        </p:txBody>
      </p:sp>
      <p:pic>
        <p:nvPicPr>
          <p:cNvPr id="1026" name="Picture 2" descr="Wold peace clipart, harmonious globe ...">
            <a:extLst>
              <a:ext uri="{FF2B5EF4-FFF2-40B4-BE49-F238E27FC236}">
                <a16:creationId xmlns:a16="http://schemas.microsoft.com/office/drawing/2014/main" id="{970732A3-7558-B692-FA6F-A4D817BBC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8" y="2245928"/>
            <a:ext cx="10556684" cy="442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3363E5-F87A-BB0A-DE9D-EF3B80E36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77" y="1611757"/>
            <a:ext cx="11029615" cy="464307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PI/Experiment Lead Role:</a:t>
            </a:r>
          </a:p>
          <a:p>
            <a:pPr lvl="1"/>
            <a:r>
              <a:rPr lang="en-US" sz="2400" dirty="0"/>
              <a:t>Require open source – all data, models, tools, solvers, etc.</a:t>
            </a:r>
          </a:p>
          <a:p>
            <a:pPr lvl="1"/>
            <a:r>
              <a:rPr lang="en-US" sz="2400" dirty="0"/>
              <a:t>Require workflow documentation – the meta-repository</a:t>
            </a:r>
          </a:p>
          <a:p>
            <a:pPr lvl="1"/>
            <a:r>
              <a:rPr lang="en-US" sz="2400" dirty="0"/>
              <a:t>Work with the team to translate the science question into the necessary multi-model workflow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Be accountable for the entire modeling chain – or delegate this</a:t>
            </a:r>
          </a:p>
          <a:p>
            <a:pPr lvl="1"/>
            <a:r>
              <a:rPr lang="en-US" sz="2400" dirty="0"/>
              <a:t>Be hands-on: go into “the weeds” to help team identify and resolve issues while keeping an eye on the larger picture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984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C2184B5-5CE6-1969-24B8-BD2389E8EF7E}"/>
              </a:ext>
            </a:extLst>
          </p:cNvPr>
          <p:cNvSpPr txBox="1"/>
          <p:nvPr/>
        </p:nvSpPr>
        <p:spPr>
          <a:xfrm>
            <a:off x="5938463" y="5837906"/>
            <a:ext cx="548313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alibri"/>
                <a:cs typeface="Calibri"/>
              </a:rPr>
              <a:t>Reviewer feedback: </a:t>
            </a:r>
            <a:r>
              <a:rPr lang="en-US" sz="1600" i="1" dirty="0">
                <a:solidFill>
                  <a:srgbClr val="000000"/>
                </a:solidFill>
                <a:latin typeface="Calibri"/>
                <a:cs typeface="Calibri"/>
              </a:rPr>
              <a:t>"</a:t>
            </a:r>
            <a:r>
              <a:rPr lang="en-US" sz="1600" i="1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I agree that this paper should be deemed fully reproducible and given the </a:t>
            </a:r>
            <a:r>
              <a:rPr lang="en-US" sz="1600" b="1" i="1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highest rating for reproducibility.</a:t>
            </a:r>
            <a:r>
              <a:rPr lang="en-US" sz="1600" i="1" dirty="0">
                <a:solidFill>
                  <a:srgbClr val="000000"/>
                </a:solidFill>
                <a:latin typeface="Calibri"/>
                <a:ea typeface="+mn-lt"/>
                <a:cs typeface="Calibri"/>
              </a:rPr>
              <a:t>"</a:t>
            </a:r>
            <a:endParaRPr lang="en-US" sz="1600" i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94AA9E-E81C-11A3-137B-F6161E5E3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78" y="1611757"/>
            <a:ext cx="5407690" cy="3634486"/>
          </a:xfrm>
        </p:spPr>
        <p:txBody>
          <a:bodyPr/>
          <a:lstStyle/>
          <a:p>
            <a:r>
              <a:rPr lang="en-US" dirty="0"/>
              <a:t>IM3 requires all open-source code, data, and tools – no exceptions</a:t>
            </a:r>
          </a:p>
          <a:p>
            <a:r>
              <a:rPr lang="en-US" dirty="0"/>
              <a:t>IM3 ideas and data management objectives led to MSD-LIVE project led by Casey </a:t>
            </a:r>
            <a:r>
              <a:rPr lang="en-US" dirty="0" err="1"/>
              <a:t>Burleyson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240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0D5CC2-F0E3-8B59-37B5-3B13C2F3E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221C69-15C4-4523-DA20-964F51F5E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Leading Open Source and Fair Data Approaches for MSD Community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8ED071-76D7-1655-B437-3755EDE444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78" y="3299027"/>
            <a:ext cx="5096861" cy="28188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50FCB7-67F3-4368-8638-A1BC2AADD7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99" b="21688"/>
          <a:stretch/>
        </p:blipFill>
        <p:spPr>
          <a:xfrm>
            <a:off x="5938463" y="2177970"/>
            <a:ext cx="5054628" cy="361242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EDB0911-08BC-E6E9-3F3B-8CA3D4C65C83}"/>
              </a:ext>
            </a:extLst>
          </p:cNvPr>
          <p:cNvSpPr txBox="1">
            <a:spLocks/>
          </p:cNvSpPr>
          <p:nvPr/>
        </p:nvSpPr>
        <p:spPr>
          <a:xfrm>
            <a:off x="5799668" y="906778"/>
            <a:ext cx="5407690" cy="3634486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IM3 developed the concept of a “meta-repository” to accompany each submitted manuscript (Vernon, C.R. 2023) </a:t>
            </a:r>
            <a:r>
              <a:rPr lang="en-US" b="1" dirty="0"/>
              <a:t>https://</a:t>
            </a:r>
            <a:r>
              <a:rPr lang="en-US" b="1" dirty="0" err="1"/>
              <a:t>immm-sfa.github.io</a:t>
            </a:r>
            <a:r>
              <a:rPr lang="en-US" b="1" dirty="0"/>
              <a:t>/</a:t>
            </a:r>
            <a:r>
              <a:rPr lang="en-US" b="1" dirty="0" err="1"/>
              <a:t>metarepo</a:t>
            </a:r>
            <a:r>
              <a:rPr lang="en-US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7420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64AB38-58A7-804C-865C-EAC45B800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691" y="3240724"/>
            <a:ext cx="5420236" cy="1031767"/>
          </a:xfrm>
        </p:spPr>
        <p:txBody>
          <a:bodyPr/>
          <a:lstStyle/>
          <a:p>
            <a:r>
              <a:rPr lang="en-US" cap="none" dirty="0"/>
              <a:t>Thank you</a:t>
            </a:r>
            <a:br>
              <a:rPr lang="en-US" cap="none" dirty="0"/>
            </a:br>
            <a:br>
              <a:rPr lang="en-US" cap="none" dirty="0"/>
            </a:br>
            <a:r>
              <a:rPr lang="en-US" cap="none" dirty="0" err="1"/>
              <a:t>jennie.rice@pnnl.gov</a:t>
            </a:r>
            <a:endParaRPr lang="en-US" cap="non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F047FA-5B7D-DC4B-8B57-975A9225F48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39488" y="6254750"/>
            <a:ext cx="105251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356764"/>
      </p:ext>
    </p:extLst>
  </p:cSld>
  <p:clrMapOvr>
    <a:masterClrMapping/>
  </p:clrMapOvr>
</p:sld>
</file>

<file path=ppt/theme/theme1.xml><?xml version="1.0" encoding="utf-8"?>
<a:theme xmlns:a="http://schemas.openxmlformats.org/drawingml/2006/main" name="1_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7362</TotalTime>
  <Words>724</Words>
  <Application>Microsoft Macintosh PowerPoint</Application>
  <PresentationFormat>Widescreen</PresentationFormat>
  <Paragraphs>93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Gill Sans MT</vt:lpstr>
      <vt:lpstr>Wingdings</vt:lpstr>
      <vt:lpstr>Wingdings 2</vt:lpstr>
      <vt:lpstr>1_DividendVTI</vt:lpstr>
      <vt:lpstr>DividendVTI</vt:lpstr>
      <vt:lpstr>PowerPoint Presentation</vt:lpstr>
      <vt:lpstr>Integrated Multisector, Multiscale Modeling Example</vt:lpstr>
      <vt:lpstr>The Real Work of Integrated Modeling is in the Arrows</vt:lpstr>
      <vt:lpstr>Key Challenges For Multi-Model Integration and Reproducibility</vt:lpstr>
      <vt:lpstr>Data Extraction/Transformation Example: GCAM-USA to CERF (State-level Capacity Expansion Plan to On-the-ground Power Plant Sitings)</vt:lpstr>
      <vt:lpstr>Lesson Learned #1: It Takes a Village</vt:lpstr>
      <vt:lpstr>Lesson Learned #2: …and a “Mayor”</vt:lpstr>
      <vt:lpstr>Leading Open Source and Fair Data Approaches for MSD Community</vt:lpstr>
      <vt:lpstr>Thank you  jennie.rice@pnnl.gov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Rice, Jennie S</dc:creator>
  <cp:lastModifiedBy>Rice, Jennie S</cp:lastModifiedBy>
  <cp:revision>46</cp:revision>
  <dcterms:created xsi:type="dcterms:W3CDTF">2024-04-04T21:47:33Z</dcterms:created>
  <dcterms:modified xsi:type="dcterms:W3CDTF">2024-08-07T16:51:40Z</dcterms:modified>
</cp:coreProperties>
</file>