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7023100" cy="9309100"/>
  <p:embeddedFontLst>
    <p:embeddedFont>
      <p:font typeface="Helvetica Neue"/>
      <p:regular r:id="rId13"/>
      <p:bold r:id="rId14"/>
      <p:italic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8">
          <p15:clr>
            <a:srgbClr val="A4A3A4"/>
          </p15:clr>
        </p15:guide>
        <p15:guide id="2" orient="horz" pos="4320">
          <p15:clr>
            <a:srgbClr val="A4A3A4"/>
          </p15:clr>
        </p15:guide>
        <p15:guide id="3">
          <p15:clr>
            <a:srgbClr val="A4A3A4"/>
          </p15:clr>
        </p15:guide>
        <p15:guide id="4" pos="7680">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GoogleSlidesCustomDataVersion2">
      <go:slidesCustomData xmlns:go="http://customooxmlschemas.google.com/" r:id="rId21" roundtripDataSignature="AMtx7mgHvNF8XXrT93M2Lysrd5nKqVD1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8" orient="horz"/>
        <p:guide pos="4320" orient="horz"/>
        <p:guide/>
        <p:guide pos="7680"/>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HelveticaNeue-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italic.fntdata"/><Relationship Id="rId14" Type="http://schemas.openxmlformats.org/officeDocument/2006/relationships/font" Target="fonts/HelveticaNeue-bold.fntdata"/><Relationship Id="rId17" Type="http://schemas.openxmlformats.org/officeDocument/2006/relationships/font" Target="fonts/OpenSans-regular.fntdata"/><Relationship Id="rId16" Type="http://schemas.openxmlformats.org/officeDocument/2006/relationships/font" Target="fonts/HelveticaNeue-boldItalic.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3043343" cy="465455"/>
          </a:xfrm>
          <a:prstGeom prst="rect">
            <a:avLst/>
          </a:prstGeom>
          <a:noFill/>
          <a:ln>
            <a:noFill/>
          </a:ln>
        </p:spPr>
        <p:txBody>
          <a:bodyPr anchorCtr="0" anchor="t" bIns="46625" lIns="93250" spcFirstLastPara="1" rIns="93250" wrap="square" tIns="46625">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2"/>
            <a:ext cx="3043343" cy="465455"/>
          </a:xfrm>
          <a:prstGeom prst="rect">
            <a:avLst/>
          </a:prstGeom>
          <a:noFill/>
          <a:ln>
            <a:noFill/>
          </a:ln>
        </p:spPr>
        <p:txBody>
          <a:bodyPr anchorCtr="0" anchor="t" bIns="46625" lIns="93250" spcFirstLastPara="1" rIns="93250" wrap="square" tIns="46625">
            <a:noAutofit/>
          </a:bodyPr>
          <a:lstStyle>
            <a:lvl1pPr lvl="0" marR="0" rtl="0" algn="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1"/>
            <a:ext cx="3043343" cy="465455"/>
          </a:xfrm>
          <a:prstGeom prst="rect">
            <a:avLst/>
          </a:prstGeom>
          <a:noFill/>
          <a:ln>
            <a:noFill/>
          </a:ln>
        </p:spPr>
        <p:txBody>
          <a:bodyPr anchorCtr="0" anchor="b" bIns="46625" lIns="93250" spcFirstLastPara="1" rIns="93250" wrap="square" tIns="46625">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1: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36" name="Google Shape;36;p1: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2: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50" name="Google Shape;50;p2: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3: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61" name="Google Shape;61;p3: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4: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71" name="Google Shape;71;p4: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5: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81" name="Google Shape;81;p5: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6: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92" name="Google Shape;92;p6: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702310" y="4421825"/>
            <a:ext cx="5618480" cy="4189095"/>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r section divider">
  <p:cSld name="Title or section divider">
    <p:spTree>
      <p:nvGrpSpPr>
        <p:cNvPr id="17" name="Shape 17"/>
        <p:cNvGrpSpPr/>
        <p:nvPr/>
      </p:nvGrpSpPr>
      <p:grpSpPr>
        <a:xfrm>
          <a:off x="0" y="0"/>
          <a:ext cx="0" cy="0"/>
          <a:chOff x="0" y="0"/>
          <a:chExt cx="0" cy="0"/>
        </a:xfrm>
      </p:grpSpPr>
      <p:pic>
        <p:nvPicPr>
          <p:cNvPr id="18" name="Google Shape;18;p9"/>
          <p:cNvPicPr preferRelativeResize="0"/>
          <p:nvPr/>
        </p:nvPicPr>
        <p:blipFill rotWithShape="1">
          <a:blip r:embed="rId2">
            <a:alphaModFix/>
          </a:blip>
          <a:srcRect b="15570" l="17430" r="7157" t="8205"/>
          <a:stretch/>
        </p:blipFill>
        <p:spPr>
          <a:xfrm>
            <a:off x="-28850" y="0"/>
            <a:ext cx="12269406" cy="6931696"/>
          </a:xfrm>
          <a:prstGeom prst="rect">
            <a:avLst/>
          </a:prstGeom>
          <a:noFill/>
          <a:ln>
            <a:noFill/>
          </a:ln>
        </p:spPr>
      </p:pic>
      <p:sp>
        <p:nvSpPr>
          <p:cNvPr id="19" name="Google Shape;19;p9"/>
          <p:cNvSpPr/>
          <p:nvPr/>
        </p:nvSpPr>
        <p:spPr>
          <a:xfrm>
            <a:off x="164193" y="178707"/>
            <a:ext cx="11863614" cy="6500586"/>
          </a:xfrm>
          <a:prstGeom prst="roundRect">
            <a:avLst>
              <a:gd fmla="val 2177" name="adj"/>
            </a:avLst>
          </a:prstGeom>
          <a:gradFill>
            <a:gsLst>
              <a:gs pos="0">
                <a:srgbClr val="FEFEFE">
                  <a:alpha val="0"/>
                </a:srgbClr>
              </a:gs>
              <a:gs pos="16000">
                <a:srgbClr val="FEFEFE">
                  <a:alpha val="0"/>
                </a:srgbClr>
              </a:gs>
              <a:gs pos="33000">
                <a:srgbClr val="19244B">
                  <a:alpha val="54509"/>
                </a:srgbClr>
              </a:gs>
              <a:gs pos="48000">
                <a:srgbClr val="19244B">
                  <a:alpha val="86666"/>
                </a:srgbClr>
              </a:gs>
              <a:gs pos="70000">
                <a:srgbClr val="19244B">
                  <a:alpha val="55686"/>
                </a:srgbClr>
              </a:gs>
              <a:gs pos="81000">
                <a:srgbClr val="19244B">
                  <a:alpha val="48235"/>
                </a:srgbClr>
              </a:gs>
              <a:gs pos="100000">
                <a:srgbClr val="19244B">
                  <a:alpha val="0"/>
                </a:srgbClr>
              </a:gs>
            </a:gsLst>
            <a:lin ang="3600092" scaled="0"/>
          </a:gra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0" name="Shape 20"/>
        <p:cNvGrpSpPr/>
        <p:nvPr/>
      </p:nvGrpSpPr>
      <p:grpSpPr>
        <a:xfrm>
          <a:off x="0" y="0"/>
          <a:ext cx="0" cy="0"/>
          <a:chOff x="0" y="0"/>
          <a:chExt cx="0" cy="0"/>
        </a:xfrm>
      </p:grpSpPr>
      <p:sp>
        <p:nvSpPr>
          <p:cNvPr id="21" name="Google Shape;21;p10"/>
          <p:cNvSpPr txBox="1"/>
          <p:nvPr>
            <p:ph idx="1" type="body"/>
          </p:nvPr>
        </p:nvSpPr>
        <p:spPr>
          <a:xfrm>
            <a:off x="609600" y="1465648"/>
            <a:ext cx="10972800" cy="4906889"/>
          </a:xfrm>
          <a:prstGeom prst="rect">
            <a:avLst/>
          </a:prstGeom>
          <a:noFill/>
          <a:ln>
            <a:noFill/>
          </a:ln>
        </p:spPr>
        <p:txBody>
          <a:bodyPr anchorCtr="0" anchor="t" bIns="0" lIns="0" spcFirstLastPara="1" rIns="0" wrap="square" tIns="0">
            <a:normAutofit/>
          </a:bodyPr>
          <a:lstStyle>
            <a:lvl1pPr indent="-355600" lvl="0" marL="457200" algn="l">
              <a:spcBef>
                <a:spcPts val="1800"/>
              </a:spcBef>
              <a:spcAft>
                <a:spcPts val="0"/>
              </a:spcAft>
              <a:buClr>
                <a:srgbClr val="0F4F97"/>
              </a:buClr>
              <a:buSzPts val="2000"/>
              <a:buFont typeface="Arial"/>
              <a:buChar char="•"/>
              <a:defRPr b="0" i="0" sz="2000">
                <a:solidFill>
                  <a:schemeClr val="dk1"/>
                </a:solidFill>
              </a:defRPr>
            </a:lvl1pPr>
            <a:lvl2pPr indent="-342900" lvl="1" marL="914400" algn="l">
              <a:spcBef>
                <a:spcPts val="200"/>
              </a:spcBef>
              <a:spcAft>
                <a:spcPts val="0"/>
              </a:spcAft>
              <a:buClr>
                <a:schemeClr val="dk1"/>
              </a:buClr>
              <a:buSzPts val="1800"/>
              <a:buChar char="—"/>
              <a:defRPr b="0" i="0" sz="2000">
                <a:solidFill>
                  <a:schemeClr val="dk1"/>
                </a:solidFill>
              </a:defRPr>
            </a:lvl2pPr>
            <a:lvl3pPr indent="-342900" lvl="2" marL="1371600" algn="l">
              <a:spcBef>
                <a:spcPts val="200"/>
              </a:spcBef>
              <a:spcAft>
                <a:spcPts val="0"/>
              </a:spcAft>
              <a:buClr>
                <a:srgbClr val="319785"/>
              </a:buClr>
              <a:buSzPts val="1800"/>
              <a:buChar char="•"/>
              <a:defRPr b="0" i="0" sz="2000">
                <a:solidFill>
                  <a:schemeClr val="dk1"/>
                </a:solidFill>
              </a:defRPr>
            </a:lvl3pPr>
            <a:lvl4pPr indent="-355600" lvl="3" marL="1828800" algn="l">
              <a:spcBef>
                <a:spcPts val="200"/>
              </a:spcBef>
              <a:spcAft>
                <a:spcPts val="0"/>
              </a:spcAft>
              <a:buClr>
                <a:schemeClr val="dk1"/>
              </a:buClr>
              <a:buSzPts val="2000"/>
              <a:buChar char="–"/>
              <a:defRPr b="0" i="0" sz="2000">
                <a:solidFill>
                  <a:schemeClr val="dk1"/>
                </a:solidFill>
              </a:defRPr>
            </a:lvl4pPr>
            <a:lvl5pPr indent="-355600" lvl="4" marL="2286000" algn="l">
              <a:spcBef>
                <a:spcPts val="200"/>
              </a:spcBef>
              <a:spcAft>
                <a:spcPts val="0"/>
              </a:spcAft>
              <a:buClr>
                <a:srgbClr val="2B2C2D"/>
              </a:buClr>
              <a:buSzPts val="2000"/>
              <a:buChar char="•"/>
              <a:defRPr b="0" i="0" sz="2000">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 name="Google Shape;22;p10"/>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lvl1pPr lvl="0" algn="l">
              <a:lnSpc>
                <a:spcPct val="90000"/>
              </a:lnSpc>
              <a:spcBef>
                <a:spcPts val="0"/>
              </a:spcBef>
              <a:spcAft>
                <a:spcPts val="0"/>
              </a:spcAft>
              <a:buClr>
                <a:schemeClr val="lt1"/>
              </a:buClr>
              <a:buSzPts val="3600"/>
              <a:buFont typeface="Arial"/>
              <a:buNone/>
              <a:defRPr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p10"/>
          <p:cNvPicPr preferRelativeResize="0"/>
          <p:nvPr/>
        </p:nvPicPr>
        <p:blipFill rotWithShape="1">
          <a:blip r:embed="rId2">
            <a:alphaModFix/>
          </a:blip>
          <a:srcRect b="0" l="0" r="0" t="0"/>
          <a:stretch/>
        </p:blipFill>
        <p:spPr>
          <a:xfrm>
            <a:off x="212875" y="6521884"/>
            <a:ext cx="1484086" cy="25022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end page" showMasterSp="0">
  <p:cSld name="12_end page">
    <p:bg>
      <p:bgPr>
        <a:solidFill>
          <a:srgbClr val="0F4F97"/>
        </a:solidFill>
      </p:bgPr>
    </p:bg>
    <p:spTree>
      <p:nvGrpSpPr>
        <p:cNvPr id="24" name="Shape 24"/>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_Slide">
  <p:cSld name="2_Basic_Slide">
    <p:spTree>
      <p:nvGrpSpPr>
        <p:cNvPr id="25" name="Shape 25"/>
        <p:cNvGrpSpPr/>
        <p:nvPr/>
      </p:nvGrpSpPr>
      <p:grpSpPr>
        <a:xfrm>
          <a:off x="0" y="0"/>
          <a:ext cx="0" cy="0"/>
          <a:chOff x="0" y="0"/>
          <a:chExt cx="0" cy="0"/>
        </a:xfrm>
      </p:grpSpPr>
      <p:sp>
        <p:nvSpPr>
          <p:cNvPr id="26" name="Google Shape;26;p12"/>
          <p:cNvSpPr txBox="1"/>
          <p:nvPr>
            <p:ph idx="1" type="body"/>
          </p:nvPr>
        </p:nvSpPr>
        <p:spPr>
          <a:xfrm>
            <a:off x="609600" y="1543924"/>
            <a:ext cx="10972800" cy="4916351"/>
          </a:xfrm>
          <a:prstGeom prst="rect">
            <a:avLst/>
          </a:prstGeom>
          <a:noFill/>
          <a:ln>
            <a:noFill/>
          </a:ln>
        </p:spPr>
        <p:txBody>
          <a:bodyPr anchorCtr="0" anchor="t" bIns="0" lIns="0" spcFirstLastPara="1" rIns="0" wrap="square" tIns="0">
            <a:normAutofit/>
          </a:bodyPr>
          <a:lstStyle>
            <a:lvl1pPr indent="-381000" lvl="0" marL="457200" algn="l">
              <a:spcBef>
                <a:spcPts val="1350"/>
              </a:spcBef>
              <a:spcAft>
                <a:spcPts val="0"/>
              </a:spcAft>
              <a:buClr>
                <a:srgbClr val="2683C6"/>
              </a:buClr>
              <a:buSzPts val="2400"/>
              <a:buChar char="▪"/>
              <a:defRPr b="0" i="0">
                <a:solidFill>
                  <a:schemeClr val="dk1"/>
                </a:solidFill>
              </a:defRPr>
            </a:lvl1pPr>
            <a:lvl2pPr indent="-342900" lvl="1" marL="914400" algn="l">
              <a:spcBef>
                <a:spcPts val="0"/>
              </a:spcBef>
              <a:spcAft>
                <a:spcPts val="0"/>
              </a:spcAft>
              <a:buClr>
                <a:schemeClr val="dk1"/>
              </a:buClr>
              <a:buSzPts val="1800"/>
              <a:buChar char="—"/>
              <a:defRPr b="0" i="0">
                <a:solidFill>
                  <a:schemeClr val="dk1"/>
                </a:solidFill>
              </a:defRPr>
            </a:lvl2pPr>
            <a:lvl3pPr indent="-331469" lvl="2" marL="1371600" algn="l">
              <a:spcBef>
                <a:spcPts val="0"/>
              </a:spcBef>
              <a:spcAft>
                <a:spcPts val="0"/>
              </a:spcAft>
              <a:buClr>
                <a:schemeClr val="dk1"/>
              </a:buClr>
              <a:buSzPts val="1620"/>
              <a:buChar char="•"/>
              <a:defRPr b="0" i="0">
                <a:solidFill>
                  <a:schemeClr val="dk1"/>
                </a:solidFill>
              </a:defRPr>
            </a:lvl3pPr>
            <a:lvl4pPr indent="-330200" lvl="3" marL="1828800" algn="l">
              <a:spcBef>
                <a:spcPts val="0"/>
              </a:spcBef>
              <a:spcAft>
                <a:spcPts val="0"/>
              </a:spcAft>
              <a:buClr>
                <a:schemeClr val="dk1"/>
              </a:buClr>
              <a:buSzPts val="1600"/>
              <a:buChar char="–"/>
              <a:defRPr b="0" i="0">
                <a:solidFill>
                  <a:schemeClr val="dk1"/>
                </a:solidFill>
              </a:defRPr>
            </a:lvl4pPr>
            <a:lvl5pPr indent="-323850" lvl="4" marL="2286000" algn="l">
              <a:spcBef>
                <a:spcPts val="0"/>
              </a:spcBef>
              <a:spcAft>
                <a:spcPts val="0"/>
              </a:spcAft>
              <a:buClr>
                <a:schemeClr val="dk1"/>
              </a:buClr>
              <a:buSzPts val="1500"/>
              <a:buChar char="•"/>
              <a:defRPr b="0" i="0">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 name="Google Shape;27;p12"/>
          <p:cNvSpPr txBox="1"/>
          <p:nvPr>
            <p:ph type="title"/>
          </p:nvPr>
        </p:nvSpPr>
        <p:spPr>
          <a:xfrm>
            <a:off x="609600" y="220135"/>
            <a:ext cx="10972800" cy="898981"/>
          </a:xfrm>
          <a:prstGeom prst="rect">
            <a:avLst/>
          </a:prstGeom>
          <a:noFill/>
          <a:ln>
            <a:noFill/>
          </a:ln>
        </p:spPr>
        <p:txBody>
          <a:bodyPr anchorCtr="0" anchor="ctr" bIns="45700" lIns="0" spcFirstLastPara="1" rIns="45700" wrap="square" tIns="45700">
            <a:noAutofit/>
          </a:bodyPr>
          <a:lstStyle>
            <a:lvl1pPr lvl="0" algn="l">
              <a:lnSpc>
                <a:spcPct val="90000"/>
              </a:lnSpc>
              <a:spcBef>
                <a:spcPts val="0"/>
              </a:spcBef>
              <a:spcAft>
                <a:spcPts val="0"/>
              </a:spcAft>
              <a:buClr>
                <a:schemeClr val="l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 name="Shape 28"/>
        <p:cNvGrpSpPr/>
        <p:nvPr/>
      </p:nvGrpSpPr>
      <p:grpSpPr>
        <a:xfrm>
          <a:off x="0" y="0"/>
          <a:ext cx="0" cy="0"/>
          <a:chOff x="0" y="0"/>
          <a:chExt cx="0" cy="0"/>
        </a:xfrm>
      </p:grpSpPr>
      <p:sp>
        <p:nvSpPr>
          <p:cNvPr id="29" name="Google Shape;29;p13"/>
          <p:cNvSpPr txBox="1"/>
          <p:nvPr>
            <p:ph type="title"/>
          </p:nvPr>
        </p:nvSpPr>
        <p:spPr>
          <a:xfrm>
            <a:off x="609600" y="220135"/>
            <a:ext cx="10972800" cy="898981"/>
          </a:xfrm>
          <a:prstGeom prst="rect">
            <a:avLst/>
          </a:prstGeom>
          <a:noFill/>
          <a:ln>
            <a:noFill/>
          </a:ln>
        </p:spPr>
        <p:txBody>
          <a:bodyPr anchorCtr="0" anchor="ctr" bIns="45700" lIns="0" spcFirstLastPara="1" rIns="45700" wrap="square" tIns="45700">
            <a:noAutofit/>
          </a:bodyPr>
          <a:lstStyle>
            <a:lvl1pPr lvl="0" algn="l">
              <a:lnSpc>
                <a:spcPct val="90000"/>
              </a:lnSpc>
              <a:spcBef>
                <a:spcPts val="0"/>
              </a:spcBef>
              <a:spcAft>
                <a:spcPts val="0"/>
              </a:spcAft>
              <a:buClr>
                <a:schemeClr val="lt1"/>
              </a:buClr>
              <a:buSzPts val="3600"/>
              <a:buFont typeface="Arial"/>
              <a:buNone/>
              <a:defRPr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3"/>
          <p:cNvSpPr/>
          <p:nvPr/>
        </p:nvSpPr>
        <p:spPr>
          <a:xfrm>
            <a:off x="0" y="0"/>
            <a:ext cx="12192000" cy="6858000"/>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only">
  <p:cSld name="Title bar only">
    <p:spTree>
      <p:nvGrpSpPr>
        <p:cNvPr id="31" name="Shape 31"/>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_NACS_colorful">
  <p:cSld name="2_Title Slide_NACS_colorful">
    <p:spTree>
      <p:nvGrpSpPr>
        <p:cNvPr id="32" name="Shape 32"/>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8"/>
          <p:cNvPicPr preferRelativeResize="0"/>
          <p:nvPr/>
        </p:nvPicPr>
        <p:blipFill rotWithShape="1">
          <a:blip r:embed="rId1">
            <a:alphaModFix/>
          </a:blip>
          <a:srcRect b="11995" l="0" r="0" t="11994"/>
          <a:stretch/>
        </p:blipFill>
        <p:spPr>
          <a:xfrm>
            <a:off x="0" y="0"/>
            <a:ext cx="12192000" cy="1225976"/>
          </a:xfrm>
          <a:prstGeom prst="rect">
            <a:avLst/>
          </a:prstGeom>
          <a:noFill/>
          <a:ln>
            <a:noFill/>
          </a:ln>
        </p:spPr>
      </p:pic>
      <p:sp>
        <p:nvSpPr>
          <p:cNvPr id="11" name="Google Shape;11;p8"/>
          <p:cNvSpPr/>
          <p:nvPr/>
        </p:nvSpPr>
        <p:spPr>
          <a:xfrm>
            <a:off x="0" y="-15256"/>
            <a:ext cx="12192000" cy="1241232"/>
          </a:xfrm>
          <a:prstGeom prst="rect">
            <a:avLst/>
          </a:prstGeom>
          <a:solidFill>
            <a:srgbClr val="002060">
              <a:alpha val="61960"/>
            </a:srgbClr>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2" name="Google Shape;12;p8"/>
          <p:cNvSpPr txBox="1"/>
          <p:nvPr>
            <p:ph idx="1" type="body"/>
          </p:nvPr>
        </p:nvSpPr>
        <p:spPr>
          <a:xfrm>
            <a:off x="609600" y="1441524"/>
            <a:ext cx="10972800" cy="4906889"/>
          </a:xfrm>
          <a:prstGeom prst="rect">
            <a:avLst/>
          </a:prstGeom>
          <a:noFill/>
          <a:ln>
            <a:noFill/>
          </a:ln>
        </p:spPr>
        <p:txBody>
          <a:bodyPr anchorCtr="0" anchor="t" bIns="0" lIns="0" spcFirstLastPara="1" rIns="0" wrap="square" tIns="0">
            <a:normAutofit/>
          </a:bodyPr>
          <a:lstStyle>
            <a:lvl1pPr indent="-381000" lvl="0" marL="457200" marR="0" rtl="0" algn="l">
              <a:spcBef>
                <a:spcPts val="1350"/>
              </a:spcBef>
              <a:spcAft>
                <a:spcPts val="0"/>
              </a:spcAft>
              <a:buClr>
                <a:srgbClr val="2683C6"/>
              </a:buClr>
              <a:buSzPts val="2400"/>
              <a:buFont typeface="Noto Sans Symbols"/>
              <a:buChar char="▪"/>
              <a:defRPr b="0" i="0" sz="2400" u="none" cap="none" strike="noStrike">
                <a:solidFill>
                  <a:schemeClr val="dk1"/>
                </a:solidFill>
                <a:latin typeface="Arial"/>
                <a:ea typeface="Arial"/>
                <a:cs typeface="Arial"/>
                <a:sym typeface="Arial"/>
              </a:defRPr>
            </a:lvl1pPr>
            <a:lvl2pPr indent="-342900" lvl="1" marL="914400" marR="0" rtl="0" algn="l">
              <a:spcBef>
                <a:spcPts val="0"/>
              </a:spcBef>
              <a:spcAft>
                <a:spcPts val="0"/>
              </a:spcAft>
              <a:buClr>
                <a:schemeClr val="dk1"/>
              </a:buClr>
              <a:buSzPts val="1800"/>
              <a:buFont typeface="Calibri"/>
              <a:buChar char="—"/>
              <a:defRPr b="0" i="0" sz="2000" u="none" cap="none" strike="noStrike">
                <a:solidFill>
                  <a:schemeClr val="dk1"/>
                </a:solidFill>
                <a:latin typeface="Arial"/>
                <a:ea typeface="Arial"/>
                <a:cs typeface="Arial"/>
                <a:sym typeface="Arial"/>
              </a:defRPr>
            </a:lvl2pPr>
            <a:lvl3pPr indent="-331469" lvl="2" marL="1371600" marR="0" rtl="0" algn="l">
              <a:spcBef>
                <a:spcPts val="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4pPr>
            <a:lvl5pPr indent="-323850" lvl="4" marL="2286000" marR="0" rtl="0" algn="l">
              <a:spcBef>
                <a:spcPts val="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accent6"/>
              </a:buClr>
              <a:buSzPts val="1500"/>
              <a:buFont typeface="Noto Sans Symbols"/>
              <a:buChar char="●"/>
              <a:defRPr b="0" i="0" sz="1500" u="none" cap="none" strike="noStrike">
                <a:solidFill>
                  <a:schemeClr val="dk1"/>
                </a:solidFill>
                <a:latin typeface="Arial"/>
                <a:ea typeface="Arial"/>
                <a:cs typeface="Arial"/>
                <a:sym typeface="Arial"/>
              </a:defRPr>
            </a:lvl6pPr>
            <a:lvl7pPr indent="-314325" lvl="6" marL="3200400" marR="0" rtl="0" algn="l">
              <a:spcBef>
                <a:spcPts val="270"/>
              </a:spcBef>
              <a:spcAft>
                <a:spcPts val="0"/>
              </a:spcAft>
              <a:buClr>
                <a:schemeClr val="accent1"/>
              </a:buClr>
              <a:buSzPts val="1350"/>
              <a:buFont typeface="Noto Sans Symbols"/>
              <a:buChar char="●"/>
              <a:defRPr b="0" i="0" sz="1350" u="none" cap="none" strike="noStrike">
                <a:solidFill>
                  <a:schemeClr val="dk1"/>
                </a:solidFill>
                <a:latin typeface="Arial"/>
                <a:ea typeface="Arial"/>
                <a:cs typeface="Arial"/>
                <a:sym typeface="Arial"/>
              </a:defRPr>
            </a:lvl7pPr>
            <a:lvl8pPr indent="-314325" lvl="7" marL="3657600" marR="0" rtl="0" algn="l">
              <a:spcBef>
                <a:spcPts val="270"/>
              </a:spcBef>
              <a:spcAft>
                <a:spcPts val="0"/>
              </a:spcAft>
              <a:buClr>
                <a:schemeClr val="accent2"/>
              </a:buClr>
              <a:buSzPts val="1350"/>
              <a:buFont typeface="Noto Sans Symbols"/>
              <a:buChar char="●"/>
              <a:defRPr b="0" i="0" sz="1350" u="none" cap="none" strike="noStrike">
                <a:solidFill>
                  <a:schemeClr val="dk1"/>
                </a:solidFill>
                <a:latin typeface="Arial"/>
                <a:ea typeface="Arial"/>
                <a:cs typeface="Arial"/>
                <a:sym typeface="Arial"/>
              </a:defRPr>
            </a:lvl8pPr>
            <a:lvl9pPr indent="-314325" lvl="8" marL="4114800" marR="0" rtl="0" algn="l">
              <a:spcBef>
                <a:spcPts val="270"/>
              </a:spcBef>
              <a:spcAft>
                <a:spcPts val="0"/>
              </a:spcAft>
              <a:buClr>
                <a:schemeClr val="accent3"/>
              </a:buClr>
              <a:buSzPts val="1350"/>
              <a:buFont typeface="Noto Sans Symbols"/>
              <a:buChar char="●"/>
              <a:defRPr b="0" i="0" sz="1350" u="none" cap="none" strike="noStrike">
                <a:solidFill>
                  <a:schemeClr val="dk1"/>
                </a:solidFill>
                <a:latin typeface="Arial"/>
                <a:ea typeface="Arial"/>
                <a:cs typeface="Arial"/>
                <a:sym typeface="Arial"/>
              </a:defRPr>
            </a:lvl9pPr>
          </a:lstStyle>
          <a:p/>
        </p:txBody>
      </p:sp>
      <p:sp>
        <p:nvSpPr>
          <p:cNvPr id="13" name="Google Shape;13;p8"/>
          <p:cNvSpPr txBox="1"/>
          <p:nvPr>
            <p:ph type="title"/>
          </p:nvPr>
        </p:nvSpPr>
        <p:spPr>
          <a:xfrm>
            <a:off x="609600" y="220135"/>
            <a:ext cx="10972800" cy="898981"/>
          </a:xfrm>
          <a:prstGeom prst="rect">
            <a:avLst/>
          </a:prstGeom>
          <a:noFill/>
          <a:ln>
            <a:noFill/>
          </a:ln>
        </p:spPr>
        <p:txBody>
          <a:bodyPr anchorCtr="0" anchor="ctr" bIns="45700" lIns="0" spcFirstLastPara="1" rIns="45700" wrap="square" tIns="45700">
            <a:no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8"/>
          <p:cNvSpPr txBox="1"/>
          <p:nvPr/>
        </p:nvSpPr>
        <p:spPr>
          <a:xfrm>
            <a:off x="8995318" y="6403261"/>
            <a:ext cx="2906751" cy="454747"/>
          </a:xfrm>
          <a:prstGeom prst="rect">
            <a:avLst/>
          </a:prstGeom>
          <a:noFill/>
          <a:ln>
            <a:noFill/>
          </a:ln>
        </p:spPr>
        <p:txBody>
          <a:bodyPr anchorCtr="0" anchor="ctr" bIns="45700" lIns="91425" spcFirstLastPara="1" rIns="34275" wrap="square" tIns="45700">
            <a:noAutofit/>
          </a:bodyPr>
          <a:lstStyle/>
          <a:p>
            <a:pPr indent="0" lvl="0" marL="0" marR="0" rtl="0" algn="r">
              <a:lnSpc>
                <a:spcPct val="100000"/>
              </a:lnSpc>
              <a:spcBef>
                <a:spcPts val="0"/>
              </a:spcBef>
              <a:spcAft>
                <a:spcPts val="0"/>
              </a:spcAft>
              <a:buClr>
                <a:srgbClr val="7F7F7F"/>
              </a:buClr>
              <a:buSzPts val="750"/>
              <a:buFont typeface="Arial"/>
              <a:buNone/>
            </a:pPr>
            <a:fld id="{00000000-1234-1234-1234-123412341234}" type="slidenum">
              <a:rPr b="0" i="0" lang="en-US" sz="750" u="none" cap="none" strike="noStrike">
                <a:solidFill>
                  <a:srgbClr val="7F7F7F"/>
                </a:solidFill>
                <a:latin typeface="Arial"/>
                <a:ea typeface="Arial"/>
                <a:cs typeface="Arial"/>
                <a:sym typeface="Arial"/>
              </a:rPr>
              <a:t>‹#›</a:t>
            </a:fld>
            <a:r>
              <a:rPr b="0" i="0" lang="en-US" sz="750" u="none" cap="none" strike="noStrike">
                <a:solidFill>
                  <a:srgbClr val="7F7F7F"/>
                </a:solidFill>
                <a:latin typeface="Arial"/>
                <a:ea typeface="Arial"/>
                <a:cs typeface="Arial"/>
                <a:sym typeface="Arial"/>
              </a:rPr>
              <a:t> </a:t>
            </a:r>
            <a:endParaRPr b="0" i="0" sz="750" u="none" cap="none" strike="noStrike">
              <a:solidFill>
                <a:srgbClr val="7F7F7F"/>
              </a:solidFill>
              <a:latin typeface="Arial"/>
              <a:ea typeface="Arial"/>
              <a:cs typeface="Arial"/>
              <a:sym typeface="Arial"/>
            </a:endParaRPr>
          </a:p>
        </p:txBody>
      </p:sp>
      <p:sp>
        <p:nvSpPr>
          <p:cNvPr id="15" name="Google Shape;15;p8"/>
          <p:cNvSpPr txBox="1"/>
          <p:nvPr/>
        </p:nvSpPr>
        <p:spPr>
          <a:xfrm>
            <a:off x="9718649" y="6549699"/>
            <a:ext cx="1967024"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en-US" sz="800" u="none" cap="none" strike="noStrike">
                <a:solidFill>
                  <a:schemeClr val="dk1"/>
                </a:solidFill>
                <a:latin typeface="Helvetica Neue"/>
                <a:ea typeface="Helvetica Neue"/>
                <a:cs typeface="Helvetica Neue"/>
                <a:sym typeface="Helvetica Neue"/>
              </a:rPr>
              <a:t>LLNL-POST-867485</a:t>
            </a:r>
            <a:endParaRPr b="0" i="0" sz="800" u="none" cap="none" strike="noStrike">
              <a:solidFill>
                <a:schemeClr val="dk1"/>
              </a:solidFill>
              <a:latin typeface="Helvetica Neue"/>
              <a:ea typeface="Helvetica Neue"/>
              <a:cs typeface="Helvetica Neue"/>
              <a:sym typeface="Helvetica Neue"/>
            </a:endParaRPr>
          </a:p>
        </p:txBody>
      </p:sp>
      <p:pic>
        <p:nvPicPr>
          <p:cNvPr id="16" name="Google Shape;16;p8"/>
          <p:cNvPicPr preferRelativeResize="0"/>
          <p:nvPr/>
        </p:nvPicPr>
        <p:blipFill rotWithShape="1">
          <a:blip r:embed="rId2">
            <a:alphaModFix/>
          </a:blip>
          <a:srcRect b="0" l="0" r="0" t="0"/>
          <a:stretch/>
        </p:blipFill>
        <p:spPr>
          <a:xfrm>
            <a:off x="212875" y="6521884"/>
            <a:ext cx="1484086" cy="2502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crp-cmip.org/essential-model-documentation-feedback-wanted/" TargetMode="External"/><Relationship Id="rId4" Type="http://schemas.openxmlformats.org/officeDocument/2006/relationships/hyperlink" Target="https://wcrp-cmip.org/have-your-say-on-the-cmip7-variables/" TargetMode="External"/><Relationship Id="rId5" Type="http://schemas.openxmlformats.org/officeDocument/2006/relationships/hyperlink" Target="https://wcrp-cmip.org/event/forcings-workshop/" TargetMode="External"/><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mailto:durack1@llnl.gov" TargetMode="External"/><Relationship Id="rId5" Type="http://schemas.openxmlformats.org/officeDocument/2006/relationships/hyperlink" Target="https://bit.ly/CMIP-mailinglis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nvSpPr>
        <p:spPr>
          <a:xfrm>
            <a:off x="1036917" y="6134739"/>
            <a:ext cx="4119284" cy="40831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800" u="none" cap="none" strike="noStrike">
                <a:solidFill>
                  <a:schemeClr val="lt1"/>
                </a:solidFill>
                <a:latin typeface="Arial"/>
                <a:ea typeface="Arial"/>
                <a:cs typeface="Arial"/>
                <a:sym typeface="Arial"/>
              </a:rPr>
              <a:t>LLNL-POST-867485</a:t>
            </a:r>
            <a:endParaRPr/>
          </a:p>
          <a:p>
            <a:pPr indent="0" lvl="0" marL="0" marR="0" rtl="0" algn="l">
              <a:lnSpc>
                <a:spcPct val="90000"/>
              </a:lnSpc>
              <a:spcBef>
                <a:spcPts val="300"/>
              </a:spcBef>
              <a:spcAft>
                <a:spcPts val="0"/>
              </a:spcAft>
              <a:buNone/>
            </a:pPr>
            <a:r>
              <a:rPr b="0" i="0" lang="en-US" sz="600" u="none" cap="none" strike="noStrike">
                <a:solidFill>
                  <a:schemeClr val="lt1"/>
                </a:solidFill>
                <a:latin typeface="Arial"/>
                <a:ea typeface="Arial"/>
                <a:cs typeface="Arial"/>
                <a:sym typeface="Arial"/>
              </a:rPr>
              <a:t>This work was performed under the auspices of the U.S. Department of Energy by Lawrence Livermore National Laboratory under contract DE-AC52-07NA27344. Lawrence Livermore National Security, LLC</a:t>
            </a:r>
            <a:endParaRPr/>
          </a:p>
        </p:txBody>
      </p:sp>
      <p:sp>
        <p:nvSpPr>
          <p:cNvPr id="39" name="Google Shape;39;p1"/>
          <p:cNvSpPr txBox="1"/>
          <p:nvPr/>
        </p:nvSpPr>
        <p:spPr>
          <a:xfrm>
            <a:off x="7086600" y="6114858"/>
            <a:ext cx="4661400" cy="882900"/>
          </a:xfrm>
          <a:prstGeom prst="rect">
            <a:avLst/>
          </a:prstGeom>
          <a:noFill/>
          <a:ln>
            <a:noFill/>
          </a:ln>
        </p:spPr>
        <p:txBody>
          <a:bodyPr anchorCtr="0" anchor="t" bIns="45700" lIns="0" spcFirstLastPara="1" rIns="45700" wrap="square" tIns="45700">
            <a:noAutofit/>
          </a:bodyPr>
          <a:lstStyle/>
          <a:p>
            <a:pPr indent="0" lvl="0" marL="0" marR="0" rtl="0" algn="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DOE EESM PI Meeting</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North Bethesda, Washington DC</a:t>
            </a:r>
            <a:endParaRPr/>
          </a:p>
          <a:p>
            <a:pPr indent="0" lvl="0" marL="0" marR="0" rtl="0" algn="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August 2024</a:t>
            </a:r>
            <a:endParaRPr b="0" i="0" sz="1600" u="none" cap="none" strike="noStrike">
              <a:solidFill>
                <a:schemeClr val="lt1"/>
              </a:solidFill>
              <a:latin typeface="Arial"/>
              <a:ea typeface="Arial"/>
              <a:cs typeface="Arial"/>
              <a:sym typeface="Arial"/>
            </a:endParaRPr>
          </a:p>
        </p:txBody>
      </p:sp>
      <p:pic>
        <p:nvPicPr>
          <p:cNvPr id="40" name="Google Shape;40;p1"/>
          <p:cNvPicPr preferRelativeResize="0"/>
          <p:nvPr/>
        </p:nvPicPr>
        <p:blipFill rotWithShape="1">
          <a:blip r:embed="rId3">
            <a:alphaModFix/>
          </a:blip>
          <a:srcRect b="0" l="0" r="0" t="0"/>
          <a:stretch/>
        </p:blipFill>
        <p:spPr>
          <a:xfrm>
            <a:off x="9982200" y="534310"/>
            <a:ext cx="1714879" cy="287072"/>
          </a:xfrm>
          <a:prstGeom prst="rect">
            <a:avLst/>
          </a:prstGeom>
          <a:noFill/>
          <a:ln>
            <a:noFill/>
          </a:ln>
        </p:spPr>
      </p:pic>
      <p:sp>
        <p:nvSpPr>
          <p:cNvPr id="41" name="Google Shape;41;p1"/>
          <p:cNvSpPr txBox="1"/>
          <p:nvPr>
            <p:ph idx="4294967295" type="title"/>
          </p:nvPr>
        </p:nvSpPr>
        <p:spPr>
          <a:xfrm>
            <a:off x="1036917" y="2498725"/>
            <a:ext cx="11155083" cy="1733550"/>
          </a:xfrm>
          <a:prstGeom prst="rect">
            <a:avLst/>
          </a:prstGeom>
          <a:noFill/>
          <a:ln>
            <a:noFill/>
          </a:ln>
        </p:spPr>
        <p:txBody>
          <a:bodyPr anchorCtr="0" anchor="t" bIns="45700" lIns="0" spcFirstLastPara="1" rIns="45700" wrap="square" tIns="45700">
            <a:noAutofit/>
          </a:bodyPr>
          <a:lstStyle/>
          <a:p>
            <a:pPr indent="0" lvl="0" marL="9525" rtl="0" algn="l">
              <a:lnSpc>
                <a:spcPct val="90000"/>
              </a:lnSpc>
              <a:spcBef>
                <a:spcPts val="0"/>
              </a:spcBef>
              <a:spcAft>
                <a:spcPts val="0"/>
              </a:spcAft>
              <a:buClr>
                <a:schemeClr val="lt1"/>
              </a:buClr>
              <a:buSzPts val="4600"/>
              <a:buFont typeface="Arial"/>
              <a:buNone/>
            </a:pPr>
            <a:r>
              <a:rPr lang="en-US" sz="4600">
                <a:latin typeface="Arial"/>
                <a:ea typeface="Arial"/>
                <a:cs typeface="Arial"/>
                <a:sym typeface="Arial"/>
              </a:rPr>
              <a:t>CMIP7 the next phase: ongoing status and planning – Thu #116</a:t>
            </a:r>
            <a:endParaRPr sz="4600">
              <a:latin typeface="Arial"/>
              <a:ea typeface="Arial"/>
              <a:cs typeface="Arial"/>
              <a:sym typeface="Arial"/>
            </a:endParaRPr>
          </a:p>
        </p:txBody>
      </p:sp>
      <p:sp>
        <p:nvSpPr>
          <p:cNvPr id="42" name="Google Shape;42;p1"/>
          <p:cNvSpPr txBox="1"/>
          <p:nvPr/>
        </p:nvSpPr>
        <p:spPr>
          <a:xfrm>
            <a:off x="1036917" y="4432878"/>
            <a:ext cx="10409608" cy="1097576"/>
          </a:xfrm>
          <a:prstGeom prst="rect">
            <a:avLst/>
          </a:prstGeom>
          <a:noFill/>
          <a:ln>
            <a:noFill/>
          </a:ln>
        </p:spPr>
        <p:txBody>
          <a:bodyPr anchorCtr="0" anchor="ctr" bIns="45700" lIns="0" spcFirstLastPara="1" rIns="182875" wrap="square" tIns="45700">
            <a:noAutofit/>
          </a:bodyPr>
          <a:lstStyle/>
          <a:p>
            <a:pPr indent="0" lvl="0" marL="57150" marR="0" rtl="0" algn="l">
              <a:spcBef>
                <a:spcPts val="0"/>
              </a:spcBef>
              <a:spcAft>
                <a:spcPts val="0"/>
              </a:spcAft>
              <a:buClr>
                <a:srgbClr val="BF6800"/>
              </a:buClr>
              <a:buSzPts val="2160"/>
              <a:buFont typeface="Noto Sans Symbols"/>
              <a:buNone/>
            </a:pPr>
            <a:r>
              <a:rPr b="0" i="0" lang="en-US" sz="2400" u="none" cap="none" strike="noStrike">
                <a:solidFill>
                  <a:schemeClr val="lt1"/>
                </a:solidFill>
                <a:latin typeface="Arial"/>
                <a:ea typeface="Arial"/>
                <a:cs typeface="Arial"/>
                <a:sym typeface="Arial"/>
              </a:rPr>
              <a:t>Paul J. Durack</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Karl E. Taylor</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Jiwoo Lee</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Sasha K. Ames</a:t>
            </a:r>
            <a:r>
              <a:rPr b="0" baseline="30000" i="0" lang="en-US" sz="2400" u="none" cap="none" strike="noStrike">
                <a:solidFill>
                  <a:schemeClr val="lt1"/>
                </a:solidFill>
                <a:latin typeface="Arial"/>
                <a:ea typeface="Arial"/>
                <a:cs typeface="Arial"/>
                <a:sym typeface="Arial"/>
              </a:rPr>
              <a:t>1,2</a:t>
            </a:r>
            <a:r>
              <a:rPr b="0" i="0" lang="en-US" sz="2400" u="none" cap="none" strike="noStrike">
                <a:solidFill>
                  <a:schemeClr val="lt1"/>
                </a:solidFill>
                <a:latin typeface="Arial"/>
                <a:ea typeface="Arial"/>
                <a:cs typeface="Arial"/>
                <a:sym typeface="Arial"/>
              </a:rPr>
              <a:t>,</a:t>
            </a:r>
            <a:br>
              <a:rPr b="0" i="0" lang="en-US" sz="2400" u="none" cap="none" strike="noStrike">
                <a:solidFill>
                  <a:schemeClr val="lt1"/>
                </a:solidFill>
                <a:latin typeface="Arial"/>
                <a:ea typeface="Arial"/>
                <a:cs typeface="Arial"/>
                <a:sym typeface="Arial"/>
              </a:rPr>
            </a:br>
            <a:r>
              <a:rPr b="0" i="0" lang="en-US" sz="2400" u="none" cap="none" strike="noStrike">
                <a:solidFill>
                  <a:schemeClr val="lt1"/>
                </a:solidFill>
                <a:latin typeface="Arial"/>
                <a:ea typeface="Arial"/>
                <a:cs typeface="Arial"/>
                <a:sym typeface="Arial"/>
              </a:rPr>
              <a:t>Chris C. Mauzey</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Peter J. Gleckler</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and Forrest Hoffman</a:t>
            </a:r>
            <a:r>
              <a:rPr b="0" baseline="30000" i="0" lang="en-US" sz="2400" u="none" cap="none" strike="noStrike">
                <a:solidFill>
                  <a:schemeClr val="lt1"/>
                </a:solidFill>
                <a:latin typeface="Arial"/>
                <a:ea typeface="Arial"/>
                <a:cs typeface="Arial"/>
                <a:sym typeface="Arial"/>
              </a:rPr>
              <a:t>2,3</a:t>
            </a:r>
            <a:br>
              <a:rPr b="0" i="0" lang="en-US" sz="2400" u="none" cap="none" strike="noStrike">
                <a:solidFill>
                  <a:schemeClr val="lt1"/>
                </a:solidFill>
                <a:latin typeface="Arial"/>
                <a:ea typeface="Arial"/>
                <a:cs typeface="Arial"/>
                <a:sym typeface="Arial"/>
              </a:rPr>
            </a:br>
            <a:r>
              <a:rPr lang="en-US" sz="2400">
                <a:solidFill>
                  <a:schemeClr val="lt1"/>
                </a:solidFill>
              </a:rPr>
              <a:t>WIP and CMIP Panels and Task Teams</a:t>
            </a:r>
            <a:endParaRPr/>
          </a:p>
          <a:p>
            <a:pPr indent="0" lvl="0" marL="57150" marR="0" rtl="0" algn="l">
              <a:spcBef>
                <a:spcPts val="0"/>
              </a:spcBef>
              <a:spcAft>
                <a:spcPts val="0"/>
              </a:spcAft>
              <a:buClr>
                <a:srgbClr val="BF6800"/>
              </a:buClr>
              <a:buSzPts val="2160"/>
              <a:buFont typeface="Noto Sans Symbols"/>
              <a:buNone/>
            </a:pPr>
            <a:r>
              <a:t/>
            </a:r>
            <a:endParaRPr b="0" i="0" sz="2400" u="none" cap="none" strike="noStrike">
              <a:solidFill>
                <a:schemeClr val="lt1"/>
              </a:solidFill>
              <a:latin typeface="Arial"/>
              <a:ea typeface="Arial"/>
              <a:cs typeface="Arial"/>
              <a:sym typeface="Arial"/>
            </a:endParaRPr>
          </a:p>
          <a:p>
            <a:pPr indent="0" lvl="0" marL="57150" marR="0" rtl="0" algn="l">
              <a:spcBef>
                <a:spcPts val="0"/>
              </a:spcBef>
              <a:spcAft>
                <a:spcPts val="0"/>
              </a:spcAft>
              <a:buClr>
                <a:srgbClr val="BF6800"/>
              </a:buClr>
              <a:buSzPts val="1800"/>
              <a:buFont typeface="Noto Sans Symbols"/>
              <a:buNone/>
            </a:pPr>
            <a:r>
              <a:rPr b="0" baseline="30000" i="0" lang="en-US" sz="2000" u="none" cap="none" strike="noStrike">
                <a:solidFill>
                  <a:schemeClr val="lt1"/>
                </a:solidFill>
                <a:latin typeface="Arial"/>
                <a:ea typeface="Arial"/>
                <a:cs typeface="Arial"/>
                <a:sym typeface="Arial"/>
              </a:rPr>
              <a:t>1</a:t>
            </a:r>
            <a:r>
              <a:rPr b="0" i="0" lang="en-US" sz="2000" u="none" cap="none" strike="noStrike">
                <a:solidFill>
                  <a:schemeClr val="lt1"/>
                </a:solidFill>
                <a:latin typeface="Arial"/>
                <a:ea typeface="Arial"/>
                <a:cs typeface="Arial"/>
                <a:sym typeface="Arial"/>
              </a:rPr>
              <a:t>Program for Climate Model Diagnosis and Intercomparison, </a:t>
            </a:r>
            <a:endParaRPr/>
          </a:p>
          <a:p>
            <a:pPr indent="0" lvl="0" marL="57150" marR="0" rtl="0" algn="l">
              <a:spcBef>
                <a:spcPts val="0"/>
              </a:spcBef>
              <a:spcAft>
                <a:spcPts val="0"/>
              </a:spcAft>
              <a:buClr>
                <a:srgbClr val="BF6800"/>
              </a:buClr>
              <a:buSzPts val="1800"/>
              <a:buFont typeface="Noto Sans Symbols"/>
              <a:buNone/>
            </a:pPr>
            <a:r>
              <a:rPr b="0" baseline="30000" i="0" lang="en-US" sz="2000" u="none" cap="none" strike="noStrike">
                <a:solidFill>
                  <a:schemeClr val="lt1"/>
                </a:solidFill>
                <a:latin typeface="Arial"/>
                <a:ea typeface="Arial"/>
                <a:cs typeface="Arial"/>
                <a:sym typeface="Arial"/>
              </a:rPr>
              <a:t>2</a:t>
            </a:r>
            <a:r>
              <a:rPr b="0" i="0" lang="en-US" sz="2000" u="none" cap="none" strike="noStrike">
                <a:solidFill>
                  <a:schemeClr val="lt1"/>
                </a:solidFill>
                <a:latin typeface="Arial"/>
                <a:ea typeface="Arial"/>
                <a:cs typeface="Arial"/>
                <a:sym typeface="Arial"/>
              </a:rPr>
              <a:t>Earth System Grid Federation 2 – US, </a:t>
            </a:r>
            <a:r>
              <a:rPr b="0" baseline="30000" i="0" lang="en-US" sz="2000" u="none" cap="none" strike="noStrike">
                <a:solidFill>
                  <a:schemeClr val="lt1"/>
                </a:solidFill>
                <a:latin typeface="Arial"/>
                <a:ea typeface="Arial"/>
                <a:cs typeface="Arial"/>
                <a:sym typeface="Arial"/>
              </a:rPr>
              <a:t>3</a:t>
            </a:r>
            <a:r>
              <a:rPr b="0" i="0" lang="en-US" sz="2000" u="none" cap="none" strike="noStrike">
                <a:solidFill>
                  <a:schemeClr val="lt1"/>
                </a:solidFill>
                <a:latin typeface="Arial"/>
                <a:ea typeface="Arial"/>
                <a:cs typeface="Arial"/>
                <a:sym typeface="Arial"/>
              </a:rPr>
              <a:t>Oak Ridge National Laboratory/RUBISCO</a:t>
            </a:r>
            <a:endParaRPr/>
          </a:p>
        </p:txBody>
      </p:sp>
      <p:sp>
        <p:nvSpPr>
          <p:cNvPr id="43" name="Google Shape;43;p1"/>
          <p:cNvSpPr/>
          <p:nvPr/>
        </p:nvSpPr>
        <p:spPr>
          <a:xfrm>
            <a:off x="9611559" y="3326654"/>
            <a:ext cx="2364900" cy="1003800"/>
          </a:xfrm>
          <a:prstGeom prst="roundRect">
            <a:avLst>
              <a:gd fmla="val 16667" name="adj"/>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id="44" name="Google Shape;44;p1"/>
          <p:cNvPicPr preferRelativeResize="0"/>
          <p:nvPr/>
        </p:nvPicPr>
        <p:blipFill rotWithShape="1">
          <a:blip r:embed="rId4">
            <a:alphaModFix/>
          </a:blip>
          <a:srcRect b="0" l="0" r="0" t="0"/>
          <a:stretch/>
        </p:blipFill>
        <p:spPr>
          <a:xfrm>
            <a:off x="9767685" y="3448357"/>
            <a:ext cx="2045142" cy="783246"/>
          </a:xfrm>
          <a:prstGeom prst="rect">
            <a:avLst/>
          </a:prstGeom>
          <a:noFill/>
          <a:ln>
            <a:noFill/>
          </a:ln>
        </p:spPr>
      </p:pic>
      <p:sp>
        <p:nvSpPr>
          <p:cNvPr id="45" name="Google Shape;45;p1"/>
          <p:cNvSpPr/>
          <p:nvPr/>
        </p:nvSpPr>
        <p:spPr>
          <a:xfrm>
            <a:off x="9611559" y="4415731"/>
            <a:ext cx="2364900" cy="1003800"/>
          </a:xfrm>
          <a:prstGeom prst="roundRect">
            <a:avLst>
              <a:gd fmla="val 16667" name="adj"/>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id="46" name="Google Shape;46;p1"/>
          <p:cNvPicPr preferRelativeResize="0"/>
          <p:nvPr/>
        </p:nvPicPr>
        <p:blipFill rotWithShape="1">
          <a:blip r:embed="rId5">
            <a:alphaModFix/>
          </a:blip>
          <a:srcRect b="0" l="0" r="0" t="0"/>
          <a:stretch/>
        </p:blipFill>
        <p:spPr>
          <a:xfrm>
            <a:off x="9989791" y="4503875"/>
            <a:ext cx="1608456" cy="8300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53" name="Google Shape;53;p2"/>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54" name="Google Shape;54;p2"/>
          <p:cNvSpPr txBox="1"/>
          <p:nvPr>
            <p:ph idx="1" type="body"/>
          </p:nvPr>
        </p:nvSpPr>
        <p:spPr>
          <a:xfrm>
            <a:off x="5828065" y="1560983"/>
            <a:ext cx="5754335" cy="4812621"/>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lang="en-US"/>
              <a:t>CMIP7 - starts with AR7 Fast Track ~2025-26</a:t>
            </a:r>
            <a:endParaRPr/>
          </a:p>
          <a:p>
            <a:pPr indent="-214312" lvl="1" marL="471488" rtl="0" algn="l">
              <a:spcBef>
                <a:spcPts val="200"/>
              </a:spcBef>
              <a:spcAft>
                <a:spcPts val="0"/>
              </a:spcAft>
              <a:buClr>
                <a:srgbClr val="2683C6"/>
              </a:buClr>
              <a:buSzPts val="1800"/>
              <a:buFont typeface="Noto Sans Symbols"/>
              <a:buChar char="▪"/>
            </a:pPr>
            <a:r>
              <a:rPr lang="en-US"/>
              <a:t>CMIP DECK, 8 experiments - </a:t>
            </a:r>
            <a:r>
              <a:rPr i="1" lang="en-US"/>
              <a:t>model evaluation</a:t>
            </a:r>
            <a:endParaRPr/>
          </a:p>
          <a:p>
            <a:pPr indent="-214312" lvl="1" marL="471488" rtl="0" algn="l">
              <a:spcBef>
                <a:spcPts val="200"/>
              </a:spcBef>
              <a:spcAft>
                <a:spcPts val="0"/>
              </a:spcAft>
              <a:buClr>
                <a:srgbClr val="2683C6"/>
              </a:buClr>
              <a:buSzPts val="1800"/>
              <a:buFont typeface="Noto Sans Symbols"/>
              <a:buChar char="▪"/>
            </a:pPr>
            <a:r>
              <a:rPr lang="en-US"/>
              <a:t>+MIPs plus ~50 experiments - </a:t>
            </a:r>
            <a:r>
              <a:rPr i="1" lang="en-US"/>
              <a:t>model sensitivity </a:t>
            </a:r>
            <a:r>
              <a:rPr lang="en-US"/>
              <a:t>(AerChemMIP, C4MIP, CFMIP, LMIP, GeoMIP, PMIP, RFMIP) - </a:t>
            </a:r>
            <a:r>
              <a:rPr i="1" lang="en-US"/>
              <a:t>model forcing responses</a:t>
            </a:r>
            <a:r>
              <a:rPr lang="en-US"/>
              <a:t> (C4MIP, DAMIP, ScenarioMIP)</a:t>
            </a:r>
            <a:endParaRPr/>
          </a:p>
          <a:p>
            <a:pPr indent="-214312" lvl="1" marL="471488" rtl="0" algn="l">
              <a:spcBef>
                <a:spcPts val="200"/>
              </a:spcBef>
              <a:spcAft>
                <a:spcPts val="0"/>
              </a:spcAft>
              <a:buClr>
                <a:srgbClr val="2683C6"/>
              </a:buClr>
              <a:buSzPts val="1800"/>
              <a:buFont typeface="Noto Sans Symbols"/>
              <a:buChar char="▪"/>
            </a:pPr>
            <a:r>
              <a:rPr lang="en-US"/>
              <a:t>~5 PB of simulation data </a:t>
            </a:r>
            <a:endParaRPr/>
          </a:p>
          <a:p>
            <a:pPr indent="-228600" lvl="0" marL="285750" rtl="0" algn="l">
              <a:spcBef>
                <a:spcPts val="2000"/>
              </a:spcBef>
              <a:spcAft>
                <a:spcPts val="0"/>
              </a:spcAft>
              <a:buClr>
                <a:srgbClr val="2683C6"/>
              </a:buClr>
              <a:buSzPts val="2000"/>
              <a:buFont typeface="Noto Sans Symbols"/>
              <a:buChar char="▪"/>
            </a:pPr>
            <a:r>
              <a:rPr lang="en-US"/>
              <a:t>Science: forcing responses, extremes, carbon cycle, tipping points</a:t>
            </a:r>
            <a:endParaRPr/>
          </a:p>
          <a:p>
            <a:pPr indent="-228600" lvl="0" marL="285750" rtl="0" algn="l">
              <a:spcBef>
                <a:spcPts val="2000"/>
              </a:spcBef>
              <a:spcAft>
                <a:spcPts val="0"/>
              </a:spcAft>
              <a:buClr>
                <a:srgbClr val="2683C6"/>
              </a:buClr>
              <a:buSzPts val="2000"/>
              <a:buFont typeface="Noto Sans Symbols"/>
              <a:buChar char="▪"/>
            </a:pPr>
            <a:r>
              <a:rPr lang="en-US"/>
              <a:t>+33 additional MIPs identified for broader CMIP7 phase, broadening science focus</a:t>
            </a:r>
            <a:endParaRPr/>
          </a:p>
          <a:p>
            <a:pPr indent="-228600" lvl="0" marL="285750" rtl="0" algn="l">
              <a:spcBef>
                <a:spcPts val="2000"/>
              </a:spcBef>
              <a:spcAft>
                <a:spcPts val="0"/>
              </a:spcAft>
              <a:buClr>
                <a:srgbClr val="2683C6"/>
              </a:buClr>
              <a:buSzPts val="2000"/>
              <a:buFont typeface="Noto Sans Symbols"/>
              <a:buChar char="▪"/>
            </a:pPr>
            <a:r>
              <a:rPr lang="en-US"/>
              <a:t>Engagement opportunities - many</a:t>
            </a:r>
            <a:endParaRPr/>
          </a:p>
          <a:p>
            <a:pPr indent="-101600" lvl="0" marL="285750" rtl="0" algn="l">
              <a:spcBef>
                <a:spcPts val="2000"/>
              </a:spcBef>
              <a:spcAft>
                <a:spcPts val="0"/>
              </a:spcAft>
              <a:buClr>
                <a:srgbClr val="2683C6"/>
              </a:buClr>
              <a:buSzPts val="2000"/>
              <a:buFont typeface="Noto Sans Symbols"/>
              <a:buNone/>
            </a:pPr>
            <a:r>
              <a:t/>
            </a:r>
            <a:endParaRPr/>
          </a:p>
        </p:txBody>
      </p:sp>
      <p:sp>
        <p:nvSpPr>
          <p:cNvPr id="55" name="Google Shape;55;p2"/>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latin typeface="Arial"/>
                <a:ea typeface="Arial"/>
                <a:cs typeface="Arial"/>
                <a:sym typeface="Arial"/>
              </a:rPr>
              <a:t>CMIP7 take home points</a:t>
            </a:r>
            <a:endParaRPr/>
          </a:p>
        </p:txBody>
      </p:sp>
      <p:pic>
        <p:nvPicPr>
          <p:cNvPr descr="A diagram of a company&#10;&#10;Description automatically generated" id="56" name="Google Shape;56;p2"/>
          <p:cNvPicPr preferRelativeResize="0"/>
          <p:nvPr/>
        </p:nvPicPr>
        <p:blipFill rotWithShape="1">
          <a:blip r:embed="rId3">
            <a:alphaModFix/>
          </a:blip>
          <a:srcRect b="0" l="0" r="0" t="0"/>
          <a:stretch/>
        </p:blipFill>
        <p:spPr>
          <a:xfrm>
            <a:off x="189517" y="987106"/>
            <a:ext cx="5638548" cy="2652380"/>
          </a:xfrm>
          <a:prstGeom prst="rect">
            <a:avLst/>
          </a:prstGeom>
          <a:noFill/>
          <a:ln>
            <a:noFill/>
          </a:ln>
        </p:spPr>
      </p:pic>
      <p:pic>
        <p:nvPicPr>
          <p:cNvPr descr="A screenshot of a computer program&#10;&#10;Description automatically generated" id="57" name="Google Shape;57;p2"/>
          <p:cNvPicPr preferRelativeResize="0"/>
          <p:nvPr/>
        </p:nvPicPr>
        <p:blipFill rotWithShape="1">
          <a:blip r:embed="rId4">
            <a:alphaModFix/>
          </a:blip>
          <a:srcRect b="0" l="0" r="0" t="5003"/>
          <a:stretch/>
        </p:blipFill>
        <p:spPr>
          <a:xfrm>
            <a:off x="168655" y="3726611"/>
            <a:ext cx="5659410" cy="30241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64" name="Google Shape;64;p3"/>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65" name="Google Shape;65;p3"/>
          <p:cNvSpPr txBox="1"/>
          <p:nvPr>
            <p:ph idx="1" type="body"/>
          </p:nvPr>
        </p:nvSpPr>
        <p:spPr>
          <a:xfrm>
            <a:off x="5828065" y="1560983"/>
            <a:ext cx="5754335" cy="4812621"/>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lang="en-US"/>
              <a:t>CMIP DECK provides key experiments to evaluate simulation fidelity, linking model performance and improvement across CMIP phases</a:t>
            </a:r>
            <a:endParaRPr/>
          </a:p>
          <a:p>
            <a:pPr indent="-228600" lvl="0" marL="285750" rtl="0" algn="l">
              <a:spcBef>
                <a:spcPts val="2000"/>
              </a:spcBef>
              <a:spcAft>
                <a:spcPts val="0"/>
              </a:spcAft>
              <a:buClr>
                <a:srgbClr val="2683C6"/>
              </a:buClr>
              <a:buSzPts val="2000"/>
              <a:buFont typeface="Noto Sans Symbols"/>
              <a:buChar char="▪"/>
            </a:pPr>
            <a:r>
              <a:rPr lang="en-US"/>
              <a:t>Added historical – key evaluation experiment</a:t>
            </a:r>
            <a:endParaRPr/>
          </a:p>
          <a:p>
            <a:pPr indent="-228600" lvl="0" marL="285750" rtl="0" algn="l">
              <a:spcBef>
                <a:spcPts val="2000"/>
              </a:spcBef>
              <a:spcAft>
                <a:spcPts val="0"/>
              </a:spcAft>
              <a:buClr>
                <a:srgbClr val="2683C6"/>
              </a:buClr>
              <a:buSzPts val="2000"/>
              <a:buFont typeface="Noto Sans Symbols"/>
              <a:buChar char="▪"/>
            </a:pPr>
            <a:r>
              <a:rPr lang="en-US"/>
              <a:t>Added RFMIP piClim-* atmospheric-only experiments to quantify radiative impacts and feedbacks to forcing</a:t>
            </a:r>
            <a:endParaRPr/>
          </a:p>
          <a:p>
            <a:pPr indent="-228600" lvl="0" marL="285750" rtl="0" algn="l">
              <a:spcBef>
                <a:spcPts val="2000"/>
              </a:spcBef>
              <a:spcAft>
                <a:spcPts val="0"/>
              </a:spcAft>
              <a:buClr>
                <a:srgbClr val="2683C6"/>
              </a:buClr>
              <a:buSzPts val="2000"/>
              <a:buFont typeface="Noto Sans Symbols"/>
              <a:buChar char="▪"/>
            </a:pPr>
            <a:r>
              <a:rPr lang="en-US"/>
              <a:t>Added esm-* emissions-driven experiment variants</a:t>
            </a:r>
            <a:endParaRPr/>
          </a:p>
        </p:txBody>
      </p:sp>
      <p:sp>
        <p:nvSpPr>
          <p:cNvPr id="66" name="Google Shape;66;p3"/>
          <p:cNvSpPr txBox="1"/>
          <p:nvPr>
            <p:ph type="title"/>
          </p:nvPr>
        </p:nvSpPr>
        <p:spPr>
          <a:xfrm>
            <a:off x="403412" y="263014"/>
            <a:ext cx="1133587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latin typeface="Arial"/>
                <a:ea typeface="Arial"/>
                <a:cs typeface="Arial"/>
                <a:sym typeface="Arial"/>
              </a:rPr>
              <a:t>DECK: expanding core model evaluation experiments</a:t>
            </a:r>
            <a:endParaRPr/>
          </a:p>
        </p:txBody>
      </p:sp>
      <p:pic>
        <p:nvPicPr>
          <p:cNvPr descr="A screenshot of a computer program&#10;&#10;Description automatically generated" id="67" name="Google Shape;67;p3"/>
          <p:cNvPicPr preferRelativeResize="0"/>
          <p:nvPr/>
        </p:nvPicPr>
        <p:blipFill rotWithShape="1">
          <a:blip r:embed="rId3">
            <a:alphaModFix/>
          </a:blip>
          <a:srcRect b="14626" l="997" r="64699" t="14885"/>
          <a:stretch/>
        </p:blipFill>
        <p:spPr>
          <a:xfrm>
            <a:off x="768494" y="1271186"/>
            <a:ext cx="4449971" cy="51439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74" name="Google Shape;74;p4"/>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75" name="Google Shape;75;p4"/>
          <p:cNvSpPr txBox="1"/>
          <p:nvPr>
            <p:ph idx="1" type="body"/>
          </p:nvPr>
        </p:nvSpPr>
        <p:spPr>
          <a:xfrm>
            <a:off x="5828065" y="1256183"/>
            <a:ext cx="5754300" cy="4812600"/>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lang="en-US"/>
              <a:t>CMIP7 model documentation – community feedback – 12 August 2024 - </a:t>
            </a:r>
            <a:r>
              <a:rPr lang="en-US" u="sng">
                <a:solidFill>
                  <a:schemeClr val="hlink"/>
                </a:solidFill>
                <a:hlinkClick r:id="rId3"/>
              </a:rPr>
              <a:t>https://wcrp-cmip.org/essential-model-documentation-feedback-wanted/</a:t>
            </a:r>
            <a:endParaRPr/>
          </a:p>
          <a:p>
            <a:pPr indent="-228600" lvl="0" marL="285750" rtl="0" algn="l">
              <a:spcBef>
                <a:spcPts val="2000"/>
              </a:spcBef>
              <a:spcAft>
                <a:spcPts val="0"/>
              </a:spcAft>
              <a:buClr>
                <a:srgbClr val="2683C6"/>
              </a:buClr>
              <a:buSzPts val="2000"/>
              <a:buFont typeface="Noto Sans Symbols"/>
              <a:buChar char="▪"/>
            </a:pPr>
            <a:r>
              <a:rPr lang="en-US"/>
              <a:t>CMIP7 data request – what model data will be collected for what MIPs/experiments – 8 September 2024 - </a:t>
            </a:r>
            <a:r>
              <a:rPr lang="en-US" u="sng">
                <a:solidFill>
                  <a:schemeClr val="hlink"/>
                </a:solidFill>
                <a:hlinkClick r:id="rId4"/>
              </a:rPr>
              <a:t>https://wcrp-cmip.org/have-your-say-on-the-cmip7-variables/</a:t>
            </a:r>
            <a:endParaRPr/>
          </a:p>
          <a:p>
            <a:pPr indent="-228600" lvl="0" marL="285750" rtl="0" algn="l">
              <a:spcBef>
                <a:spcPts val="2000"/>
              </a:spcBef>
              <a:spcAft>
                <a:spcPts val="0"/>
              </a:spcAft>
              <a:buClr>
                <a:srgbClr val="2683C6"/>
              </a:buClr>
              <a:buSzPts val="2000"/>
              <a:buFont typeface="Noto Sans Symbols"/>
              <a:buChar char="▪"/>
            </a:pPr>
            <a:r>
              <a:rPr lang="en-US"/>
              <a:t>CMIP7 model benchmarking – See Forrest/Jiwoo</a:t>
            </a:r>
            <a:endParaRPr/>
          </a:p>
          <a:p>
            <a:pPr indent="-228600" lvl="0" marL="285750" rtl="0" algn="l">
              <a:spcBef>
                <a:spcPts val="2000"/>
              </a:spcBef>
              <a:spcAft>
                <a:spcPts val="0"/>
              </a:spcAft>
              <a:buClr>
                <a:srgbClr val="2683C6"/>
              </a:buClr>
              <a:buSzPts val="2000"/>
              <a:buFont typeface="Noto Sans Symbols"/>
              <a:buChar char="▪"/>
            </a:pPr>
            <a:r>
              <a:rPr lang="en-US"/>
              <a:t>Forcings workshop – 28-31 October 2024 - evaluating next-generation forcing and working toward “sustained” regular updates ~annually </a:t>
            </a:r>
            <a:r>
              <a:rPr lang="en-US" u="sng">
                <a:solidFill>
                  <a:schemeClr val="hlink"/>
                </a:solidFill>
                <a:hlinkClick r:id="rId5"/>
              </a:rPr>
              <a:t>https://wcrp-cmip.org/event/forcings-workshop/</a:t>
            </a:r>
            <a:endParaRPr/>
          </a:p>
        </p:txBody>
      </p:sp>
      <p:sp>
        <p:nvSpPr>
          <p:cNvPr id="76" name="Google Shape;76;p4"/>
          <p:cNvSpPr txBox="1"/>
          <p:nvPr>
            <p:ph type="title"/>
          </p:nvPr>
        </p:nvSpPr>
        <p:spPr>
          <a:xfrm>
            <a:off x="403412" y="263014"/>
            <a:ext cx="1133587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latin typeface="Arial"/>
                <a:ea typeface="Arial"/>
                <a:cs typeface="Arial"/>
                <a:sym typeface="Arial"/>
              </a:rPr>
              <a:t>CMIP7: engagement opportunities</a:t>
            </a:r>
            <a:endParaRPr/>
          </a:p>
        </p:txBody>
      </p:sp>
      <p:pic>
        <p:nvPicPr>
          <p:cNvPr id="77" name="Google Shape;77;p4"/>
          <p:cNvPicPr preferRelativeResize="0"/>
          <p:nvPr/>
        </p:nvPicPr>
        <p:blipFill rotWithShape="1">
          <a:blip r:embed="rId6">
            <a:alphaModFix/>
          </a:blip>
          <a:srcRect b="0" l="0" r="0" t="0"/>
          <a:stretch/>
        </p:blipFill>
        <p:spPr>
          <a:xfrm>
            <a:off x="242778" y="1847422"/>
            <a:ext cx="4296171" cy="395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84" name="Google Shape;84;p5"/>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85" name="Google Shape;85;p5"/>
          <p:cNvSpPr txBox="1"/>
          <p:nvPr>
            <p:ph idx="1" type="body"/>
          </p:nvPr>
        </p:nvSpPr>
        <p:spPr>
          <a:xfrm>
            <a:off x="5828065" y="1332383"/>
            <a:ext cx="5754300" cy="4812600"/>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lang="en-US"/>
              <a:t>CMIP7 will benefit from comprehensive climate forcing approach</a:t>
            </a:r>
            <a:endParaRPr/>
          </a:p>
          <a:p>
            <a:pPr indent="-228600" lvl="0" marL="285750" rtl="0" algn="l">
              <a:spcBef>
                <a:spcPts val="2000"/>
              </a:spcBef>
              <a:spcAft>
                <a:spcPts val="0"/>
              </a:spcAft>
              <a:buClr>
                <a:srgbClr val="2683C6"/>
              </a:buClr>
              <a:buSzPts val="2000"/>
              <a:buFont typeface="Noto Sans Symbols"/>
              <a:buChar char="▪"/>
            </a:pPr>
            <a:r>
              <a:rPr lang="en-US"/>
              <a:t>CMIP Climate Forcing Task Team working on next-generation data addressing CMIP6 known issues</a:t>
            </a:r>
            <a:endParaRPr/>
          </a:p>
          <a:p>
            <a:pPr indent="-228600" lvl="0" marL="285750" rtl="0" algn="l">
              <a:spcBef>
                <a:spcPts val="2000"/>
              </a:spcBef>
              <a:spcAft>
                <a:spcPts val="0"/>
              </a:spcAft>
              <a:buClr>
                <a:srgbClr val="2683C6"/>
              </a:buClr>
              <a:buSzPts val="2000"/>
              <a:buFont typeface="Noto Sans Symbols"/>
              <a:buChar char="▪"/>
            </a:pPr>
            <a:r>
              <a:rPr lang="en-US"/>
              <a:t>Quantify forcing uncertainty through forcing intercomparison, and identification of missing forcing agents</a:t>
            </a:r>
            <a:endParaRPr/>
          </a:p>
          <a:p>
            <a:pPr indent="-228600" lvl="0" marL="285750" rtl="0" algn="l">
              <a:spcBef>
                <a:spcPts val="2000"/>
              </a:spcBef>
              <a:spcAft>
                <a:spcPts val="0"/>
              </a:spcAft>
              <a:buClr>
                <a:srgbClr val="2683C6"/>
              </a:buClr>
              <a:buSzPts val="2000"/>
              <a:buFont typeface="Noto Sans Symbols"/>
              <a:buChar char="▪"/>
            </a:pPr>
            <a:r>
              <a:rPr lang="en-US"/>
              <a:t>obs4MIPs working to serve coordinated model evaluation efforts of the CMIP Model Benchmarking Task Team</a:t>
            </a:r>
            <a:endParaRPr/>
          </a:p>
          <a:p>
            <a:pPr indent="-228600" lvl="0" marL="285750" rtl="0" algn="l">
              <a:spcBef>
                <a:spcPts val="2000"/>
              </a:spcBef>
              <a:spcAft>
                <a:spcPts val="0"/>
              </a:spcAft>
              <a:buClr>
                <a:srgbClr val="2683C6"/>
              </a:buClr>
              <a:buSzPts val="2000"/>
              <a:buFont typeface="Noto Sans Symbols"/>
              <a:buChar char="▪"/>
            </a:pPr>
            <a:r>
              <a:rPr lang="en-US"/>
              <a:t>Engage observing communities across NASA, ESA, MetOffice, DLR, RSS … connecting observationalists to modelers</a:t>
            </a:r>
            <a:endParaRPr/>
          </a:p>
        </p:txBody>
      </p:sp>
      <p:sp>
        <p:nvSpPr>
          <p:cNvPr id="86" name="Google Shape;86;p5"/>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latin typeface="Arial"/>
                <a:ea typeface="Arial"/>
                <a:cs typeface="Arial"/>
                <a:sym typeface="Arial"/>
              </a:rPr>
              <a:t>Climate forcing and observations for evaluation</a:t>
            </a:r>
            <a:endParaRPr/>
          </a:p>
        </p:txBody>
      </p:sp>
      <p:pic>
        <p:nvPicPr>
          <p:cNvPr descr="A picture containing indoor&#10;&#10;Description automatically generated" id="87" name="Google Shape;87;p5"/>
          <p:cNvPicPr preferRelativeResize="0"/>
          <p:nvPr/>
        </p:nvPicPr>
        <p:blipFill rotWithShape="1">
          <a:blip r:embed="rId3">
            <a:alphaModFix/>
          </a:blip>
          <a:srcRect b="0" l="0" r="0" t="0"/>
          <a:stretch/>
        </p:blipFill>
        <p:spPr>
          <a:xfrm>
            <a:off x="81044" y="1446683"/>
            <a:ext cx="4870721" cy="2128686"/>
          </a:xfrm>
          <a:prstGeom prst="rect">
            <a:avLst/>
          </a:prstGeom>
          <a:noFill/>
          <a:ln>
            <a:noFill/>
          </a:ln>
        </p:spPr>
      </p:pic>
      <p:pic>
        <p:nvPicPr>
          <p:cNvPr id="88" name="Google Shape;88;p5"/>
          <p:cNvPicPr preferRelativeResize="0"/>
          <p:nvPr/>
        </p:nvPicPr>
        <p:blipFill rotWithShape="1">
          <a:blip r:embed="rId4">
            <a:alphaModFix/>
          </a:blip>
          <a:srcRect b="0" l="0" r="0" t="0"/>
          <a:stretch/>
        </p:blipFill>
        <p:spPr>
          <a:xfrm>
            <a:off x="850900" y="3202085"/>
            <a:ext cx="3340100" cy="27227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95" name="Google Shape;95;p6"/>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96" name="Google Shape;96;p6"/>
          <p:cNvSpPr txBox="1"/>
          <p:nvPr>
            <p:ph idx="1" type="body"/>
          </p:nvPr>
        </p:nvSpPr>
        <p:spPr>
          <a:xfrm>
            <a:off x="5828065" y="1560983"/>
            <a:ext cx="5754335" cy="4812621"/>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b="1" lang="en-US"/>
              <a:t>See Forrest!</a:t>
            </a:r>
            <a:endParaRPr/>
          </a:p>
          <a:p>
            <a:pPr indent="-228600" lvl="0" marL="285750" rtl="0" algn="l">
              <a:spcBef>
                <a:spcPts val="2000"/>
              </a:spcBef>
              <a:spcAft>
                <a:spcPts val="0"/>
              </a:spcAft>
              <a:buClr>
                <a:srgbClr val="2683C6"/>
              </a:buClr>
              <a:buSzPts val="2000"/>
              <a:buFont typeface="Noto Sans Symbols"/>
              <a:buChar char="▪"/>
            </a:pPr>
            <a:r>
              <a:rPr lang="en-US"/>
              <a:t>ESGF2-US consortium will replicate CMIP7 data across multiple US-nodes (CMIP6, 5, 3 already copied)</a:t>
            </a:r>
            <a:endParaRPr/>
          </a:p>
          <a:p>
            <a:pPr indent="-214312" lvl="1" marL="471488" rtl="0" algn="l">
              <a:spcBef>
                <a:spcPts val="200"/>
              </a:spcBef>
              <a:spcAft>
                <a:spcPts val="0"/>
              </a:spcAft>
              <a:buClr>
                <a:srgbClr val="2683C6"/>
              </a:buClr>
              <a:buSzPts val="1800"/>
              <a:buFont typeface="Noto Sans Symbols"/>
              <a:buChar char="▪"/>
            </a:pPr>
            <a:r>
              <a:rPr lang="en-US"/>
              <a:t>ORNL</a:t>
            </a:r>
            <a:endParaRPr/>
          </a:p>
          <a:p>
            <a:pPr indent="-214312" lvl="1" marL="471488" rtl="0" algn="l">
              <a:spcBef>
                <a:spcPts val="200"/>
              </a:spcBef>
              <a:spcAft>
                <a:spcPts val="0"/>
              </a:spcAft>
              <a:buClr>
                <a:srgbClr val="2683C6"/>
              </a:buClr>
              <a:buSzPts val="1800"/>
              <a:buFont typeface="Noto Sans Symbols"/>
              <a:buChar char="▪"/>
            </a:pPr>
            <a:r>
              <a:rPr lang="en-US"/>
              <a:t>ANL</a:t>
            </a:r>
            <a:endParaRPr/>
          </a:p>
          <a:p>
            <a:pPr indent="-214312" lvl="1" marL="471488" rtl="0" algn="l">
              <a:spcBef>
                <a:spcPts val="200"/>
              </a:spcBef>
              <a:spcAft>
                <a:spcPts val="0"/>
              </a:spcAft>
              <a:buClr>
                <a:srgbClr val="2683C6"/>
              </a:buClr>
              <a:buSzPts val="1800"/>
              <a:buFont typeface="Noto Sans Symbols"/>
              <a:buChar char="▪"/>
            </a:pPr>
            <a:r>
              <a:rPr lang="en-US"/>
              <a:t>LLNL</a:t>
            </a:r>
            <a:endParaRPr/>
          </a:p>
          <a:p>
            <a:pPr indent="-228600" lvl="0" marL="285750" rtl="0" algn="l">
              <a:spcBef>
                <a:spcPts val="2000"/>
              </a:spcBef>
              <a:spcAft>
                <a:spcPts val="0"/>
              </a:spcAft>
              <a:buClr>
                <a:srgbClr val="2683C6"/>
              </a:buClr>
              <a:buSzPts val="2000"/>
              <a:buFont typeface="Noto Sans Symbols"/>
              <a:buChar char="▪"/>
            </a:pPr>
            <a:r>
              <a:rPr lang="en-US"/>
              <a:t>Discussions underway at </a:t>
            </a:r>
            <a:endParaRPr/>
          </a:p>
          <a:p>
            <a:pPr indent="-214312" lvl="1" marL="471488" rtl="0" algn="l">
              <a:spcBef>
                <a:spcPts val="200"/>
              </a:spcBef>
              <a:spcAft>
                <a:spcPts val="0"/>
              </a:spcAft>
              <a:buClr>
                <a:srgbClr val="2683C6"/>
              </a:buClr>
              <a:buSzPts val="1800"/>
              <a:buFont typeface="Noto Sans Symbols"/>
              <a:buChar char="▪"/>
            </a:pPr>
            <a:r>
              <a:rPr lang="en-US"/>
              <a:t>NERSC (CESMAC data lake exists already)</a:t>
            </a:r>
            <a:endParaRPr/>
          </a:p>
          <a:p>
            <a:pPr indent="-228600" lvl="0" marL="285750" rtl="0" algn="l">
              <a:spcBef>
                <a:spcPts val="2000"/>
              </a:spcBef>
              <a:spcAft>
                <a:spcPts val="0"/>
              </a:spcAft>
              <a:buClr>
                <a:srgbClr val="2683C6"/>
              </a:buClr>
              <a:buSzPts val="2000"/>
              <a:buFont typeface="Noto Sans Symbols"/>
              <a:buChar char="▪"/>
            </a:pPr>
            <a:r>
              <a:rPr lang="en-US"/>
              <a:t>NIMBUS-LLNL – prototype jupyterhub cluster at LLNL direct access to LLNL ESGF data</a:t>
            </a:r>
            <a:endParaRPr/>
          </a:p>
        </p:txBody>
      </p:sp>
      <p:sp>
        <p:nvSpPr>
          <p:cNvPr id="97" name="Google Shape;97;p6"/>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latin typeface="Arial"/>
                <a:ea typeface="Arial"/>
                <a:cs typeface="Arial"/>
                <a:sym typeface="Arial"/>
              </a:rPr>
              <a:t>Better CMIP data access and availability</a:t>
            </a:r>
            <a:endParaRPr/>
          </a:p>
        </p:txBody>
      </p:sp>
      <p:pic>
        <p:nvPicPr>
          <p:cNvPr id="98" name="Google Shape;98;p6"/>
          <p:cNvPicPr preferRelativeResize="0"/>
          <p:nvPr/>
        </p:nvPicPr>
        <p:blipFill rotWithShape="1">
          <a:blip r:embed="rId3">
            <a:alphaModFix/>
          </a:blip>
          <a:srcRect b="0" l="0" r="0" t="0"/>
          <a:stretch/>
        </p:blipFill>
        <p:spPr>
          <a:xfrm>
            <a:off x="609600" y="2594642"/>
            <a:ext cx="4749800" cy="245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p:nvPr/>
        </p:nvSpPr>
        <p:spPr>
          <a:xfrm>
            <a:off x="6096000" y="4896502"/>
            <a:ext cx="5715000" cy="120032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Disclaimer</a:t>
            </a:r>
            <a:endParaRPr/>
          </a:p>
          <a:p>
            <a:pPr indent="0" lvl="0" marL="0" marR="0" rtl="0" algn="l">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b="0" i="0" sz="1050" u="none" cap="none" strike="noStrike">
              <a:solidFill>
                <a:srgbClr val="FFFFFF"/>
              </a:solidFill>
              <a:latin typeface="Open Sans"/>
              <a:ea typeface="Open Sans"/>
              <a:cs typeface="Open Sans"/>
              <a:sym typeface="Open Sans"/>
            </a:endParaRPr>
          </a:p>
        </p:txBody>
      </p:sp>
      <p:pic>
        <p:nvPicPr>
          <p:cNvPr id="104" name="Google Shape;104;p7"/>
          <p:cNvPicPr preferRelativeResize="0"/>
          <p:nvPr/>
        </p:nvPicPr>
        <p:blipFill rotWithShape="1">
          <a:blip r:embed="rId3">
            <a:alphaModFix/>
          </a:blip>
          <a:srcRect b="0" l="0" r="0" t="0"/>
          <a:stretch/>
        </p:blipFill>
        <p:spPr>
          <a:xfrm>
            <a:off x="781278" y="5502584"/>
            <a:ext cx="3524497" cy="594247"/>
          </a:xfrm>
          <a:prstGeom prst="rect">
            <a:avLst/>
          </a:prstGeom>
          <a:noFill/>
          <a:ln>
            <a:noFill/>
          </a:ln>
        </p:spPr>
      </p:pic>
      <p:sp>
        <p:nvSpPr>
          <p:cNvPr id="105" name="Google Shape;105;p7"/>
          <p:cNvSpPr txBox="1"/>
          <p:nvPr/>
        </p:nvSpPr>
        <p:spPr>
          <a:xfrm>
            <a:off x="881742" y="1044198"/>
            <a:ext cx="4557145" cy="21544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cap="none" strike="noStrike">
                <a:solidFill>
                  <a:schemeClr val="lt1"/>
                </a:solidFill>
                <a:latin typeface="Arial"/>
                <a:ea typeface="Arial"/>
                <a:cs typeface="Arial"/>
                <a:sym typeface="Arial"/>
              </a:rPr>
              <a:t>Paul J. Durack</a:t>
            </a:r>
            <a:endParaRPr/>
          </a:p>
          <a:p>
            <a:pPr indent="0" lvl="0" marL="0" marR="0" rtl="0" algn="l">
              <a:spcBef>
                <a:spcPts val="0"/>
              </a:spcBef>
              <a:spcAft>
                <a:spcPts val="0"/>
              </a:spcAft>
              <a:buNone/>
            </a:pPr>
            <a:r>
              <a:rPr lang="en-US" sz="4000">
                <a:solidFill>
                  <a:schemeClr val="lt1"/>
                </a:solidFill>
                <a:latin typeface="Arial"/>
                <a:ea typeface="Arial"/>
                <a:cs typeface="Arial"/>
                <a:sym typeface="Arial"/>
              </a:rPr>
              <a:t>PCMDI, LLNL</a:t>
            </a:r>
            <a:endParaRPr/>
          </a:p>
          <a:p>
            <a:pPr indent="0" lvl="0" marL="0" marR="0" rtl="0" algn="l">
              <a:spcBef>
                <a:spcPts val="0"/>
              </a:spcBef>
              <a:spcAft>
                <a:spcPts val="0"/>
              </a:spcAft>
              <a:buNone/>
            </a:pPr>
            <a:r>
              <a:rPr lang="en-US" sz="4000" u="sng">
                <a:solidFill>
                  <a:srgbClr val="9CBDE2"/>
                </a:solidFill>
                <a:latin typeface="Arial"/>
                <a:ea typeface="Arial"/>
                <a:cs typeface="Arial"/>
                <a:sym typeface="Arial"/>
                <a:hlinkClick r:id="rId4">
                  <a:extLst>
                    <a:ext uri="{A12FA001-AC4F-418D-AE19-62706E023703}">
                      <ahyp:hlinkClr val="tx"/>
                    </a:ext>
                  </a:extLst>
                </a:hlinkClick>
              </a:rPr>
              <a:t>durack1@llnl.gov</a:t>
            </a:r>
            <a:r>
              <a:rPr lang="en-US" sz="4000">
                <a:solidFill>
                  <a:srgbClr val="9CBDE2"/>
                </a:solidFill>
                <a:latin typeface="Arial"/>
                <a:ea typeface="Arial"/>
                <a:cs typeface="Arial"/>
                <a:sym typeface="Arial"/>
              </a:rPr>
              <a:t> </a:t>
            </a:r>
            <a:endParaRPr/>
          </a:p>
        </p:txBody>
      </p:sp>
      <p:sp>
        <p:nvSpPr>
          <p:cNvPr id="106" name="Google Shape;106;p7"/>
          <p:cNvSpPr txBox="1"/>
          <p:nvPr/>
        </p:nvSpPr>
        <p:spPr>
          <a:xfrm>
            <a:off x="6302829" y="2890391"/>
            <a:ext cx="580208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Latest CMIP info</a:t>
            </a:r>
            <a:r>
              <a:rPr b="1" lang="en-US" sz="3200">
                <a:solidFill>
                  <a:schemeClr val="lt1"/>
                </a:solidFill>
              </a:rPr>
              <a:t> </a:t>
            </a:r>
            <a:r>
              <a:rPr b="1" lang="en-US" sz="3200">
                <a:solidFill>
                  <a:schemeClr val="lt1"/>
                </a:solidFill>
                <a:latin typeface="Arial"/>
                <a:ea typeface="Arial"/>
                <a:cs typeface="Arial"/>
                <a:sym typeface="Arial"/>
              </a:rPr>
              <a:t>at</a:t>
            </a:r>
            <a:endParaRPr/>
          </a:p>
          <a:p>
            <a:pPr indent="0" lvl="0" marL="0" marR="0" rtl="0" algn="l">
              <a:spcBef>
                <a:spcPts val="0"/>
              </a:spcBef>
              <a:spcAft>
                <a:spcPts val="0"/>
              </a:spcAft>
              <a:buNone/>
            </a:pPr>
            <a:r>
              <a:rPr lang="en-US" sz="3200" u="sng">
                <a:solidFill>
                  <a:srgbClr val="9CBDE2"/>
                </a:solidFill>
                <a:latin typeface="Arial"/>
                <a:ea typeface="Arial"/>
                <a:cs typeface="Arial"/>
                <a:sym typeface="Arial"/>
                <a:hlinkClick r:id="rId5">
                  <a:extLst>
                    <a:ext uri="{A12FA001-AC4F-418D-AE19-62706E023703}">
                      <ahyp:hlinkClr val="tx"/>
                    </a:ext>
                  </a:extLst>
                </a:hlinkClick>
              </a:rPr>
              <a:t>https://bit.ly/CMIP-mailinglists</a:t>
            </a:r>
            <a:endParaRPr sz="3200">
              <a:solidFill>
                <a:srgbClr val="9CBDE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4 PLS ERC Climate">
  <a:themeElements>
    <a:clrScheme name="Climate ERC colors">
      <a:dk1>
        <a:srgbClr val="000000"/>
      </a:dk1>
      <a:lt1>
        <a:srgbClr val="FFFFFF"/>
      </a:lt1>
      <a:dk2>
        <a:srgbClr val="2C5E97"/>
      </a:dk2>
      <a:lt2>
        <a:srgbClr val="F1F1F1"/>
      </a:lt2>
      <a:accent1>
        <a:srgbClr val="FF8B00"/>
      </a:accent1>
      <a:accent2>
        <a:srgbClr val="29A6B5"/>
      </a:accent2>
      <a:accent3>
        <a:srgbClr val="57585A"/>
      </a:accent3>
      <a:accent4>
        <a:srgbClr val="477A61"/>
      </a:accent4>
      <a:accent5>
        <a:srgbClr val="414A83"/>
      </a:accent5>
      <a:accent6>
        <a:srgbClr val="FCC50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2019-04-10T18:00:37Z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0x010100EE6BCD1D531EBA439BA561A4D44481E1</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