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87" r:id="rId2"/>
    <p:sldId id="389" r:id="rId3"/>
    <p:sldId id="402" r:id="rId4"/>
    <p:sldId id="390" r:id="rId5"/>
    <p:sldId id="392" r:id="rId6"/>
    <p:sldId id="399" r:id="rId7"/>
    <p:sldId id="405" r:id="rId8"/>
    <p:sldId id="404" r:id="rId9"/>
    <p:sldId id="408" r:id="rId10"/>
    <p:sldId id="347" r:id="rId11"/>
    <p:sldId id="403" r:id="rId12"/>
    <p:sldId id="395" r:id="rId13"/>
    <p:sldId id="372" r:id="rId14"/>
    <p:sldId id="393" r:id="rId15"/>
    <p:sldId id="396" r:id="rId16"/>
    <p:sldId id="410" r:id="rId17"/>
    <p:sldId id="391" r:id="rId18"/>
    <p:sldId id="411" r:id="rId19"/>
    <p:sldId id="39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95" autoAdjust="0"/>
    <p:restoredTop sz="94660"/>
  </p:normalViewPr>
  <p:slideViewPr>
    <p:cSldViewPr>
      <p:cViewPr>
        <p:scale>
          <a:sx n="75" d="100"/>
          <a:sy n="75" d="100"/>
        </p:scale>
        <p:origin x="240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A70B9-8E2A-45F2-BF4A-448D317C2EE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6F498-07BC-4B17-80AE-9C1108129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9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CAEA-CD9B-4F57-ADFB-7F7C19C4DB7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7F73-3B9F-42CB-BFC3-2E7D18AF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7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CAEA-CD9B-4F57-ADFB-7F7C19C4DB7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7F73-3B9F-42CB-BFC3-2E7D18AF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3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CAEA-CD9B-4F57-ADFB-7F7C19C4DB7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7F73-3B9F-42CB-BFC3-2E7D18AF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CAEA-CD9B-4F57-ADFB-7F7C19C4DB7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7F73-3B9F-42CB-BFC3-2E7D18AF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1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CAEA-CD9B-4F57-ADFB-7F7C19C4DB7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7F73-3B9F-42CB-BFC3-2E7D18AF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5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CAEA-CD9B-4F57-ADFB-7F7C19C4DB7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7F73-3B9F-42CB-BFC3-2E7D18AF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5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CAEA-CD9B-4F57-ADFB-7F7C19C4DB7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7F73-3B9F-42CB-BFC3-2E7D18AF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0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CAEA-CD9B-4F57-ADFB-7F7C19C4DB7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7F73-3B9F-42CB-BFC3-2E7D18AF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9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CAEA-CD9B-4F57-ADFB-7F7C19C4DB7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7F73-3B9F-42CB-BFC3-2E7D18AF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1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CAEA-CD9B-4F57-ADFB-7F7C19C4DB7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7F73-3B9F-42CB-BFC3-2E7D18AF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2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CAEA-CD9B-4F57-ADFB-7F7C19C4DB7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7F73-3B9F-42CB-BFC3-2E7D18AF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2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DCAEA-CD9B-4F57-ADFB-7F7C19C4DB7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57F73-3B9F-42CB-BFC3-2E7D18AF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2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ditorial@copernicus.or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I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6450806"/>
            <a:ext cx="1371600" cy="40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P\100EOS5D\IMG_8482.JPG"/>
          <p:cNvPicPr>
            <a:picLocks noChangeAspect="1" noChangeArrowheads="1"/>
          </p:cNvPicPr>
          <p:nvPr/>
        </p:nvPicPr>
        <p:blipFill rotWithShape="1">
          <a:blip r:embed="rId3" cstate="print"/>
          <a:srcRect t="31250"/>
          <a:stretch/>
        </p:blipFill>
        <p:spPr bwMode="auto">
          <a:xfrm>
            <a:off x="0" y="-22522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7696200" y="3960813"/>
            <a:ext cx="1447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UCI   4 </a:t>
            </a:r>
            <a:r>
              <a:rPr lang="en-US" sz="900" dirty="0">
                <a:solidFill>
                  <a:schemeClr val="bg1"/>
                </a:solidFill>
              </a:rPr>
              <a:t>Jan 2010 </a:t>
            </a:r>
            <a:r>
              <a:rPr lang="en-US" sz="900" dirty="0" smtClean="0">
                <a:solidFill>
                  <a:schemeClr val="bg1"/>
                </a:solidFill>
              </a:rPr>
              <a:t>   0754h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385196"/>
            <a:ext cx="86487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Developing an efficient &amp; accurate model of sunlight for use in all ACME components</a:t>
            </a:r>
          </a:p>
          <a:p>
            <a:pPr algn="ctr"/>
            <a:endParaRPr lang="en-US" sz="1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i="1" dirty="0" smtClean="0">
                <a:latin typeface="Arial" pitchFamily="34" charset="0"/>
                <a:cs typeface="Arial" pitchFamily="34" charset="0"/>
              </a:rPr>
              <a:t>Michael J. Prather,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Juno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Hsu, </a:t>
            </a:r>
          </a:p>
          <a:p>
            <a:pPr algn="ctr"/>
            <a:r>
              <a:rPr lang="en-US" i="1" dirty="0" smtClean="0">
                <a:latin typeface="Arial" pitchFamily="34" charset="0"/>
                <a:cs typeface="Arial" pitchFamily="34" charset="0"/>
              </a:rPr>
              <a:t>Philip Cameron-Smith,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Alex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Nicolau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, Alex Veidenbaum</a:t>
            </a:r>
            <a:endParaRPr lang="en-US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3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984"/>
            <a:ext cx="4876800" cy="119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33600"/>
            <a:ext cx="6724650" cy="419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40619" y="1600200"/>
            <a:ext cx="4586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Cloud Quadrature picks 4 cloudy types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6248400"/>
            <a:ext cx="7104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nearly clear                    cirrus                      stratus  cumulus</a:t>
            </a:r>
            <a:endParaRPr lang="en-US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2860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Cloud-JX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r="2106" b="3151"/>
          <a:stretch/>
        </p:blipFill>
        <p:spPr bwMode="auto">
          <a:xfrm>
            <a:off x="76200" y="1380987"/>
            <a:ext cx="8915400" cy="29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1287" y="501987"/>
            <a:ext cx="8922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Solar-J.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J-value average and root-mean-square error for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approximating all ICAs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419600"/>
            <a:ext cx="7848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cloud models all have large errors.</a:t>
            </a:r>
          </a:p>
          <a:p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QCA models are best.</a:t>
            </a:r>
          </a:p>
          <a:p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Averaging the direct beam over all ICAs did not work as well as expected.</a:t>
            </a:r>
          </a:p>
          <a:p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Picking random ICAs (instead of the QCAs) is poor choice for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error.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855" b="62204"/>
          <a:stretch/>
        </p:blipFill>
        <p:spPr bwMode="auto">
          <a:xfrm>
            <a:off x="4492808" y="1066800"/>
            <a:ext cx="4651192" cy="5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6200" y="3886200"/>
            <a:ext cx="8839200" cy="228600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84342" y="1681093"/>
            <a:ext cx="4407258" cy="1138307"/>
          </a:xfrm>
          <a:prstGeom prst="roundRect">
            <a:avLst>
              <a:gd name="adj" fmla="val 8216"/>
            </a:avLst>
          </a:prstGeom>
          <a:noFill/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03375" y="2935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51" y="762000"/>
            <a:ext cx="7956761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7626" y="4491335"/>
            <a:ext cx="8458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  <a:ea typeface="Calibri" panose="020F0502020204030204" pitchFamily="34" charset="0"/>
              </a:rPr>
              <a:t>Ozone </a:t>
            </a:r>
            <a:r>
              <a:rPr lang="en-US" dirty="0">
                <a:latin typeface="+mj-lt"/>
                <a:ea typeface="Calibri" panose="020F0502020204030204" pitchFamily="34" charset="0"/>
              </a:rPr>
              <a:t>photolysis rates (J</a:t>
            </a:r>
            <a:r>
              <a:rPr lang="en-US" baseline="-25000" dirty="0">
                <a:latin typeface="+mj-lt"/>
                <a:ea typeface="Calibri" panose="020F0502020204030204" pitchFamily="34" charset="0"/>
              </a:rPr>
              <a:t>O3</a:t>
            </a:r>
            <a:r>
              <a:rPr lang="en-US" dirty="0">
                <a:latin typeface="+mj-lt"/>
                <a:ea typeface="Calibri" panose="020F0502020204030204" pitchFamily="34" charset="0"/>
              </a:rPr>
              <a:t>) from Solar-J (left) and atmospheric heating rates under clear sky (right) from both Solar-J (solid lines) and RRTMG (dashed </a:t>
            </a:r>
            <a:r>
              <a:rPr lang="en-US" dirty="0" smtClean="0">
                <a:latin typeface="+mj-lt"/>
                <a:ea typeface="Calibri" panose="020F0502020204030204" pitchFamily="34" charset="0"/>
              </a:rPr>
              <a:t>lines, Hs </a:t>
            </a:r>
            <a:r>
              <a:rPr lang="en-US" dirty="0" err="1" smtClean="0">
                <a:latin typeface="+mj-lt"/>
                <a:ea typeface="Calibri" panose="020F0502020204030204" pitchFamily="34" charset="0"/>
              </a:rPr>
              <a:t>ony</a:t>
            </a:r>
            <a:r>
              <a:rPr lang="en-US" dirty="0" smtClean="0">
                <a:latin typeface="+mj-lt"/>
                <a:ea typeface="Calibri" panose="020F0502020204030204" pitchFamily="34" charset="0"/>
              </a:rPr>
              <a:t>) </a:t>
            </a:r>
            <a:r>
              <a:rPr lang="en-US" dirty="0">
                <a:latin typeface="+mj-lt"/>
                <a:ea typeface="Calibri" panose="020F0502020204030204" pitchFamily="34" charset="0"/>
              </a:rPr>
              <a:t>at large SZA and 4 different altitudes. </a:t>
            </a:r>
            <a:endParaRPr lang="en-US" dirty="0" smtClean="0">
              <a:latin typeface="+mj-lt"/>
              <a:ea typeface="Calibri" panose="020F0502020204030204" pitchFamily="34" charset="0"/>
            </a:endParaRPr>
          </a:p>
          <a:p>
            <a:endParaRPr lang="en-US" dirty="0">
              <a:latin typeface="+mj-lt"/>
              <a:ea typeface="Calibri" panose="020F0502020204030204" pitchFamily="34" charset="0"/>
            </a:endParaRPr>
          </a:p>
          <a:p>
            <a:r>
              <a:rPr lang="en-US" i="1" dirty="0" smtClean="0">
                <a:latin typeface="+mj-lt"/>
                <a:ea typeface="Calibri" panose="020F0502020204030204" pitchFamily="34" charset="0"/>
              </a:rPr>
              <a:t>Current version(?) of RRTMG has heating </a:t>
            </a:r>
            <a:r>
              <a:rPr lang="en-US" i="1" dirty="0">
                <a:latin typeface="+mj-lt"/>
                <a:ea typeface="Calibri" panose="020F0502020204030204" pitchFamily="34" charset="0"/>
              </a:rPr>
              <a:t>rates reduce to </a:t>
            </a:r>
            <a:r>
              <a:rPr lang="en-US" i="1" dirty="0" smtClean="0">
                <a:latin typeface="+mj-lt"/>
                <a:ea typeface="Calibri" panose="020F0502020204030204" pitchFamily="34" charset="0"/>
              </a:rPr>
              <a:t>zero </a:t>
            </a:r>
            <a:r>
              <a:rPr lang="en-US" i="1" dirty="0">
                <a:latin typeface="+mj-lt"/>
                <a:ea typeface="Calibri" panose="020F0502020204030204" pitchFamily="34" charset="0"/>
              </a:rPr>
              <a:t>at SZA= </a:t>
            </a:r>
            <a:r>
              <a:rPr lang="en-US" i="1" dirty="0" smtClean="0">
                <a:latin typeface="+mj-lt"/>
                <a:ea typeface="Calibri" panose="020F0502020204030204" pitchFamily="34" charset="0"/>
              </a:rPr>
              <a:t>90º </a:t>
            </a:r>
            <a:r>
              <a:rPr lang="en-US" i="1" dirty="0">
                <a:latin typeface="+mj-lt"/>
                <a:ea typeface="Calibri" panose="020F0502020204030204" pitchFamily="34" charset="0"/>
              </a:rPr>
              <a:t>due to the lack of spherical </a:t>
            </a:r>
            <a:r>
              <a:rPr lang="en-US" i="1" dirty="0" smtClean="0">
                <a:latin typeface="+mj-lt"/>
                <a:ea typeface="Calibri" panose="020F0502020204030204" pitchFamily="34" charset="0"/>
              </a:rPr>
              <a:t>correction.  </a:t>
            </a:r>
            <a:r>
              <a:rPr lang="en-US" i="1" dirty="0">
                <a:latin typeface="+mj-lt"/>
                <a:ea typeface="Calibri" panose="020F0502020204030204" pitchFamily="34" charset="0"/>
              </a:rPr>
              <a:t>S</a:t>
            </a:r>
            <a:r>
              <a:rPr lang="en-US" i="1" dirty="0" smtClean="0">
                <a:latin typeface="+mj-lt"/>
                <a:ea typeface="Calibri" panose="020F0502020204030204" pitchFamily="34" charset="0"/>
              </a:rPr>
              <a:t>phericity </a:t>
            </a:r>
            <a:r>
              <a:rPr lang="en-US" i="1" dirty="0">
                <a:latin typeface="+mj-lt"/>
                <a:ea typeface="Calibri" panose="020F0502020204030204" pitchFamily="34" charset="0"/>
              </a:rPr>
              <a:t>on the direct solar beam path is included in Solar-J.</a:t>
            </a:r>
            <a:endParaRPr lang="en-US" i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28600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  <a:ea typeface="Calibri" panose="020F0502020204030204" pitchFamily="34" charset="0"/>
              </a:rPr>
              <a:t>Error with ‘flat-Earth’ models start at SZA &gt; 84º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10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\100EOS5D-Cs-plants\IMG_7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9144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ven Solar-J will have trouble with J’s &amp; H’s </a:t>
            </a:r>
          </a:p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post-sunset cloud fields like </a:t>
            </a:r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these.</a:t>
            </a:r>
            <a:endParaRPr lang="en-US" sz="12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8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554609"/>
              </p:ext>
            </p:extLst>
          </p:nvPr>
        </p:nvGraphicFramePr>
        <p:xfrm>
          <a:off x="609600" y="533400"/>
          <a:ext cx="8153399" cy="5715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09321">
                  <a:extLst>
                    <a:ext uri="{9D8B030D-6E8A-4147-A177-3AD203B41FA5}">
                      <a16:colId xmlns:a16="http://schemas.microsoft.com/office/drawing/2014/main" val="1808249738"/>
                    </a:ext>
                  </a:extLst>
                </a:gridCol>
                <a:gridCol w="2696079">
                  <a:extLst>
                    <a:ext uri="{9D8B030D-6E8A-4147-A177-3AD203B41FA5}">
                      <a16:colId xmlns:a16="http://schemas.microsoft.com/office/drawing/2014/main" val="809238640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3903614243"/>
                    </a:ext>
                  </a:extLst>
                </a:gridCol>
              </a:tblGrid>
              <a:tr h="68580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b="1" dirty="0" smtClean="0">
                          <a:effectLst/>
                          <a:latin typeface="+mj-lt"/>
                        </a:rPr>
                        <a:t>Links </a:t>
                      </a:r>
                      <a:r>
                        <a:rPr lang="en-US" sz="2400" b="1" dirty="0">
                          <a:effectLst/>
                          <a:latin typeface="+mj-lt"/>
                        </a:rPr>
                        <a:t>across ACME components to proposed Solar-J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439451"/>
                  </a:ext>
                </a:extLst>
              </a:tr>
              <a:tr h="3065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System element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Input to  </a:t>
                      </a:r>
                      <a:r>
                        <a:rPr lang="en-US" sz="2000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Solar-J 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Output from </a:t>
                      </a:r>
                      <a:r>
                        <a:rPr lang="en-US" sz="2000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Solar-J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857313"/>
                  </a:ext>
                </a:extLst>
              </a:tr>
              <a:tr h="8364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Atmospheric dynamics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b="0" i="1" dirty="0">
                          <a:effectLst/>
                          <a:latin typeface="+mj-lt"/>
                        </a:rPr>
                        <a:t>T, q, clouds</a:t>
                      </a:r>
                      <a:endParaRPr lang="en-US" sz="2000" b="0" i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b="0" i="1">
                          <a:effectLst/>
                          <a:latin typeface="+mj-lt"/>
                        </a:rPr>
                        <a:t>Atmospheric heating rates</a:t>
                      </a:r>
                      <a:endParaRPr lang="en-US" sz="2000" b="0" i="1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64330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Cloud Super-Parameterization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b="0" i="1" dirty="0">
                          <a:effectLst/>
                          <a:latin typeface="+mj-lt"/>
                        </a:rPr>
                        <a:t>Cloud structures</a:t>
                      </a:r>
                      <a:endParaRPr lang="en-US" sz="2000" b="0" i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b="0" i="1" dirty="0">
                          <a:effectLst/>
                          <a:latin typeface="+mj-lt"/>
                        </a:rPr>
                        <a:t>Internal cloud heating, cloud radiative forcing </a:t>
                      </a:r>
                      <a:endParaRPr lang="en-US" sz="2000" b="0" i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954167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Aerosols/Chemistry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b="0" i="1">
                          <a:effectLst/>
                          <a:latin typeface="+mj-lt"/>
                        </a:rPr>
                        <a:t>Aerosols, ozone</a:t>
                      </a:r>
                      <a:endParaRPr lang="en-US" sz="2000" b="0" i="1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b="0" i="1" dirty="0">
                          <a:effectLst/>
                          <a:latin typeface="+mj-lt"/>
                        </a:rPr>
                        <a:t>Photolysis rates, aerosol radiative forcing</a:t>
                      </a:r>
                      <a:endParaRPr lang="en-US" sz="2000" b="0" i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140064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Land surface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b="0" i="1">
                          <a:effectLst/>
                          <a:latin typeface="+mj-lt"/>
                        </a:rPr>
                        <a:t>Canopy optics (leaves, etc.)</a:t>
                      </a:r>
                      <a:endParaRPr lang="en-US" sz="2000" b="0" i="1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b="0" i="1" dirty="0">
                          <a:effectLst/>
                          <a:latin typeface="+mj-lt"/>
                        </a:rPr>
                        <a:t>Direct/diffuse PAR, surface heating</a:t>
                      </a:r>
                      <a:endParaRPr lang="en-US" sz="2000" b="0" i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01059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Upper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ocean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(&lt;100 m)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b="0" i="1">
                          <a:effectLst/>
                          <a:latin typeface="+mj-lt"/>
                        </a:rPr>
                        <a:t>Surface roughness, sediments, plankton, …</a:t>
                      </a:r>
                      <a:endParaRPr lang="en-US" sz="2000" b="0" i="1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b="0" i="1" dirty="0">
                          <a:effectLst/>
                          <a:latin typeface="+mj-lt"/>
                        </a:rPr>
                        <a:t>Angle-resolved radiative transfer and diurnal heating in upper ocean.</a:t>
                      </a:r>
                      <a:endParaRPr lang="en-US" sz="2000" b="0" i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5568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4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9400" y="194950"/>
            <a:ext cx="8382000" cy="6324600"/>
          </a:xfrm>
          <a:prstGeom prst="roundRect">
            <a:avLst>
              <a:gd name="adj" fmla="val 5955"/>
            </a:avLst>
          </a:prstGeom>
          <a:solidFill>
            <a:srgbClr val="EBF2F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33400"/>
            <a:ext cx="8153400" cy="5816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UNCERTAINTIES</a:t>
            </a:r>
          </a:p>
          <a:p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Solar-J is, in many aspects, more 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accurate (and more costly) than RRTMG-SW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. 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Solar-J has a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balanced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level of error across sources.</a:t>
            </a:r>
            <a:endParaRPr lang="en-US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en-US" sz="1000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en-US" sz="1000" b="1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	Solar-J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			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	RRTMG-SW</a:t>
            </a:r>
            <a:endParaRPr lang="en-US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i="1" u="sng" dirty="0" smtClean="0">
                <a:latin typeface="+mj-lt"/>
                <a:cs typeface="Times New Roman" panose="02020603050405020304" pitchFamily="18" charset="0"/>
              </a:rPr>
              <a:t>Output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heating </a:t>
            </a:r>
            <a:r>
              <a:rPr lang="en-US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&amp; photolysis rates		</a:t>
            </a:r>
            <a:r>
              <a:rPr lang="en-US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	heating </a:t>
            </a:r>
            <a:r>
              <a:rPr lang="en-US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rates</a:t>
            </a:r>
            <a:endParaRPr lang="en-US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i="1" u="sng" dirty="0" smtClean="0">
                <a:latin typeface="+mj-lt"/>
                <a:cs typeface="Times New Roman" panose="02020603050405020304" pitchFamily="18" charset="0"/>
              </a:rPr>
              <a:t>Stratus </a:t>
            </a:r>
            <a:r>
              <a:rPr lang="en-US" i="1" u="sng" dirty="0">
                <a:latin typeface="+mj-lt"/>
                <a:cs typeface="Times New Roman" panose="02020603050405020304" pitchFamily="18" charset="0"/>
              </a:rPr>
              <a:t>Cloud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	8-stream RT	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1-2</a:t>
            </a:r>
            <a:r>
              <a:rPr 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%*	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	2-stream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RT	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4-10</a:t>
            </a:r>
            <a:r>
              <a:rPr 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%</a:t>
            </a:r>
          </a:p>
          <a:p>
            <a:r>
              <a:rPr lang="en-US" i="1" u="sng" dirty="0" smtClean="0">
                <a:latin typeface="+mj-lt"/>
                <a:cs typeface="Times New Roman" panose="02020603050405020304" pitchFamily="18" charset="0"/>
              </a:rPr>
              <a:t>Clear sky heating (stratosphere)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Fast-J		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0-4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%*	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	RRTMG	  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	~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10%</a:t>
            </a:r>
            <a:endParaRPr lang="en-US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i="1" u="sng" dirty="0" smtClean="0">
                <a:latin typeface="+mj-lt"/>
                <a:cs typeface="Times New Roman" panose="02020603050405020304" pitchFamily="18" charset="0"/>
              </a:rPr>
              <a:t>Clear sky heating (troposphere)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RRTMG adapted	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1-4%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		RRTMG	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  	~0%</a:t>
            </a:r>
          </a:p>
          <a:p>
            <a:r>
              <a:rPr lang="en-US" i="1" u="sng" dirty="0" smtClean="0">
                <a:latin typeface="+mj-lt"/>
                <a:cs typeface="Times New Roman" panose="02020603050405020304" pitchFamily="18" charset="0"/>
              </a:rPr>
              <a:t>High SZA (88-95°)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	semi-spherical	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&lt;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5%*	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	flat atmos.     	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??&gt;5%</a:t>
            </a:r>
          </a:p>
          <a:p>
            <a:r>
              <a:rPr lang="en-US" i="1" u="sng" dirty="0" smtClean="0">
                <a:latin typeface="+mj-lt"/>
                <a:cs typeface="Times New Roman" panose="02020603050405020304" pitchFamily="18" charset="0"/>
              </a:rPr>
              <a:t>Fractional Cloud Cover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Cloud-J quad.	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1-2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%	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	MC ICA	 	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?? &gt;10%</a:t>
            </a:r>
          </a:p>
          <a:p>
            <a:r>
              <a:rPr lang="en-US" i="1" u="sng" dirty="0" smtClean="0">
                <a:latin typeface="+mj-lt"/>
                <a:cs typeface="Times New Roman" panose="02020603050405020304" pitchFamily="18" charset="0"/>
              </a:rPr>
              <a:t>Reduced Precision</a:t>
            </a:r>
            <a:endParaRPr lang="en-US" i="1" dirty="0">
              <a:latin typeface="+mj-lt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15-bit arithmetic	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1-2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%**</a:t>
            </a:r>
            <a:r>
              <a:rPr 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standard R*8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0%</a:t>
            </a:r>
          </a:p>
          <a:p>
            <a:endParaRPr lang="en-US" sz="1400" i="1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1400" i="1" dirty="0" smtClean="0">
                <a:latin typeface="+mj-lt"/>
                <a:cs typeface="Times New Roman" panose="02020603050405020304" pitchFamily="18" charset="0"/>
              </a:rPr>
              <a:t>* Estimated values , for Solar-J it is based on previous model-model and model-measurement comparisons, for RRTMG it is relative to Solar-J or based on RRTMG publications. </a:t>
            </a:r>
          </a:p>
          <a:p>
            <a:r>
              <a:rPr lang="en-US" sz="1400" i="1" dirty="0" smtClean="0">
                <a:latin typeface="+mj-lt"/>
                <a:cs typeface="Times New Roman" panose="02020603050405020304" pitchFamily="18" charset="0"/>
              </a:rPr>
              <a:t>** Not yet implemented.</a:t>
            </a:r>
          </a:p>
        </p:txBody>
      </p:sp>
    </p:spTree>
    <p:extLst>
      <p:ext uri="{BB962C8B-B14F-4D97-AF65-F5344CB8AC3E}">
        <p14:creationId xmlns:p14="http://schemas.microsoft.com/office/powerpoint/2010/main" val="24099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8450" y="228600"/>
            <a:ext cx="8382000" cy="6324600"/>
          </a:xfrm>
          <a:prstGeom prst="roundRect">
            <a:avLst>
              <a:gd name="adj" fmla="val 5955"/>
            </a:avLst>
          </a:prstGeom>
          <a:solidFill>
            <a:srgbClr val="EBF2F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33400"/>
            <a:ext cx="8153400" cy="5632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OPTIMIZATION</a:t>
            </a:r>
            <a:endParaRPr lang="en-US" sz="2000" b="1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en-US" sz="2000" b="1" i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20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Computer Science</a:t>
            </a:r>
          </a:p>
          <a:p>
            <a:endParaRPr lang="en-US" sz="2000" b="1" i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20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* GPU recoding of scattering core</a:t>
            </a:r>
          </a:p>
          <a:p>
            <a:endParaRPr lang="en-US" sz="2000" b="1" i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20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* 15-bit arithmetic (?)</a:t>
            </a:r>
          </a:p>
          <a:p>
            <a:endParaRPr lang="en-US" sz="2000" b="1" i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sz="2000" b="1" i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sz="2000" b="1" i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sz="2000" b="1" i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20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Spectral model for near-IR</a:t>
            </a:r>
          </a:p>
          <a:p>
            <a:endParaRPr lang="en-US" sz="2000" b="1" i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20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* RRTM</a:t>
            </a:r>
          </a:p>
          <a:p>
            <a:r>
              <a:rPr lang="en-US" sz="2000" b="1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* Grant &amp; Grossman</a:t>
            </a:r>
          </a:p>
          <a:p>
            <a:r>
              <a:rPr lang="en-US" sz="2000" b="1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* Chu &amp; Suarez</a:t>
            </a:r>
          </a:p>
          <a:p>
            <a:r>
              <a:rPr lang="en-US" sz="2000" b="1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* ….</a:t>
            </a:r>
          </a:p>
          <a:p>
            <a:endParaRPr lang="en-US" sz="2000" b="1" i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990600"/>
            <a:ext cx="2960033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733800"/>
            <a:ext cx="3321887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409" y="3911600"/>
            <a:ext cx="1976891" cy="62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3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873942"/>
              </p:ext>
            </p:extLst>
          </p:nvPr>
        </p:nvGraphicFramePr>
        <p:xfrm>
          <a:off x="533400" y="381000"/>
          <a:ext cx="8382000" cy="58280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49424">
                  <a:extLst>
                    <a:ext uri="{9D8B030D-6E8A-4147-A177-3AD203B41FA5}">
                      <a16:colId xmlns:a16="http://schemas.microsoft.com/office/drawing/2014/main" val="1854320066"/>
                    </a:ext>
                  </a:extLst>
                </a:gridCol>
                <a:gridCol w="2514930">
                  <a:extLst>
                    <a:ext uri="{9D8B030D-6E8A-4147-A177-3AD203B41FA5}">
                      <a16:colId xmlns:a16="http://schemas.microsoft.com/office/drawing/2014/main" val="3504455070"/>
                    </a:ext>
                  </a:extLst>
                </a:gridCol>
                <a:gridCol w="2817646">
                  <a:extLst>
                    <a:ext uri="{9D8B030D-6E8A-4147-A177-3AD203B41FA5}">
                      <a16:colId xmlns:a16="http://schemas.microsoft.com/office/drawing/2014/main" val="154531312"/>
                    </a:ext>
                  </a:extLst>
                </a:gridCol>
              </a:tblGrid>
              <a:tr h="23296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near-IR spectral models for H</a:t>
                      </a:r>
                      <a:r>
                        <a:rPr lang="en-US" sz="18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absorption 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tested in Solar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-J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614219"/>
                  </a:ext>
                </a:extLst>
              </a:tr>
              <a:tr h="3640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RRTMG-SW visible-infrared spectral bins (used in Solar-J)*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LLNL (Grant &amp; Grossman, 1998, Table 2)  H</a:t>
                      </a:r>
                      <a:r>
                        <a:rPr lang="en-US" sz="16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bands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CLIRAD-SW (Chou and Suarez, 1999, Tables 1&amp;2)  H</a:t>
                      </a:r>
                      <a:r>
                        <a:rPr lang="en-US" sz="16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bands**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9891140"/>
                  </a:ext>
                </a:extLst>
              </a:tr>
              <a:tr h="3133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S19 (0.78-1.24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m);10 sub-bins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 1 (0.69-0.86 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k-distributions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 9 (0.7-1.22 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k-distributions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4114723"/>
                  </a:ext>
                </a:extLst>
              </a:tr>
              <a:tr h="15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S20 (1.24-1.30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m); 2 sub-bins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0.86-2.27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k-distributions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 10 (1.22-2.27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k-distributions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0318754"/>
                  </a:ext>
                </a:extLst>
              </a:tr>
              <a:tr h="15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S21 (1.30-1.63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m);10 sub-bins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309731"/>
                  </a:ext>
                </a:extLst>
              </a:tr>
              <a:tr h="15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S22 (1.63-1.94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m);10 sub-bins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309791"/>
                  </a:ext>
                </a:extLst>
              </a:tr>
              <a:tr h="15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S23 (1.94-2.15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m); 8 sub-bins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52022"/>
                  </a:ext>
                </a:extLst>
              </a:tr>
              <a:tr h="1538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S24 (2.15-2.50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m); 8 sub-bins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071696"/>
                  </a:ext>
                </a:extLst>
              </a:tr>
              <a:tr h="15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S25 (2.50-3.08 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m);12 sub-bins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 3 (2.27-3.85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k-distributions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 11 (2.27-10.0 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k-distributions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6252095"/>
                  </a:ext>
                </a:extLst>
              </a:tr>
              <a:tr h="162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S26 (3.08-3.85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m); 6 sub-bins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92725"/>
                  </a:ext>
                </a:extLst>
              </a:tr>
              <a:tr h="1968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S27 (3.85-   12 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m); 12 sub-bins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539643"/>
                  </a:ext>
                </a:extLst>
              </a:tr>
              <a:tr h="2772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(0.78-12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m);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= 78 sub-bins</a:t>
                      </a:r>
                      <a:endParaRPr lang="en-US" sz="1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(0.69- 3.85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sub-bins</a:t>
                      </a:r>
                      <a:endParaRPr lang="en-US" sz="1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(0.7 -10.0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sub-bins</a:t>
                      </a:r>
                      <a:endParaRPr lang="en-US" sz="1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4002569"/>
                  </a:ext>
                </a:extLst>
              </a:tr>
              <a:tr h="2772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Clear-sky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trop. heating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2.16 K/day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Clear-sky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trop. heating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2.05 K/day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Clear-sky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trop. heating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2.03</a:t>
                      </a:r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K/day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008307"/>
                  </a:ext>
                </a:extLst>
              </a:tr>
              <a:tr h="37610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RRTMG includes also CO</a:t>
                      </a:r>
                      <a:r>
                        <a:rPr lang="en-US" sz="16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O</a:t>
                      </a:r>
                      <a:r>
                        <a:rPr lang="en-US" sz="16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and CH</a:t>
                      </a:r>
                      <a:r>
                        <a:rPr lang="en-US" sz="16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 CLIRAD-SW also has parameterization for O</a:t>
                      </a:r>
                      <a:r>
                        <a:rPr lang="en-US" sz="16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CO</a:t>
                      </a:r>
                      <a:r>
                        <a:rPr lang="en-US" sz="16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440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9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9400" y="194950"/>
            <a:ext cx="8382000" cy="6324600"/>
          </a:xfrm>
          <a:prstGeom prst="roundRect">
            <a:avLst>
              <a:gd name="adj" fmla="val 5955"/>
            </a:avLst>
          </a:prstGeom>
          <a:solidFill>
            <a:srgbClr val="EBF2F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33400"/>
            <a:ext cx="8153400" cy="5816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UNCERTAINTIES</a:t>
            </a:r>
          </a:p>
          <a:p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Solar-J is, in many aspects, more 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accurate (and more costly) than RRTMG-SW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. 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Solar-J has a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balanced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level of error across sources.</a:t>
            </a:r>
            <a:endParaRPr lang="en-US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en-US" sz="1000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en-US" sz="1000" b="1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	Solar-J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			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	RRTMG-SW</a:t>
            </a:r>
            <a:endParaRPr lang="en-US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i="1" u="sng" dirty="0" smtClean="0">
                <a:latin typeface="+mj-lt"/>
                <a:cs typeface="Times New Roman" panose="02020603050405020304" pitchFamily="18" charset="0"/>
              </a:rPr>
              <a:t>Output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heating </a:t>
            </a:r>
            <a:r>
              <a:rPr lang="en-US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&amp; photolysis rates		</a:t>
            </a:r>
            <a:r>
              <a:rPr lang="en-US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	heating </a:t>
            </a:r>
            <a:r>
              <a:rPr lang="en-US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rates</a:t>
            </a:r>
            <a:endParaRPr lang="en-US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i="1" u="sng" dirty="0" smtClean="0">
                <a:latin typeface="+mj-lt"/>
                <a:cs typeface="Times New Roman" panose="02020603050405020304" pitchFamily="18" charset="0"/>
              </a:rPr>
              <a:t>Stratus </a:t>
            </a:r>
            <a:r>
              <a:rPr lang="en-US" i="1" u="sng" dirty="0">
                <a:latin typeface="+mj-lt"/>
                <a:cs typeface="Times New Roman" panose="02020603050405020304" pitchFamily="18" charset="0"/>
              </a:rPr>
              <a:t>Cloud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	8-stream RT	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1-2</a:t>
            </a:r>
            <a:r>
              <a:rPr 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%*	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	2-stream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RT	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4-10</a:t>
            </a:r>
            <a:r>
              <a:rPr 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%</a:t>
            </a:r>
          </a:p>
          <a:p>
            <a:r>
              <a:rPr lang="en-US" i="1" u="sng" dirty="0" smtClean="0">
                <a:latin typeface="+mj-lt"/>
                <a:cs typeface="Times New Roman" panose="02020603050405020304" pitchFamily="18" charset="0"/>
              </a:rPr>
              <a:t>Clear sky heating (stratosphere)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Fast-J		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0-4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%*	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	RRTMG	  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	~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10%</a:t>
            </a:r>
            <a:endParaRPr lang="en-US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i="1" u="sng" dirty="0" smtClean="0">
                <a:latin typeface="+mj-lt"/>
                <a:cs typeface="Times New Roman" panose="02020603050405020304" pitchFamily="18" charset="0"/>
              </a:rPr>
              <a:t>Clear sky heating (troposphere)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RRTMG adapted	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1-4%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		RRTMG	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  	~0%</a:t>
            </a:r>
          </a:p>
          <a:p>
            <a:r>
              <a:rPr lang="en-US" i="1" u="sng" dirty="0" smtClean="0">
                <a:latin typeface="+mj-lt"/>
                <a:cs typeface="Times New Roman" panose="02020603050405020304" pitchFamily="18" charset="0"/>
              </a:rPr>
              <a:t>High SZA (88-95°)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	semi-spherical	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&lt;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5%*	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	flat atmos.     	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??&gt;5%</a:t>
            </a:r>
          </a:p>
          <a:p>
            <a:r>
              <a:rPr lang="en-US" i="1" u="sng" dirty="0" smtClean="0">
                <a:latin typeface="+mj-lt"/>
                <a:cs typeface="Times New Roman" panose="02020603050405020304" pitchFamily="18" charset="0"/>
              </a:rPr>
              <a:t>Fractional Cloud Cover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Cloud-J quad.	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1-2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%	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	MC ICA	 	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?? &gt;10%</a:t>
            </a:r>
          </a:p>
          <a:p>
            <a:r>
              <a:rPr lang="en-US" i="1" u="sng" dirty="0" smtClean="0">
                <a:latin typeface="+mj-lt"/>
                <a:cs typeface="Times New Roman" panose="02020603050405020304" pitchFamily="18" charset="0"/>
              </a:rPr>
              <a:t>Reduced Precision</a:t>
            </a:r>
            <a:endParaRPr lang="en-US" i="1" dirty="0">
              <a:latin typeface="+mj-lt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15-bit arithmetic	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1-2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%**</a:t>
            </a:r>
            <a:r>
              <a:rPr 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standard R*8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0%</a:t>
            </a:r>
          </a:p>
          <a:p>
            <a:endParaRPr lang="en-US" sz="1400" i="1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1400" i="1" dirty="0" smtClean="0">
                <a:latin typeface="+mj-lt"/>
                <a:cs typeface="Times New Roman" panose="02020603050405020304" pitchFamily="18" charset="0"/>
              </a:rPr>
              <a:t>* Estimated values , for Solar-J it is based on previous model-model and model-measurement comparisons, for RRTMG it is relative to Solar-J or based on RRTMG publications. </a:t>
            </a:r>
          </a:p>
          <a:p>
            <a:r>
              <a:rPr lang="en-US" sz="1400" i="1" dirty="0" smtClean="0">
                <a:latin typeface="+mj-lt"/>
                <a:cs typeface="Times New Roman" panose="02020603050405020304" pitchFamily="18" charset="0"/>
              </a:rPr>
              <a:t>** Not yet implemented.</a:t>
            </a:r>
          </a:p>
        </p:txBody>
      </p:sp>
    </p:spTree>
    <p:extLst>
      <p:ext uri="{BB962C8B-B14F-4D97-AF65-F5344CB8AC3E}">
        <p14:creationId xmlns:p14="http://schemas.microsoft.com/office/powerpoint/2010/main" val="18092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\100EOS5D-Cs-plants\IMG_7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0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9024"/>
            <a:ext cx="8267700" cy="205271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107778"/>
              </p:ext>
            </p:extLst>
          </p:nvPr>
        </p:nvGraphicFramePr>
        <p:xfrm>
          <a:off x="304800" y="3077358"/>
          <a:ext cx="7391400" cy="822960"/>
        </p:xfrm>
        <a:graphic>
          <a:graphicData uri="http://schemas.openxmlformats.org/drawingml/2006/table">
            <a:tbl>
              <a:tblPr/>
              <a:tblGrid>
                <a:gridCol w="7391400">
                  <a:extLst>
                    <a:ext uri="{9D8B030D-6E8A-4147-A177-3AD203B41FA5}">
                      <a16:colId xmlns:a16="http://schemas.microsoft.com/office/drawing/2014/main" val="848136586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Subject:  gmd-2017-27 </a:t>
                      </a:r>
                      <a:r>
                        <a:rPr lang="en-US" dirty="0"/>
                        <a:t>(author) - </a:t>
                      </a:r>
                      <a:r>
                        <a:rPr lang="en-US" b="1" dirty="0"/>
                        <a:t>manuscript accepted for final publication</a:t>
                      </a:r>
                    </a:p>
                    <a:p>
                      <a:pPr algn="l"/>
                      <a:r>
                        <a:rPr lang="en-US" dirty="0"/>
                        <a:t>Date: </a:t>
                      </a:r>
                      <a:r>
                        <a:rPr lang="en-US" dirty="0" smtClean="0"/>
                        <a:t>     Tue</a:t>
                      </a:r>
                      <a:r>
                        <a:rPr lang="en-US" dirty="0"/>
                        <a:t>, 30 May 2017 15:50:56 +0200 (CEST)</a:t>
                      </a:r>
                    </a:p>
                    <a:p>
                      <a:pPr algn="l"/>
                      <a:r>
                        <a:rPr lang="en-US" dirty="0"/>
                        <a:t>From: </a:t>
                      </a:r>
                      <a:r>
                        <a:rPr lang="en-US" dirty="0" smtClean="0"/>
                        <a:t>     </a:t>
                      </a:r>
                      <a:r>
                        <a:rPr lang="en-US" dirty="0" smtClean="0">
                          <a:hlinkClick r:id="rId3"/>
                        </a:rPr>
                        <a:t>editorial@copernicus.org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14668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0" y="-4305"/>
            <a:ext cx="2590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01310"/>
            <a:ext cx="3352800" cy="71209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" t="8440" r="3992" b="7763"/>
          <a:stretch/>
        </p:blipFill>
        <p:spPr bwMode="auto">
          <a:xfrm>
            <a:off x="3352800" y="3489960"/>
            <a:ext cx="5715000" cy="3368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6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04800" y="712111"/>
          <a:ext cx="3505200" cy="532635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0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90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fast-J solar bins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3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Wavelength</a:t>
                      </a:r>
                      <a:r>
                        <a:rPr lang="en-US" sz="1600" i="1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nm)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Solar </a:t>
                      </a:r>
                    </a:p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(W/m</a:t>
                      </a:r>
                      <a:r>
                        <a:rPr lang="en-US" sz="160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</a:t>
                      </a:r>
                    </a:p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(µE)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7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7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7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7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7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7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7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7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412-850</a:t>
                      </a:r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696.40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876800" y="533400"/>
          <a:ext cx="3124199" cy="44958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3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03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RRTM-SW solar bins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96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Wavelength </a:t>
                      </a:r>
                      <a:r>
                        <a:rPr lang="en-US" sz="1600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 </a:t>
                      </a:r>
                      <a:r>
                        <a:rPr lang="en-US" sz="1600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#             (</a:t>
                      </a:r>
                      <a:r>
                        <a:rPr lang="en-US" sz="1600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nm)</a:t>
                      </a:r>
                      <a:endParaRPr lang="en-US" sz="1600" b="0" i="1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1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Solar </a:t>
                      </a:r>
                      <a:endParaRPr lang="en-US" sz="16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W/m</a:t>
                      </a:r>
                      <a:r>
                        <a:rPr lang="en-US" sz="16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600" b="0" i="1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600" b="0" i="1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</a:t>
                      </a:r>
                      <a:endParaRPr lang="en-US" sz="1600" b="0" i="1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600" b="0" i="1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</a:t>
                      </a:r>
                      <a:endParaRPr lang="en-US" sz="1600" b="0" i="1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</a:t>
                      </a:r>
                      <a:endParaRPr lang="en-US" sz="1600" b="0" i="1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600" b="0" i="1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</a:t>
                      </a:r>
                      <a:endParaRPr lang="en-US" sz="1600" b="0" i="1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</a:t>
                      </a:r>
                      <a:endParaRPr lang="en-US" sz="1600" b="0" i="1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600" b="1" i="1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600" b="1" i="1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600" b="0" i="1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345.7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600" b="0" i="1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24.29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600" b="0" i="1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600" b="0" i="1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55.63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600" b="0" i="1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22.43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600" b="0" i="1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600" b="0" i="1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9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600" b="0" i="1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9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600" b="0" i="1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12195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12.79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800600" y="2743200"/>
            <a:ext cx="3276600" cy="2362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4800" y="5257800"/>
            <a:ext cx="5724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Fast-J would need to add 9 super-bins</a:t>
            </a:r>
          </a:p>
          <a:p>
            <a:r>
              <a:rPr lang="en-US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amounts to ~40 added calculations	</a:t>
            </a:r>
            <a:endParaRPr lang="en-US" sz="2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86200" y="1447800"/>
            <a:ext cx="1066800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733800" y="2438400"/>
            <a:ext cx="914400" cy="344811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6076890"/>
            <a:ext cx="8258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 bin #18 vs 24-25 (14 bins) will become Fast-J bins 18a,b,c,d,e.</a:t>
            </a:r>
          </a:p>
          <a:p>
            <a:r>
              <a:rPr lang="en-US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Fast-J bin #18 to be 412-778 nm to assist overlap.</a:t>
            </a:r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2133600"/>
            <a:ext cx="3276600" cy="533400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7500" y="654633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Solar-J  bins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6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9" y="4289286"/>
            <a:ext cx="5652885" cy="2438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52599" y="848834"/>
            <a:ext cx="4953001" cy="2514600"/>
            <a:chOff x="990600" y="762000"/>
            <a:chExt cx="3421053" cy="14535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600" y="762000"/>
              <a:ext cx="3421053" cy="13657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7484" y="2133600"/>
              <a:ext cx="1806316" cy="81947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304800" y="202503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Solar-J disagrees with RRTMG-SW at 10% level in stratosphere: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we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think this is their problem.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358140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Solar-J disagrees with RRTMG-SW at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4%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level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troposphere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we know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our problem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19200"/>
            <a:ext cx="6061729" cy="4800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4364" y="381000"/>
            <a:ext cx="75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STRATUS Cloud – pretty good, but bias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375309"/>
              </p:ext>
            </p:extLst>
          </p:nvPr>
        </p:nvGraphicFramePr>
        <p:xfrm>
          <a:off x="609600" y="1295400"/>
          <a:ext cx="8077200" cy="37342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21903">
                  <a:extLst>
                    <a:ext uri="{9D8B030D-6E8A-4147-A177-3AD203B41FA5}">
                      <a16:colId xmlns:a16="http://schemas.microsoft.com/office/drawing/2014/main" val="2996735591"/>
                    </a:ext>
                  </a:extLst>
                </a:gridCol>
                <a:gridCol w="725332">
                  <a:extLst>
                    <a:ext uri="{9D8B030D-6E8A-4147-A177-3AD203B41FA5}">
                      <a16:colId xmlns:a16="http://schemas.microsoft.com/office/drawing/2014/main" val="3319634350"/>
                    </a:ext>
                  </a:extLst>
                </a:gridCol>
                <a:gridCol w="862644">
                  <a:extLst>
                    <a:ext uri="{9D8B030D-6E8A-4147-A177-3AD203B41FA5}">
                      <a16:colId xmlns:a16="http://schemas.microsoft.com/office/drawing/2014/main" val="874922191"/>
                    </a:ext>
                  </a:extLst>
                </a:gridCol>
                <a:gridCol w="736641">
                  <a:extLst>
                    <a:ext uri="{9D8B030D-6E8A-4147-A177-3AD203B41FA5}">
                      <a16:colId xmlns:a16="http://schemas.microsoft.com/office/drawing/2014/main" val="1315078152"/>
                    </a:ext>
                  </a:extLst>
                </a:gridCol>
                <a:gridCol w="862644">
                  <a:extLst>
                    <a:ext uri="{9D8B030D-6E8A-4147-A177-3AD203B41FA5}">
                      <a16:colId xmlns:a16="http://schemas.microsoft.com/office/drawing/2014/main" val="3384480241"/>
                    </a:ext>
                  </a:extLst>
                </a:gridCol>
                <a:gridCol w="772181">
                  <a:extLst>
                    <a:ext uri="{9D8B030D-6E8A-4147-A177-3AD203B41FA5}">
                      <a16:colId xmlns:a16="http://schemas.microsoft.com/office/drawing/2014/main" val="189878666"/>
                    </a:ext>
                  </a:extLst>
                </a:gridCol>
                <a:gridCol w="862644">
                  <a:extLst>
                    <a:ext uri="{9D8B030D-6E8A-4147-A177-3AD203B41FA5}">
                      <a16:colId xmlns:a16="http://schemas.microsoft.com/office/drawing/2014/main" val="306026666"/>
                    </a:ext>
                  </a:extLst>
                </a:gridCol>
                <a:gridCol w="773797">
                  <a:extLst>
                    <a:ext uri="{9D8B030D-6E8A-4147-A177-3AD203B41FA5}">
                      <a16:colId xmlns:a16="http://schemas.microsoft.com/office/drawing/2014/main" val="1583394962"/>
                    </a:ext>
                  </a:extLst>
                </a:gridCol>
                <a:gridCol w="859414">
                  <a:extLst>
                    <a:ext uri="{9D8B030D-6E8A-4147-A177-3AD203B41FA5}">
                      <a16:colId xmlns:a16="http://schemas.microsoft.com/office/drawing/2014/main" val="544727829"/>
                    </a:ext>
                  </a:extLst>
                </a:gridCol>
              </a:tblGrid>
              <a:tr h="914400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Solar-J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vs. RRTMG. 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Radiative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 of a </a:t>
                      </a: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Marine Stratus (W m</a:t>
                      </a:r>
                      <a:r>
                        <a:rPr lang="en-US" sz="2000" b="1" i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relative to </a:t>
                      </a:r>
                      <a:r>
                        <a:rPr lang="en-US" sz="2000" b="1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Sky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97895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SZA</a:t>
                      </a:r>
                      <a:endParaRPr lang="en-US" sz="20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2000" i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</a:t>
                      </a:r>
                      <a:endParaRPr lang="en-US" sz="20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en-US" sz="2000" i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</a:t>
                      </a:r>
                      <a:endParaRPr lang="en-US" sz="20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r>
                        <a:rPr lang="en-US" sz="2000" i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</a:t>
                      </a:r>
                      <a:endParaRPr lang="en-US" sz="20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r>
                        <a:rPr lang="en-US" sz="2000" i="1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</a:t>
                      </a:r>
                      <a:endParaRPr lang="en-US" sz="2000" i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918190"/>
                  </a:ext>
                </a:extLst>
              </a:tr>
              <a:tr h="3244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</a:t>
                      </a:r>
                      <a:r>
                        <a:rPr lang="en-US" sz="14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Flux (Wm</a:t>
                      </a:r>
                      <a:r>
                        <a:rPr lang="en-US" sz="1400" i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lang="en-US" sz="14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1361</a:t>
                      </a:r>
                      <a:endParaRPr lang="en-US" sz="20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1268</a:t>
                      </a:r>
                      <a:endParaRPr lang="en-US" sz="20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634</a:t>
                      </a:r>
                      <a:endParaRPr lang="en-US" sz="20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en-US" sz="20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319772"/>
                  </a:ext>
                </a:extLst>
              </a:tr>
              <a:tr h="486613">
                <a:tc>
                  <a:txBody>
                    <a:bodyPr/>
                    <a:lstStyle/>
                    <a:p>
                      <a:pPr algn="l"/>
                      <a:endParaRPr lang="en-US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Solar-J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RRTMG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Solar-J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RRTMG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Solar-J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RRTMG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Solar-J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RRTMG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15189847"/>
                  </a:ext>
                </a:extLst>
              </a:tr>
              <a:tr h="6367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TOA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+469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+455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+448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+437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+259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+252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+51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+49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09207541"/>
                  </a:ext>
                </a:extLst>
              </a:tr>
              <a:tr h="5677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Atmosphere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+91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+92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+81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+82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+24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+22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97002849"/>
                  </a:ext>
                </a:extLst>
              </a:tr>
              <a:tr h="4995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Surface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-560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-546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-529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-518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-283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-274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-47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666388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13562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Solar-J disagrees with RRTMG-SW at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3-4%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level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stratus radiative effect	we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think this is their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 (2-stream vs. 8 stream).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4102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Net TOA (W m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-14              -11                -7                -2</a:t>
            </a:r>
          </a:p>
        </p:txBody>
      </p:sp>
    </p:spTree>
    <p:extLst>
      <p:ext uri="{BB962C8B-B14F-4D97-AF65-F5344CB8AC3E}">
        <p14:creationId xmlns:p14="http://schemas.microsoft.com/office/powerpoint/2010/main" val="12498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talks\comics&amp;pix\Bliss_cloudw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599"/>
            <a:ext cx="5334000" cy="627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72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8"/>
          <a:stretch/>
        </p:blipFill>
        <p:spPr bwMode="auto">
          <a:xfrm>
            <a:off x="123546" y="1828800"/>
            <a:ext cx="8334654" cy="184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66807"/>
            <a:ext cx="37449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Fast-J &amp; Cloud-J -- an update</a:t>
            </a:r>
          </a:p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Michael Prather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" b="75716"/>
          <a:stretch/>
        </p:blipFill>
        <p:spPr bwMode="auto">
          <a:xfrm>
            <a:off x="157164" y="838200"/>
            <a:ext cx="7167002" cy="82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63251"/>
            <a:ext cx="4047895" cy="375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8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37" y="2817530"/>
            <a:ext cx="7236663" cy="152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438400"/>
            <a:ext cx="315644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69" y="646999"/>
            <a:ext cx="7275931" cy="148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69" y="191201"/>
            <a:ext cx="3276600" cy="41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79" y="5114750"/>
            <a:ext cx="7270321" cy="15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32004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5300" y="74202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ICAs depend on overlap algorithm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9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7537</TotalTime>
  <Words>1012</Words>
  <Application>Microsoft Office PowerPoint</Application>
  <PresentationFormat>On-screen Show (4:3)</PresentationFormat>
  <Paragraphs>328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prather</dc:creator>
  <cp:lastModifiedBy>Michael Prather</cp:lastModifiedBy>
  <cp:revision>104</cp:revision>
  <dcterms:created xsi:type="dcterms:W3CDTF">2014-02-09T22:37:05Z</dcterms:created>
  <dcterms:modified xsi:type="dcterms:W3CDTF">2017-06-05T21:05:18Z</dcterms:modified>
</cp:coreProperties>
</file>