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79" r:id="rId2"/>
    <p:sldId id="271" r:id="rId3"/>
    <p:sldId id="284" r:id="rId4"/>
    <p:sldId id="285" r:id="rId5"/>
    <p:sldId id="28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 autoAdjust="0"/>
    <p:restoredTop sz="94674"/>
  </p:normalViewPr>
  <p:slideViewPr>
    <p:cSldViewPr>
      <p:cViewPr varScale="1">
        <p:scale>
          <a:sx n="102" d="100"/>
          <a:sy n="102" d="100"/>
        </p:scale>
        <p:origin x="-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rgbClr val="000000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rgbClr val="000000"/>
                </a:solidFill>
                <a:ea typeface="Rod"/>
                <a:cs typeface="Rod"/>
              </a:rPr>
              <a:t>	</a:t>
            </a:r>
            <a:endParaRPr lang="en-US" sz="1200" b="1" dirty="0">
              <a:solidFill>
                <a:srgbClr val="000000"/>
              </a:solidFill>
              <a:ea typeface="Rod"/>
              <a:cs typeface="Rod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75/BAMS-D-15-00132.1" TargetMode="External"/><Relationship Id="rId4" Type="http://schemas.openxmlformats.org/officeDocument/2006/relationships/hyperlink" Target="http://dx.doi.org/10.2172/1253685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4236/jsea.2016.95016" TargetMode="External"/><Relationship Id="rId4" Type="http://schemas.openxmlformats.org/officeDocument/2006/relationships/hyperlink" Target="http://www.iaeng.org/publication/WCECS2015/WCECS2015_pp123-126.pd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x.doi.org/10.2172/12536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/>
          <a:p>
            <a:r>
              <a:rPr lang="en-US" dirty="0" smtClean="0"/>
              <a:t>Workflow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178339"/>
          </a:xfrm>
        </p:spPr>
        <p:txBody>
          <a:bodyPr>
            <a:normAutofit/>
          </a:bodyPr>
          <a:lstStyle/>
          <a:p>
            <a:r>
              <a:rPr lang="en-US" dirty="0" smtClean="0"/>
              <a:t>2016 Overview and Highlights:</a:t>
            </a:r>
          </a:p>
          <a:p>
            <a:r>
              <a:rPr lang="en-US" dirty="0" smtClean="0"/>
              <a:t>Publications and Reports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518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Group Leads: </a:t>
            </a:r>
            <a:r>
              <a:rPr lang="en-US" sz="1600" dirty="0" smtClean="0">
                <a:solidFill>
                  <a:srgbClr val="000000"/>
                </a:solidFill>
              </a:rPr>
              <a:t>Dean N. Williams and Val </a:t>
            </a:r>
            <a:r>
              <a:rPr lang="en-US" sz="1600" dirty="0" err="1" smtClean="0">
                <a:solidFill>
                  <a:srgbClr val="000000"/>
                </a:solidFill>
              </a:rPr>
              <a:t>Anantharaj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r"/>
            <a:r>
              <a:rPr lang="en-US" sz="1600" dirty="0" smtClean="0"/>
              <a:t>Team Leads: </a:t>
            </a:r>
            <a:r>
              <a:rPr lang="en-US" sz="1600" dirty="0" smtClean="0">
                <a:solidFill>
                  <a:srgbClr val="000000"/>
                </a:solidFill>
              </a:rPr>
              <a:t>Sasha Ames, </a:t>
            </a:r>
            <a:r>
              <a:rPr lang="en-US" sz="1600" dirty="0" err="1" smtClean="0">
                <a:solidFill>
                  <a:srgbClr val="000000"/>
                </a:solidFill>
              </a:rPr>
              <a:t>Bibi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Raju</a:t>
            </a:r>
            <a:r>
              <a:rPr lang="en-US" sz="1600" dirty="0" smtClean="0">
                <a:solidFill>
                  <a:srgbClr val="000000"/>
                </a:solidFill>
              </a:rPr>
              <a:t>, Charles Doutriaux, </a:t>
            </a:r>
            <a:r>
              <a:rPr lang="en-US" sz="1600" dirty="0" err="1" smtClean="0">
                <a:solidFill>
                  <a:srgbClr val="000000"/>
                </a:solidFill>
              </a:rPr>
              <a:t>Aashish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Chaudhary</a:t>
            </a:r>
            <a:r>
              <a:rPr lang="en-US" sz="1600" dirty="0" smtClean="0">
                <a:solidFill>
                  <a:srgbClr val="000000"/>
                </a:solidFill>
              </a:rPr>
              <a:t>, Jim </a:t>
            </a:r>
            <a:r>
              <a:rPr lang="en-US" sz="1600" dirty="0" err="1" smtClean="0">
                <a:solidFill>
                  <a:srgbClr val="000000"/>
                </a:solidFill>
              </a:rPr>
              <a:t>McEnerney</a:t>
            </a:r>
            <a:r>
              <a:rPr lang="en-US" sz="1600" dirty="0" smtClean="0">
                <a:solidFill>
                  <a:srgbClr val="000000"/>
                </a:solidFill>
              </a:rPr>
              <a:t>, Sam Fries, Matthew Harris, Sterling Baldwin, Lukasz </a:t>
            </a:r>
            <a:r>
              <a:rPr lang="en-US" sz="1600" dirty="0" err="1" smtClean="0">
                <a:solidFill>
                  <a:srgbClr val="000000"/>
                </a:solidFill>
              </a:rPr>
              <a:t>Lacinski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Rachana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Ananthakrishnan</a:t>
            </a:r>
            <a:r>
              <a:rPr lang="en-US" sz="1600" dirty="0" smtClean="0">
                <a:solidFill>
                  <a:srgbClr val="000000"/>
                </a:solidFill>
              </a:rPr>
              <a:t>, Charlie </a:t>
            </a:r>
            <a:r>
              <a:rPr lang="en-US" sz="1600" dirty="0" err="1" smtClean="0">
                <a:solidFill>
                  <a:srgbClr val="000000"/>
                </a:solidFill>
              </a:rPr>
              <a:t>Zender</a:t>
            </a:r>
            <a:r>
              <a:rPr lang="en-US" sz="1600" dirty="0" smtClean="0">
                <a:solidFill>
                  <a:srgbClr val="000000"/>
                </a:solidFill>
              </a:rPr>
              <a:t>, Jerry Potter</a:t>
            </a:r>
            <a:endParaRPr lang="en-US" sz="1600" dirty="0">
              <a:solidFill>
                <a:srgbClr val="000000"/>
              </a:solidFill>
            </a:endParaRPr>
          </a:p>
          <a:p>
            <a:pPr algn="r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194102"/>
            <a:ext cx="7543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/>
              <a:t>ACME Workflow Publications </a:t>
            </a:r>
            <a:endParaRPr lang="en-US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593" y="67148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8991600" cy="574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Dean N. Williams; Charles Doutriaux; </a:t>
            </a:r>
            <a:r>
              <a:rPr lang="en-US" dirty="0" err="1"/>
              <a:t>Aashish</a:t>
            </a:r>
            <a:r>
              <a:rPr lang="en-US" dirty="0"/>
              <a:t> </a:t>
            </a:r>
            <a:r>
              <a:rPr lang="en-US" dirty="0" err="1"/>
              <a:t>Chaudhary</a:t>
            </a:r>
            <a:r>
              <a:rPr lang="en-US" dirty="0"/>
              <a:t>; Sam Fries; Dan </a:t>
            </a:r>
            <a:r>
              <a:rPr lang="en-US" dirty="0" err="1"/>
              <a:t>Lipsa</a:t>
            </a:r>
            <a:r>
              <a:rPr lang="en-US" dirty="0"/>
              <a:t>; </a:t>
            </a:r>
            <a:r>
              <a:rPr lang="en-US" dirty="0" err="1"/>
              <a:t>Sankhesh</a:t>
            </a:r>
            <a:r>
              <a:rPr lang="en-US" dirty="0"/>
              <a:t> </a:t>
            </a:r>
            <a:r>
              <a:rPr lang="en-US" dirty="0" err="1"/>
              <a:t>Jhaveri</a:t>
            </a:r>
            <a:r>
              <a:rPr lang="en-US" dirty="0"/>
              <a:t>; Paul J. </a:t>
            </a:r>
            <a:r>
              <a:rPr lang="en-US" dirty="0" err="1"/>
              <a:t>Durack</a:t>
            </a:r>
            <a:r>
              <a:rPr lang="en-US" dirty="0"/>
              <a:t>; Jeffrey Painter; Denis Nadeau; Thomas Maxwell; Matthew Harris; Jonathan </a:t>
            </a:r>
            <a:r>
              <a:rPr lang="en-US" dirty="0" err="1" smtClean="0"/>
              <a:t>Beezley</a:t>
            </a:r>
            <a:r>
              <a:rPr lang="en-US" dirty="0" smtClean="0"/>
              <a:t> (</a:t>
            </a:r>
            <a:r>
              <a:rPr lang="en-US" dirty="0"/>
              <a:t>2016), UV-CDAT v2.4.0, </a:t>
            </a:r>
            <a:r>
              <a:rPr lang="en-US" dirty="0" err="1"/>
              <a:t>Zenodo</a:t>
            </a:r>
            <a:r>
              <a:rPr lang="en-US" dirty="0"/>
              <a:t>, Geneva, Switzerland, doi:10.5281/zenodo.45136</a:t>
            </a:r>
            <a:endParaRPr lang="en-US" b="1" dirty="0" smtClean="0"/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smtClean="0"/>
              <a:t>Dean </a:t>
            </a:r>
            <a:r>
              <a:rPr lang="en-US" b="1" dirty="0"/>
              <a:t>N. Williams</a:t>
            </a:r>
            <a:r>
              <a:rPr lang="en-US" dirty="0"/>
              <a:t>, V. </a:t>
            </a:r>
            <a:r>
              <a:rPr lang="en-US" dirty="0" err="1"/>
              <a:t>Balaji</a:t>
            </a:r>
            <a:r>
              <a:rPr lang="en-US" dirty="0"/>
              <a:t>, Luca </a:t>
            </a:r>
            <a:r>
              <a:rPr lang="en-US" dirty="0" err="1"/>
              <a:t>Cinquini</a:t>
            </a:r>
            <a:r>
              <a:rPr lang="en-US" dirty="0"/>
              <a:t>, </a:t>
            </a:r>
            <a:r>
              <a:rPr lang="en-US" dirty="0" err="1"/>
              <a:t>Sébastien</a:t>
            </a:r>
            <a:r>
              <a:rPr lang="en-US" dirty="0"/>
              <a:t> </a:t>
            </a:r>
            <a:r>
              <a:rPr lang="en-US" dirty="0" err="1"/>
              <a:t>Denvil</a:t>
            </a:r>
            <a:r>
              <a:rPr lang="en-US" dirty="0"/>
              <a:t>, Daniel Duffy, Ben Evans, Robert Ferraro, Rose Hansen, Michael </a:t>
            </a:r>
            <a:r>
              <a:rPr lang="en-US" dirty="0" err="1"/>
              <a:t>Lautenschlager</a:t>
            </a:r>
            <a:r>
              <a:rPr lang="en-US" dirty="0"/>
              <a:t>, and Claire </a:t>
            </a:r>
            <a:r>
              <a:rPr lang="en-US" dirty="0" err="1"/>
              <a:t>Trenham</a:t>
            </a:r>
            <a:r>
              <a:rPr lang="en-US" dirty="0"/>
              <a:t>, “A Global Repository for Planet-Sized Experiments and Observations”, Bulletin of the American Meteorological Society, June 2016,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http://dx.doi.org/10.1175/BAMS-D-15-00132.1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/>
              <a:t>Dean N. Williams, </a:t>
            </a:r>
            <a:r>
              <a:rPr lang="en-US" dirty="0"/>
              <a:t>et al., U.S. DOE. 2016. 5th Annual Earth System Grid Federation Face-to-Face Conference Report. DOE/SC-0181. U.S. Department of Energy Office of Science.”, March 2016, DOI:  </a:t>
            </a:r>
            <a:r>
              <a:rPr lang="en-US" dirty="0">
                <a:hlinkClick r:id="rId4" tooltip="Document DOI URL"/>
              </a:rPr>
              <a:t>10.2172/1253685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/>
              <a:t>Williams, D. N. </a:t>
            </a:r>
            <a:r>
              <a:rPr lang="en-US" dirty="0"/>
              <a:t>(2016), Better tools to build better climate models, </a:t>
            </a:r>
            <a:r>
              <a:rPr lang="en-US" i="1" dirty="0"/>
              <a:t>Eos, 97,</a:t>
            </a:r>
            <a:r>
              <a:rPr lang="en-US" dirty="0"/>
              <a:t> doi:10.1029/2016EO045055. Published on 9 February </a:t>
            </a:r>
            <a:r>
              <a:rPr lang="en-US" dirty="0" smtClean="0"/>
              <a:t>2016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err="1"/>
              <a:t>Gleckler</a:t>
            </a:r>
            <a:r>
              <a:rPr lang="en-US" dirty="0"/>
              <a:t>, P. J., </a:t>
            </a:r>
            <a:r>
              <a:rPr lang="en-US" b="1" dirty="0"/>
              <a:t>C. </a:t>
            </a:r>
            <a:r>
              <a:rPr lang="en-US" b="1" dirty="0" err="1"/>
              <a:t>Doutriaux</a:t>
            </a:r>
            <a:r>
              <a:rPr lang="en-US" dirty="0"/>
              <a:t>, P. J. </a:t>
            </a:r>
            <a:r>
              <a:rPr lang="en-US" dirty="0" err="1"/>
              <a:t>Durack</a:t>
            </a:r>
            <a:r>
              <a:rPr lang="en-US" dirty="0"/>
              <a:t>, K. E. Taylor, Y. Zhang, and </a:t>
            </a:r>
            <a:r>
              <a:rPr lang="en-US" b="1" dirty="0"/>
              <a:t>D. N. Williams</a:t>
            </a:r>
            <a:r>
              <a:rPr lang="en-US" dirty="0"/>
              <a:t>, E. Mason, and J. </a:t>
            </a:r>
            <a:r>
              <a:rPr lang="en-US" dirty="0" err="1"/>
              <a:t>Servonnat</a:t>
            </a:r>
            <a:r>
              <a:rPr lang="en-US" dirty="0"/>
              <a:t> (2016), A more powerful reality test for climate models, Eos, 97, DOI: 10.1029/2016EO051663, 3 May 2016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C. A</a:t>
            </a:r>
            <a:r>
              <a:rPr lang="en-US" b="1" dirty="0"/>
              <a:t>. Steed, </a:t>
            </a:r>
            <a:r>
              <a:rPr lang="en-US" b="1" dirty="0" smtClean="0"/>
              <a:t>K.J. Evans, J.F</a:t>
            </a:r>
            <a:r>
              <a:rPr lang="en-US" b="1" dirty="0"/>
              <a:t>. Harney, </a:t>
            </a:r>
            <a:r>
              <a:rPr lang="en-US" b="1" dirty="0" smtClean="0"/>
              <a:t>B.C</a:t>
            </a:r>
            <a:r>
              <a:rPr lang="en-US" b="1" dirty="0"/>
              <a:t>. Jewell, </a:t>
            </a:r>
            <a:r>
              <a:rPr lang="en-US" b="1" dirty="0" smtClean="0"/>
              <a:t>G. Shipman</a:t>
            </a:r>
            <a:r>
              <a:rPr lang="en-US" b="1" dirty="0"/>
              <a:t>, </a:t>
            </a:r>
            <a:r>
              <a:rPr lang="en-US" b="1" dirty="0" smtClean="0"/>
              <a:t>B.E</a:t>
            </a:r>
            <a:r>
              <a:rPr lang="en-US" b="1" dirty="0"/>
              <a:t>. Smith, </a:t>
            </a:r>
            <a:r>
              <a:rPr lang="en-US" b="1" dirty="0" smtClean="0"/>
              <a:t>P.E</a:t>
            </a:r>
            <a:r>
              <a:rPr lang="en-US" b="1" dirty="0"/>
              <a:t>. Thornton, and </a:t>
            </a:r>
            <a:r>
              <a:rPr lang="en-US" b="1" dirty="0" smtClean="0"/>
              <a:t>D.N</a:t>
            </a:r>
            <a:r>
              <a:rPr lang="en-US" b="1" dirty="0"/>
              <a:t>. </a:t>
            </a:r>
            <a:r>
              <a:rPr lang="en-US" b="1" dirty="0" smtClean="0"/>
              <a:t>Williams </a:t>
            </a:r>
            <a:r>
              <a:rPr lang="en-US" dirty="0" smtClean="0"/>
              <a:t>(2014) </a:t>
            </a:r>
            <a:r>
              <a:rPr lang="en-US" dirty="0"/>
              <a:t>Web-based Visual Analytics for Extreme Scale Climate </a:t>
            </a:r>
            <a:r>
              <a:rPr lang="en-US" dirty="0" smtClean="0"/>
              <a:t>Science. 2014 IEEE International Conference on Big Data.</a:t>
            </a:r>
          </a:p>
        </p:txBody>
      </p:sp>
    </p:spTree>
    <p:extLst>
      <p:ext uri="{BB962C8B-B14F-4D97-AF65-F5344CB8AC3E}">
        <p14:creationId xmlns:p14="http://schemas.microsoft.com/office/powerpoint/2010/main" val="41960991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194102"/>
            <a:ext cx="7543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/>
              <a:t>ACME Workflow Publications</a:t>
            </a:r>
            <a:endParaRPr lang="en-US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593" y="67148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33400"/>
            <a:ext cx="89916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err="1"/>
              <a:t>Zender</a:t>
            </a:r>
            <a:r>
              <a:rPr lang="en-US" b="1" dirty="0"/>
              <a:t>, C. S. </a:t>
            </a:r>
            <a:r>
              <a:rPr lang="en-US" dirty="0"/>
              <a:t>(2016), Bit Grooming: Statistically accurate precision-preserving quantization with compression, evaluated in the </a:t>
            </a:r>
            <a:r>
              <a:rPr lang="en-US" dirty="0" err="1"/>
              <a:t>NetCDF</a:t>
            </a:r>
            <a:r>
              <a:rPr lang="en-US" dirty="0"/>
              <a:t> Operators (NCO, v4.4.8+), </a:t>
            </a:r>
            <a:r>
              <a:rPr lang="en-US" dirty="0" err="1"/>
              <a:t>Geosci</a:t>
            </a:r>
            <a:r>
              <a:rPr lang="en-US" dirty="0"/>
              <a:t>. Model Dev., 9, 3199-3211, doi:10.5194/gmd-9-3199-2016.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Silver, J. D. and </a:t>
            </a:r>
            <a:r>
              <a:rPr lang="en-US" b="1" dirty="0"/>
              <a:t>C. S. </a:t>
            </a:r>
            <a:r>
              <a:rPr lang="en-US" b="1" dirty="0" err="1"/>
              <a:t>Zender</a:t>
            </a:r>
            <a:r>
              <a:rPr lang="en-US" b="1" dirty="0"/>
              <a:t> </a:t>
            </a:r>
            <a:r>
              <a:rPr lang="en-US" dirty="0"/>
              <a:t>(2016), Finding the Goldilocks zone: Compression-error trade-off for large gridded datasets, in revision after review, </a:t>
            </a:r>
            <a:r>
              <a:rPr lang="en-US" dirty="0" err="1"/>
              <a:t>Geosci</a:t>
            </a:r>
            <a:r>
              <a:rPr lang="en-US" dirty="0"/>
              <a:t>. Model Dev., doi:10.5194/gmd-2016-177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Wang</a:t>
            </a:r>
            <a:r>
              <a:rPr lang="en-US" dirty="0"/>
              <a:t>, W., </a:t>
            </a:r>
            <a:r>
              <a:rPr lang="en-US" b="1" dirty="0"/>
              <a:t>C. S. </a:t>
            </a:r>
            <a:r>
              <a:rPr lang="en-US" b="1" dirty="0" err="1"/>
              <a:t>Zender</a:t>
            </a:r>
            <a:r>
              <a:rPr lang="en-US" dirty="0"/>
              <a:t>, D. van As, P. C. J. P. </a:t>
            </a:r>
            <a:r>
              <a:rPr lang="en-US" dirty="0" err="1"/>
              <a:t>Smeets</a:t>
            </a:r>
            <a:r>
              <a:rPr lang="en-US" dirty="0"/>
              <a:t>, and M. R. van den </a:t>
            </a:r>
            <a:r>
              <a:rPr lang="en-US" dirty="0" err="1"/>
              <a:t>Broeke</a:t>
            </a:r>
            <a:r>
              <a:rPr lang="en-US" dirty="0"/>
              <a:t> (2016), A Retrospective, Iterative, Geometry-Based (RIGB) tilt correction method for radiation observed by automatic weather stations on snow-covered surfaces: application to Greenland, The Cryosphere, 10, 727-741, doi:10.5194/tc-10-727-2016</a:t>
            </a:r>
            <a:r>
              <a:rPr lang="en-US" dirty="0" smtClean="0"/>
              <a:t>.</a:t>
            </a:r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err="1"/>
              <a:t>McEnerney</a:t>
            </a:r>
            <a:r>
              <a:rPr lang="en-US" b="1" dirty="0"/>
              <a:t>, J. , Ames, S. </a:t>
            </a:r>
            <a:r>
              <a:rPr lang="en-US" dirty="0"/>
              <a:t>, Christensen, C. , </a:t>
            </a:r>
            <a:r>
              <a:rPr lang="en-US" b="1" dirty="0" err="1"/>
              <a:t>Doutriaux</a:t>
            </a:r>
            <a:r>
              <a:rPr lang="en-US" b="1" dirty="0"/>
              <a:t>, C. , Hoang, T. , Painter, J. , Smith, B. , </a:t>
            </a:r>
            <a:r>
              <a:rPr lang="en-US" b="1" dirty="0" err="1"/>
              <a:t>Shaheen</a:t>
            </a:r>
            <a:r>
              <a:rPr lang="en-US" b="1" dirty="0"/>
              <a:t>, Z. and Williams, D. </a:t>
            </a:r>
            <a:r>
              <a:rPr lang="en-US" dirty="0"/>
              <a:t>(2016) “Parallelization of Diagnostics for Climate Model Development”. Journal of Software Engineering and Applications, 9, 199-207. </a:t>
            </a:r>
            <a:r>
              <a:rPr lang="da-DK" dirty="0" err="1"/>
              <a:t>doi</a:t>
            </a:r>
            <a:r>
              <a:rPr lang="da-DK" dirty="0"/>
              <a:t>: </a:t>
            </a:r>
            <a:r>
              <a:rPr lang="da-DK" dirty="0">
                <a:hlinkClick r:id="rId3"/>
              </a:rPr>
              <a:t>10.4236/jsea.2016.95016.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/>
              <a:t>Baldwin, S.A, M.B. Harris, and S.B. Fries </a:t>
            </a:r>
            <a:r>
              <a:rPr lang="en-US" dirty="0"/>
              <a:t>(2016) </a:t>
            </a:r>
            <a:r>
              <a:rPr lang="en-US" dirty="0">
                <a:hlinkClick r:id="rId4"/>
              </a:rPr>
              <a:t>Science as a Service,  Proceedings of The World Congress on Engineering and Computer Science 2016, Vol. I, WCECS 2016, 21-23 October, 2016, San Francisco, USA, pp123-126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smtClean="0"/>
              <a:t>Harris</a:t>
            </a:r>
            <a:r>
              <a:rPr lang="en-US" b="1" dirty="0"/>
              <a:t>, </a:t>
            </a:r>
            <a:r>
              <a:rPr lang="en-US" b="1" dirty="0" smtClean="0"/>
              <a:t>M.B., S.B</a:t>
            </a:r>
            <a:r>
              <a:rPr lang="en-US" b="1" dirty="0"/>
              <a:t>. Fries, </a:t>
            </a:r>
            <a:r>
              <a:rPr lang="en-US" b="1" dirty="0" smtClean="0"/>
              <a:t>D.N</a:t>
            </a:r>
            <a:r>
              <a:rPr lang="en-US" b="1" dirty="0"/>
              <a:t>. Williams, </a:t>
            </a:r>
            <a:r>
              <a:rPr lang="en-US" b="1" dirty="0" smtClean="0"/>
              <a:t>S.A</a:t>
            </a:r>
            <a:r>
              <a:rPr lang="en-US" b="1" dirty="0"/>
              <a:t>. Baldwin</a:t>
            </a:r>
            <a:r>
              <a:rPr lang="en-US" dirty="0"/>
              <a:t>, </a:t>
            </a:r>
            <a:r>
              <a:rPr lang="en-US" dirty="0" smtClean="0"/>
              <a:t>J.W</a:t>
            </a:r>
            <a:r>
              <a:rPr lang="en-US" dirty="0"/>
              <a:t>. </a:t>
            </a:r>
            <a:r>
              <a:rPr lang="en-US" dirty="0" err="1"/>
              <a:t>Crean</a:t>
            </a:r>
            <a:r>
              <a:rPr lang="en-US" dirty="0"/>
              <a:t>, </a:t>
            </a:r>
            <a:r>
              <a:rPr lang="en-US" dirty="0" smtClean="0"/>
              <a:t>B.J</a:t>
            </a:r>
            <a:r>
              <a:rPr lang="en-US" dirty="0"/>
              <a:t>. Sampson, </a:t>
            </a:r>
            <a:r>
              <a:rPr lang="en-US" dirty="0" smtClean="0"/>
              <a:t>E.M</a:t>
            </a:r>
            <a:r>
              <a:rPr lang="en-US" dirty="0"/>
              <a:t>. Brown, </a:t>
            </a:r>
            <a:r>
              <a:rPr lang="en-US" dirty="0" smtClean="0"/>
              <a:t>A. Paula, </a:t>
            </a:r>
            <a:r>
              <a:rPr lang="en-US" dirty="0"/>
              <a:t>M. </a:t>
            </a:r>
            <a:r>
              <a:rPr lang="en-US" dirty="0" err="1" smtClean="0"/>
              <a:t>Pawlicka</a:t>
            </a:r>
            <a:r>
              <a:rPr lang="en-US" dirty="0" smtClean="0"/>
              <a:t> (2016): </a:t>
            </a:r>
            <a:r>
              <a:rPr lang="en-US" dirty="0"/>
              <a:t>The Legend of CDAT: A Link to the </a:t>
            </a:r>
            <a:r>
              <a:rPr lang="en-US" dirty="0" smtClean="0"/>
              <a:t>Past. </a:t>
            </a:r>
            <a:r>
              <a:rPr lang="en-US" dirty="0"/>
              <a:t>Proceedings of the World Congress on Engineering and Computer Science 2016 Vol I WCECS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i="1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505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194102"/>
            <a:ext cx="7543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/>
              <a:t>ACME Workflow Publications</a:t>
            </a:r>
            <a:endParaRPr lang="en-US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593" y="67148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8991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err="1"/>
              <a:t>Elsethagen</a:t>
            </a:r>
            <a:r>
              <a:rPr lang="en-US" dirty="0"/>
              <a:t> T O</a:t>
            </a:r>
            <a:r>
              <a:rPr lang="en-US" dirty="0" smtClean="0"/>
              <a:t>, Stephan </a:t>
            </a:r>
            <a:r>
              <a:rPr lang="en-US" dirty="0"/>
              <a:t>E G</a:t>
            </a:r>
            <a:r>
              <a:rPr lang="en-US" dirty="0" smtClean="0"/>
              <a:t>, </a:t>
            </a:r>
            <a:r>
              <a:rPr lang="en-US" b="1" dirty="0" smtClean="0"/>
              <a:t>Raju B</a:t>
            </a:r>
            <a:r>
              <a:rPr lang="en-US" dirty="0" smtClean="0"/>
              <a:t>, </a:t>
            </a:r>
            <a:r>
              <a:rPr lang="en-US" dirty="0" err="1" smtClean="0"/>
              <a:t>Schram</a:t>
            </a:r>
            <a:r>
              <a:rPr lang="en-US" dirty="0" smtClean="0"/>
              <a:t> M, Macduff </a:t>
            </a:r>
            <a:r>
              <a:rPr lang="en-US" dirty="0"/>
              <a:t>M </a:t>
            </a:r>
            <a:r>
              <a:rPr lang="en-US" dirty="0" err="1"/>
              <a:t>C,Kerbyson</a:t>
            </a:r>
            <a:r>
              <a:rPr lang="en-US" dirty="0"/>
              <a:t> D </a:t>
            </a:r>
            <a:r>
              <a:rPr lang="en-US" dirty="0" err="1"/>
              <a:t>J,Kleese</a:t>
            </a:r>
            <a:r>
              <a:rPr lang="en-US" dirty="0"/>
              <a:t>-Van Dam K ,Singh A ,</a:t>
            </a:r>
            <a:r>
              <a:rPr lang="en-US" dirty="0" err="1"/>
              <a:t>Altintas</a:t>
            </a:r>
            <a:r>
              <a:rPr lang="en-US" dirty="0"/>
              <a:t> I   2016.  "Data Provenance Hybridization Supporting Extreme-Scale Scientific Workflow Applications"  </a:t>
            </a:r>
            <a:r>
              <a:rPr lang="en-US" i="1" dirty="0"/>
              <a:t>NYSDS 2016 - Data Driven Discovery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/>
              <a:t>Raju B</a:t>
            </a:r>
            <a:r>
              <a:rPr lang="en-US" dirty="0"/>
              <a:t>, </a:t>
            </a:r>
            <a:r>
              <a:rPr lang="en-US" dirty="0" err="1"/>
              <a:t>Elsethagen</a:t>
            </a:r>
            <a:r>
              <a:rPr lang="en-US" dirty="0"/>
              <a:t> T </a:t>
            </a:r>
            <a:r>
              <a:rPr lang="en-US" dirty="0" err="1"/>
              <a:t>O,Stephan</a:t>
            </a:r>
            <a:r>
              <a:rPr lang="en-US" dirty="0"/>
              <a:t> E </a:t>
            </a:r>
            <a:r>
              <a:rPr lang="en-US" dirty="0" err="1"/>
              <a:t>G,Kleese</a:t>
            </a:r>
            <a:r>
              <a:rPr lang="en-US" dirty="0"/>
              <a:t> van Dam K   2016.  "A Scientific Data Provenance API for Distributed Applications"  </a:t>
            </a:r>
            <a:r>
              <a:rPr lang="en-US" i="1" dirty="0"/>
              <a:t>The 6th International Workshop on Semantic Technologies for Information-Integrated Collaboration</a:t>
            </a:r>
            <a:r>
              <a:rPr lang="en-US" dirty="0"/>
              <a:t>.</a:t>
            </a:r>
            <a:endParaRPr lang="en-US" i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Thomas M, </a:t>
            </a:r>
            <a:r>
              <a:rPr lang="en-US" dirty="0" err="1"/>
              <a:t>Laskin</a:t>
            </a:r>
            <a:r>
              <a:rPr lang="en-US" dirty="0"/>
              <a:t> J, </a:t>
            </a:r>
            <a:r>
              <a:rPr lang="en-US" b="1" dirty="0"/>
              <a:t>Raju B</a:t>
            </a:r>
            <a:r>
              <a:rPr lang="en-US" dirty="0"/>
              <a:t>, Stephan E G, </a:t>
            </a:r>
            <a:r>
              <a:rPr lang="en-US" dirty="0" err="1"/>
              <a:t>Elsethagen</a:t>
            </a:r>
            <a:r>
              <a:rPr lang="en-US" dirty="0"/>
              <a:t> T O, Van NYS , </a:t>
            </a:r>
            <a:r>
              <a:rPr lang="en-US" dirty="0" smtClean="0"/>
              <a:t>Nguyen S N</a:t>
            </a:r>
            <a:r>
              <a:rPr lang="en-US" dirty="0"/>
              <a:t>  2016.  "Enabling Re-executable Workflows with Near-real-time Visualization, Provenance Capture and Advanced Querying for Mass Spectrometry Data"  </a:t>
            </a:r>
            <a:r>
              <a:rPr lang="en-US" i="1" dirty="0"/>
              <a:t>NYSDS 2016 - Data-Driven Discovery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err="1" smtClean="0"/>
              <a:t>McEnerney</a:t>
            </a:r>
            <a:r>
              <a:rPr lang="en-US" b="1" dirty="0" smtClean="0"/>
              <a:t>, J. </a:t>
            </a:r>
            <a:r>
              <a:rPr lang="en-US" dirty="0" smtClean="0"/>
              <a:t>(</a:t>
            </a:r>
            <a:r>
              <a:rPr lang="en-US" i="1" dirty="0" smtClean="0"/>
              <a:t>2016, accepted</a:t>
            </a:r>
            <a:r>
              <a:rPr lang="en-US" dirty="0" smtClean="0"/>
              <a:t>) </a:t>
            </a:r>
            <a:r>
              <a:rPr lang="en-US" dirty="0"/>
              <a:t>A real </a:t>
            </a:r>
            <a:r>
              <a:rPr lang="en-US" dirty="0" err="1"/>
              <a:t>Nullstellensatz</a:t>
            </a:r>
            <a:r>
              <a:rPr lang="en-US" dirty="0"/>
              <a:t> with </a:t>
            </a:r>
            <a:r>
              <a:rPr lang="en-US" dirty="0" smtClean="0"/>
              <a:t>multiplicity. </a:t>
            </a:r>
            <a:r>
              <a:rPr lang="en-US" dirty="0" err="1" smtClean="0"/>
              <a:t>Jou.rnal</a:t>
            </a:r>
            <a:r>
              <a:rPr lang="en-US" dirty="0" smtClean="0"/>
              <a:t> </a:t>
            </a:r>
            <a:r>
              <a:rPr lang="en-US" dirty="0"/>
              <a:t>of Pure and Applied </a:t>
            </a:r>
            <a:r>
              <a:rPr lang="en-US" dirty="0" smtClean="0"/>
              <a:t>Algebra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Fiore, S., </a:t>
            </a:r>
            <a:r>
              <a:rPr lang="en-US" dirty="0"/>
              <a:t>M. </a:t>
            </a:r>
            <a:r>
              <a:rPr lang="en-US" dirty="0" err="1" smtClean="0"/>
              <a:t>Plociennik</a:t>
            </a:r>
            <a:r>
              <a:rPr lang="en-US" dirty="0" smtClean="0"/>
              <a:t>, </a:t>
            </a:r>
            <a:r>
              <a:rPr lang="en-US" b="1" dirty="0"/>
              <a:t>C. </a:t>
            </a:r>
            <a:r>
              <a:rPr lang="en-US" b="1" dirty="0" err="1" smtClean="0"/>
              <a:t>Doutriaux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smtClean="0"/>
              <a:t>Palazzo, </a:t>
            </a:r>
            <a:r>
              <a:rPr lang="en-US" dirty="0"/>
              <a:t>J. </a:t>
            </a:r>
            <a:r>
              <a:rPr lang="en-US" dirty="0" smtClean="0"/>
              <a:t>Boutte, </a:t>
            </a:r>
            <a:r>
              <a:rPr lang="en-US" dirty="0"/>
              <a:t>T. </a:t>
            </a:r>
            <a:r>
              <a:rPr lang="en-US" dirty="0" err="1" smtClean="0"/>
              <a:t>Zok</a:t>
            </a:r>
            <a:r>
              <a:rPr lang="en-US" dirty="0" smtClean="0"/>
              <a:t>, </a:t>
            </a:r>
            <a:r>
              <a:rPr lang="en-US" dirty="0"/>
              <a:t>D. </a:t>
            </a:r>
            <a:r>
              <a:rPr lang="en-US" dirty="0" smtClean="0"/>
              <a:t>Elia, </a:t>
            </a:r>
            <a:r>
              <a:rPr lang="en-US" dirty="0"/>
              <a:t>M. </a:t>
            </a:r>
            <a:r>
              <a:rPr lang="en-US" dirty="0" err="1" smtClean="0"/>
              <a:t>Owsiak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err="1" smtClean="0"/>
              <a:t>D’Anca</a:t>
            </a:r>
            <a:r>
              <a:rPr lang="en-US" dirty="0" smtClean="0"/>
              <a:t>, </a:t>
            </a:r>
            <a:r>
              <a:rPr lang="en-US" b="1" dirty="0"/>
              <a:t>Z. </a:t>
            </a:r>
            <a:r>
              <a:rPr lang="en-US" b="1" dirty="0" err="1" smtClean="0"/>
              <a:t>Shaheen</a:t>
            </a:r>
            <a:r>
              <a:rPr lang="en-US" dirty="0" smtClean="0"/>
              <a:t>, </a:t>
            </a:r>
            <a:r>
              <a:rPr lang="en-US" dirty="0"/>
              <a:t>R. </a:t>
            </a:r>
            <a:r>
              <a:rPr lang="en-US" dirty="0" smtClean="0"/>
              <a:t>Bruno, </a:t>
            </a:r>
            <a:r>
              <a:rPr lang="en-US" dirty="0"/>
              <a:t>M </a:t>
            </a:r>
            <a:r>
              <a:rPr lang="en-US" dirty="0" err="1" smtClean="0"/>
              <a:t>Fargetta</a:t>
            </a:r>
            <a:r>
              <a:rPr lang="en-US" dirty="0" smtClean="0"/>
              <a:t>, </a:t>
            </a:r>
            <a:r>
              <a:rPr lang="en-US" dirty="0"/>
              <a:t>M. </a:t>
            </a:r>
            <a:r>
              <a:rPr lang="en-US" dirty="0" err="1" smtClean="0"/>
              <a:t>Caballer</a:t>
            </a:r>
            <a:r>
              <a:rPr lang="en-US" dirty="0" smtClean="0"/>
              <a:t>, </a:t>
            </a:r>
            <a:r>
              <a:rPr lang="en-US" dirty="0"/>
              <a:t>G. </a:t>
            </a:r>
            <a:r>
              <a:rPr lang="en-US" dirty="0" smtClean="0"/>
              <a:t>Molto, </a:t>
            </a:r>
            <a:r>
              <a:rPr lang="en-US" dirty="0"/>
              <a:t>I. </a:t>
            </a:r>
            <a:r>
              <a:rPr lang="en-US" dirty="0" err="1" smtClean="0"/>
              <a:t>Blanquer</a:t>
            </a:r>
            <a:r>
              <a:rPr lang="en-US" dirty="0" smtClean="0"/>
              <a:t>, </a:t>
            </a:r>
            <a:r>
              <a:rPr lang="en-US" dirty="0"/>
              <a:t>R. </a:t>
            </a:r>
            <a:r>
              <a:rPr lang="en-US" dirty="0" err="1" smtClean="0"/>
              <a:t>Barbera</a:t>
            </a:r>
            <a:r>
              <a:rPr lang="en-US" dirty="0" smtClean="0"/>
              <a:t>, </a:t>
            </a:r>
            <a:r>
              <a:rPr lang="en-US" b="1" dirty="0"/>
              <a:t>D. N. </a:t>
            </a:r>
            <a:r>
              <a:rPr lang="en-US" b="1" dirty="0" smtClean="0"/>
              <a:t>Williams, </a:t>
            </a:r>
            <a:r>
              <a:rPr lang="en-US" b="1" dirty="0"/>
              <a:t>V. </a:t>
            </a:r>
            <a:r>
              <a:rPr lang="en-US" b="1" dirty="0" smtClean="0"/>
              <a:t>Anantharaj</a:t>
            </a:r>
            <a:r>
              <a:rPr lang="en-US" dirty="0" smtClean="0"/>
              <a:t>, </a:t>
            </a:r>
            <a:r>
              <a:rPr lang="en-US" dirty="0"/>
              <a:t>and G. </a:t>
            </a:r>
            <a:r>
              <a:rPr lang="en-US" dirty="0" err="1" smtClean="0"/>
              <a:t>Aloisio</a:t>
            </a:r>
            <a:r>
              <a:rPr lang="en-US" dirty="0" smtClean="0"/>
              <a:t> (2016, accepted) </a:t>
            </a:r>
            <a:r>
              <a:rPr lang="en-US" dirty="0"/>
              <a:t>Distributed and cloud-based multi-model analytics experiments on large volumes of climate change data in the Earth System Grid Federation (ESGF) </a:t>
            </a:r>
            <a:r>
              <a:rPr lang="en-US" dirty="0" smtClean="0"/>
              <a:t>eco-system. 2016 IEEE Big Data, Washington DC, 5-8 Dec 2016.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465259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194102"/>
            <a:ext cx="7543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/>
              <a:t>ACME Workflow Reports</a:t>
            </a:r>
            <a:endParaRPr lang="en-US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593" y="67148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8991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/>
              <a:t>Dean N. Williams, </a:t>
            </a:r>
            <a:r>
              <a:rPr lang="en-US" dirty="0"/>
              <a:t>et al., U.S. DOE. 2016. 5th Annual Earth System Grid Federation Face-to-Face Conference Report. DOE/SC-0181. U.S. Department of Energy Office of Science.”, March 2016, DOI:  </a:t>
            </a:r>
            <a:r>
              <a:rPr lang="en-US" dirty="0">
                <a:hlinkClick r:id="rId3" tooltip="Document DOI URL"/>
              </a:rPr>
              <a:t>10.2172/1253685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b="1" dirty="0" smtClean="0"/>
              <a:t>Williams, D.N.</a:t>
            </a:r>
            <a:r>
              <a:rPr lang="en-US" dirty="0" smtClean="0"/>
              <a:t>, et al. (2015) </a:t>
            </a:r>
            <a:r>
              <a:rPr lang="en-US" dirty="0"/>
              <a:t>Working Group on Virtual Data Integration: A Report from the August 13–14, 2015, Workshop. DOE/SC-0180. U.S. Department of Energy Office of </a:t>
            </a:r>
            <a:r>
              <a:rPr lang="en-US" dirty="0" smtClean="0"/>
              <a:t>Science.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806316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Macintosh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Workflow Group</vt:lpstr>
      <vt:lpstr>PowerPoint Presentation</vt:lpstr>
      <vt:lpstr>PowerPoint Presentation</vt:lpstr>
      <vt:lpstr>PowerPoint Presentation</vt:lpstr>
      <vt:lpstr>PowerPoint Presentation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UVCDAT Highlighted Accomplishments</dc:title>
  <dc:subject/>
  <dc:creator>Charles Doutriaux</dc:creator>
  <cp:keywords/>
  <dc:description/>
  <cp:lastModifiedBy/>
  <cp:revision>1</cp:revision>
  <dcterms:created xsi:type="dcterms:W3CDTF">2013-03-21T23:09:08Z</dcterms:created>
  <dcterms:modified xsi:type="dcterms:W3CDTF">2016-11-10T18:24:17Z</dcterms:modified>
  <cp:category/>
</cp:coreProperties>
</file>