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79" r:id="rId2"/>
    <p:sldId id="271" r:id="rId3"/>
    <p:sldId id="280" r:id="rId4"/>
    <p:sldId id="281" r:id="rId5"/>
    <p:sldId id="265" r:id="rId6"/>
    <p:sldId id="282" r:id="rId7"/>
    <p:sldId id="278" r:id="rId8"/>
    <p:sldId id="267" r:id="rId9"/>
    <p:sldId id="276" r:id="rId10"/>
    <p:sldId id="275" r:id="rId11"/>
    <p:sldId id="277" r:id="rId12"/>
    <p:sldId id="283" r:id="rId13"/>
    <p:sldId id="273" r:id="rId14"/>
    <p:sldId id="270"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57" autoAdjust="0"/>
    <p:restoredTop sz="94674"/>
  </p:normalViewPr>
  <p:slideViewPr>
    <p:cSldViewPr>
      <p:cViewPr varScale="1">
        <p:scale>
          <a:sx n="124" d="100"/>
          <a:sy n="124" d="100"/>
        </p:scale>
        <p:origin x="896"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11/10/16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282763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Features:</a:t>
            </a:r>
            <a:r>
              <a:rPr lang="en-US" baseline="0" dirty="0" smtClean="0"/>
              <a:t> climatology, 2d files – ready for V1; deck </a:t>
            </a:r>
            <a:r>
              <a:rPr lang="en-US" baseline="0" dirty="0" err="1" smtClean="0"/>
              <a:t>exp</a:t>
            </a:r>
            <a:r>
              <a:rPr lang="en-US" baseline="0" dirty="0" smtClean="0"/>
              <a:t> – </a:t>
            </a:r>
            <a:r>
              <a:rPr lang="en-US" baseline="0" dirty="0" err="1" smtClean="0"/>
              <a:t>cmorize</a:t>
            </a:r>
            <a:r>
              <a:rPr lang="en-US" baseline="0" dirty="0" smtClean="0"/>
              <a:t> tools &amp; publish; cmip5,6 analysis; high impact pubs </a:t>
            </a:r>
            <a:r>
              <a:rPr lang="en-US" baseline="0" dirty="0" err="1" smtClean="0"/>
              <a:t>bams</a:t>
            </a:r>
            <a:r>
              <a:rPr lang="en-US" baseline="0" dirty="0" smtClean="0"/>
              <a:t> &amp; </a:t>
            </a:r>
            <a:r>
              <a:rPr lang="en-US" baseline="0" dirty="0" err="1" smtClean="0"/>
              <a:t>eos</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2</a:t>
            </a:fld>
            <a:endParaRPr lang="en-US"/>
          </a:p>
        </p:txBody>
      </p:sp>
    </p:spTree>
    <p:extLst>
      <p:ext uri="{BB962C8B-B14F-4D97-AF65-F5344CB8AC3E}">
        <p14:creationId xmlns:p14="http://schemas.microsoft.com/office/powerpoint/2010/main" val="309149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Ready for V1 </a:t>
            </a:r>
            <a:r>
              <a:rPr lang="is-IS" dirty="0" smtClean="0"/>
              <a:t>… works w/ diagnostics; on laptop or at compute/analytics</a:t>
            </a:r>
            <a:r>
              <a:rPr lang="is-IS" baseline="0" dirty="0" smtClean="0"/>
              <a:t> platforms; tested w/ golaz</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Pull individual pieces under one web application</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requirements driven; risk analysis; end user engagement;</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13</a:t>
            </a:fld>
            <a:endParaRPr lang="en-US"/>
          </a:p>
        </p:txBody>
      </p:sp>
    </p:spTree>
    <p:extLst>
      <p:ext uri="{BB962C8B-B14F-4D97-AF65-F5344CB8AC3E}">
        <p14:creationId xmlns:p14="http://schemas.microsoft.com/office/powerpoint/2010/main" val="309149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w/ </a:t>
            </a:r>
            <a:r>
              <a:rPr lang="en-US" dirty="0" err="1" smtClean="0"/>
              <a:t>chris</a:t>
            </a:r>
            <a:r>
              <a:rPr lang="en-US" dirty="0" smtClean="0"/>
              <a:t> &amp; others</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14</a:t>
            </a:fld>
            <a:endParaRPr lang="en-US"/>
          </a:p>
        </p:txBody>
      </p:sp>
    </p:spTree>
    <p:extLst>
      <p:ext uri="{BB962C8B-B14F-4D97-AF65-F5344CB8AC3E}">
        <p14:creationId xmlns:p14="http://schemas.microsoft.com/office/powerpoint/2010/main" val="3091491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v1 – able to move across facilities; allow data to move v1</a:t>
            </a:r>
            <a:r>
              <a:rPr lang="en-US" baseline="0" dirty="0" smtClean="0"/>
              <a:t> runs; moved 100 year runs; </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3</a:t>
            </a:fld>
            <a:endParaRPr lang="en-US"/>
          </a:p>
        </p:txBody>
      </p:sp>
    </p:spTree>
    <p:extLst>
      <p:ext uri="{BB962C8B-B14F-4D97-AF65-F5344CB8AC3E}">
        <p14:creationId xmlns:p14="http://schemas.microsoft.com/office/powerpoint/2010/main" val="309149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Tested published via GUI or</a:t>
            </a:r>
            <a:r>
              <a:rPr lang="en-US" baseline="0" dirty="0" smtClean="0"/>
              <a:t> CLI; test using 100 year run</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4</a:t>
            </a:fld>
            <a:endParaRPr lang="en-US"/>
          </a:p>
        </p:txBody>
      </p:sp>
    </p:spTree>
    <p:extLst>
      <p:ext uri="{BB962C8B-B14F-4D97-AF65-F5344CB8AC3E}">
        <p14:creationId xmlns:p14="http://schemas.microsoft.com/office/powerpoint/2010/main" val="309149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2.6 anaconda release; desktop analysis for v1 – using desktop;</a:t>
            </a:r>
            <a:r>
              <a:rPr lang="en-US" baseline="0" dirty="0" smtClean="0"/>
              <a:t> cli and web versions</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5</a:t>
            </a:fld>
            <a:endParaRPr lang="en-US"/>
          </a:p>
        </p:txBody>
      </p:sp>
    </p:spTree>
    <p:extLst>
      <p:ext uri="{BB962C8B-B14F-4D97-AF65-F5344CB8AC3E}">
        <p14:creationId xmlns:p14="http://schemas.microsoft.com/office/powerpoint/2010/main" val="309149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used for V1</a:t>
            </a:r>
            <a:endParaRPr lang="en-US" dirty="0"/>
          </a:p>
        </p:txBody>
      </p:sp>
      <p:sp>
        <p:nvSpPr>
          <p:cNvPr id="4" name="Slide Number Placeholder 3"/>
          <p:cNvSpPr>
            <a:spLocks noGrp="1"/>
          </p:cNvSpPr>
          <p:nvPr>
            <p:ph type="sldNum" sz="quarter" idx="10"/>
          </p:nvPr>
        </p:nvSpPr>
        <p:spPr/>
        <p:txBody>
          <a:bodyPr/>
          <a:lstStyle/>
          <a:p>
            <a:fld id="{FBD793DC-401D-445D-9E15-8375BE67FA78}" type="slidenum">
              <a:rPr lang="en-US" smtClean="0"/>
              <a:pPr/>
              <a:t>6</a:t>
            </a:fld>
            <a:endParaRPr lang="en-US"/>
          </a:p>
        </p:txBody>
      </p:sp>
    </p:spTree>
    <p:extLst>
      <p:ext uri="{BB962C8B-B14F-4D97-AF65-F5344CB8AC3E}">
        <p14:creationId xmlns:p14="http://schemas.microsoft.com/office/powerpoint/2010/main" val="1924857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ready for v1; unified</a:t>
            </a:r>
            <a:r>
              <a:rPr lang="en-US" baseline="0" dirty="0" smtClean="0"/>
              <a:t> collection for model &amp; workflow provenances</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3474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w/ </a:t>
            </a:r>
            <a:r>
              <a:rPr lang="en-US" dirty="0" err="1" smtClean="0"/>
              <a:t>golaz</a:t>
            </a:r>
            <a:r>
              <a:rPr lang="en-US" dirty="0" smtClean="0"/>
              <a:t> coupled team for V1 – plot set 5 – also contains</a:t>
            </a:r>
            <a:r>
              <a:rPr lang="en-US" baseline="0" dirty="0" smtClean="0"/>
              <a:t> </a:t>
            </a:r>
            <a:r>
              <a:rPr lang="en-US" baseline="0" dirty="0" err="1" smtClean="0"/>
              <a:t>proveance</a:t>
            </a:r>
            <a:r>
              <a:rPr lang="en-US" baseline="0" dirty="0" smtClean="0"/>
              <a:t>; being used right now</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8</a:t>
            </a:fld>
            <a:endParaRPr lang="en-US"/>
          </a:p>
        </p:txBody>
      </p:sp>
    </p:spTree>
    <p:extLst>
      <p:ext uri="{BB962C8B-B14F-4D97-AF65-F5344CB8AC3E}">
        <p14:creationId xmlns:p14="http://schemas.microsoft.com/office/powerpoint/2010/main" val="309149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Ensure trust – </a:t>
            </a:r>
            <a:r>
              <a:rPr lang="en-US" dirty="0" err="1" smtClean="0"/>
              <a:t>v&amp;v</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9</a:t>
            </a:fld>
            <a:endParaRPr lang="en-US"/>
          </a:p>
        </p:txBody>
      </p:sp>
    </p:spTree>
    <p:extLst>
      <p:ext uri="{BB962C8B-B14F-4D97-AF65-F5344CB8AC3E}">
        <p14:creationId xmlns:p14="http://schemas.microsoft.com/office/powerpoint/2010/main" val="3091491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Helps identify &amp; prioritize needs; Ready </a:t>
            </a:r>
            <a:r>
              <a:rPr lang="en-US" dirty="0" smtClean="0"/>
              <a:t>for your </a:t>
            </a:r>
            <a:r>
              <a:rPr lang="en-US" dirty="0" smtClean="0"/>
              <a:t>requests;</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10</a:t>
            </a:fld>
            <a:endParaRPr lang="en-US"/>
          </a:p>
        </p:txBody>
      </p:sp>
    </p:spTree>
    <p:extLst>
      <p:ext uri="{BB962C8B-B14F-4D97-AF65-F5344CB8AC3E}">
        <p14:creationId xmlns:p14="http://schemas.microsoft.com/office/powerpoint/2010/main" val="3091491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636D64-B606-4833-8E9E-A8FC51B35A1D}" type="datetimeFigureOut">
              <a:rPr lang="en-US" smtClean="0"/>
              <a:pPr/>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36D64-B606-4833-8E9E-A8FC51B35A1D}" type="datetimeFigureOut">
              <a:rPr lang="en-US" smtClean="0"/>
              <a:pPr/>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36D64-B606-4833-8E9E-A8FC51B35A1D}" type="datetimeFigureOut">
              <a:rPr lang="en-US" smtClean="0"/>
              <a:pPr/>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8"/>
          <p:cNvSpPr/>
          <p:nvPr userDrawn="1"/>
        </p:nvSpPr>
        <p:spPr bwMode="auto">
          <a:xfrm>
            <a:off x="0" y="6634163"/>
            <a:ext cx="2333625" cy="228600"/>
          </a:xfrm>
          <a:prstGeom prst="rect">
            <a:avLst/>
          </a:prstGeom>
          <a:no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848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rgbClr val="000000"/>
                </a:solidFill>
                <a:ea typeface="Rod"/>
                <a:cs typeface="Rod"/>
              </a:rPr>
              <a:pPr marL="171450" indent="-171450" eaLnBrk="0" hangingPunct="0">
                <a:lnSpc>
                  <a:spcPct val="90000"/>
                </a:lnSpc>
                <a:defRPr/>
              </a:pPr>
              <a:t>‹#›</a:t>
            </a:fld>
            <a:r>
              <a:rPr lang="en-US" sz="1000" dirty="0">
                <a:solidFill>
                  <a:srgbClr val="000000"/>
                </a:solidFill>
                <a:ea typeface="Rod"/>
                <a:cs typeface="Rod"/>
              </a:rPr>
              <a:t>	</a:t>
            </a:r>
            <a:endParaRPr lang="en-US" sz="1200" b="1" dirty="0">
              <a:solidFill>
                <a:srgbClr val="000000"/>
              </a:solidFill>
              <a:ea typeface="Rod"/>
              <a:cs typeface="Rod"/>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Text and Clip Art">
    <p:spTree>
      <p:nvGrpSpPr>
        <p:cNvPr id="1" name=""/>
        <p:cNvGrpSpPr/>
        <p:nvPr/>
      </p:nvGrpSpPr>
      <p:grpSpPr>
        <a:xfrm>
          <a:off x="0" y="0"/>
          <a:ext cx="0" cy="0"/>
          <a:chOff x="0" y="0"/>
          <a:chExt cx="0" cy="0"/>
        </a:xfrm>
      </p:grpSpPr>
      <p:pic>
        <p:nvPicPr>
          <p:cNvPr id="111" name="image2.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12" name="Shape 112"/>
          <p:cNvSpPr/>
          <p:nvPr/>
        </p:nvSpPr>
        <p:spPr>
          <a:xfrm>
            <a:off x="2398713" y="6646863"/>
            <a:ext cx="6588126"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171450" indent="-171450" algn="r">
              <a:lnSpc>
                <a:spcPct val="90000"/>
              </a:lnSpc>
              <a:defRPr sz="1200" b="1">
                <a:solidFill>
                  <a:srgbClr val="FFFFFF"/>
                </a:solidFill>
              </a:defRPr>
            </a:lvl1pPr>
          </a:lstStyle>
          <a:p>
            <a:r>
              <a:t>Department of Energy  •  Office of Science  •  Biological and Environmental Research</a:t>
            </a:r>
          </a:p>
        </p:txBody>
      </p:sp>
      <p:sp>
        <p:nvSpPr>
          <p:cNvPr id="113" name="Shape 113"/>
          <p:cNvSpPr>
            <a:spLocks noGrp="1"/>
          </p:cNvSpPr>
          <p:nvPr>
            <p:ph type="title"/>
          </p:nvPr>
        </p:nvSpPr>
        <p:spPr>
          <a:xfrm>
            <a:off x="457200" y="381000"/>
            <a:ext cx="8229600" cy="1143000"/>
          </a:xfrm>
          <a:prstGeom prst="rect">
            <a:avLst/>
          </a:prstGeom>
        </p:spPr>
        <p:txBody>
          <a:bodyPr/>
          <a:lstStyle/>
          <a:p>
            <a:r>
              <a:t>Title Text</a:t>
            </a:r>
          </a:p>
        </p:txBody>
      </p:sp>
      <p:sp>
        <p:nvSpPr>
          <p:cNvPr id="114" name="Shape 114"/>
          <p:cNvSpPr>
            <a:spLocks noGrp="1"/>
          </p:cNvSpPr>
          <p:nvPr>
            <p:ph type="body" sz="half" idx="1"/>
          </p:nvPr>
        </p:nvSpPr>
        <p:spPr>
          <a:xfrm>
            <a:off x="838200" y="1600200"/>
            <a:ext cx="38481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5" name="Shape 115"/>
          <p:cNvSpPr/>
          <p:nvPr/>
        </p:nvSpPr>
        <p:spPr>
          <a:xfrm>
            <a:off x="-34926" y="6646863"/>
            <a:ext cx="2320926"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171450" indent="-171450">
              <a:lnSpc>
                <a:spcPct val="90000"/>
              </a:lnSpc>
              <a:defRPr sz="1000"/>
            </a:lvl1pPr>
          </a:lstStyle>
          <a:p>
            <a:r>
              <a:t>	</a:t>
            </a:r>
          </a:p>
        </p:txBody>
      </p:sp>
      <p:sp>
        <p:nvSpPr>
          <p:cNvPr id="116" name="Shape 116"/>
          <p:cNvSpPr>
            <a:spLocks noGrp="1"/>
          </p:cNvSpPr>
          <p:nvPr>
            <p:ph type="sldNum" sz="quarter" idx="2"/>
          </p:nvPr>
        </p:nvSpPr>
        <p:spPr>
          <a:xfrm>
            <a:off x="8413144" y="6406785"/>
            <a:ext cx="273657" cy="264255"/>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0998943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36D64-B606-4833-8E9E-A8FC51B35A1D}" type="datetimeFigureOut">
              <a:rPr lang="en-US" smtClean="0"/>
              <a:pPr/>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636D64-B606-4833-8E9E-A8FC51B35A1D}" type="datetimeFigureOut">
              <a:rPr lang="en-US" smtClean="0"/>
              <a:pPr/>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636D64-B606-4833-8E9E-A8FC51B35A1D}" type="datetimeFigureOut">
              <a:rPr lang="en-US" smtClean="0"/>
              <a:pPr/>
              <a:t>11/10/16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636D64-B606-4833-8E9E-A8FC51B35A1D}" type="datetimeFigureOut">
              <a:rPr lang="en-US" smtClean="0"/>
              <a:pPr/>
              <a:t>11/10/16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11/10/16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11/10/16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acme-climate.atlassian.net/wiki/display/WORKFLOW/Requests+for+Workflow+Group"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ESGF/output_viewer" TargetMode="External"/><Relationship Id="rId4" Type="http://schemas.openxmlformats.org/officeDocument/2006/relationships/hyperlink" Target="https://github.com/ESGF/DiagnosticsViewer" TargetMode="External"/><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ACME-OUI/acme-web-fe" TargetMode="Externa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hyperlink" Target="http://www.iaeng.org/publication/WCECS2015/WCECS2015_pp123-126.pdf" TargetMode="External"/><Relationship Id="rId7" Type="http://schemas.openxmlformats.org/officeDocument/2006/relationships/hyperlink" Target="http://www.iaeng.org/publication/WCECS2015/" TargetMode="External"/><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hyperlink" Target="http://dx.doi.org/10.1175/BAMS-D-15-00132.1" TargetMode="External"/><Relationship Id="rId5" Type="http://schemas.openxmlformats.org/officeDocument/2006/relationships/hyperlink" Target="http://dx.doi.org/10.2172/1253685" TargetMode="External"/><Relationship Id="rId6"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s://acme.globuscs.info" TargetMode="Externa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hyperlink" Target="http://dx.doi.org/10.4236/jsea.2016.95016" TargetMode="External"/><Relationship Id="rId6" Type="http://schemas.openxmlformats.org/officeDocument/2006/relationships/hyperlink" Target="https://github.com/UV-CDAT/uvcmetrics"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hyperlink" Target="https://acme-climate.atlassian.net/wiki/display/SIM/2016-09-02+Test?focusedCommentId=95518805#comment-95518805" TargetMode="External"/><Relationship Id="rId4" Type="http://schemas.openxmlformats.org/officeDocument/2006/relationships/hyperlink" Target="https://github.com/UV-CDAT/uvcmetrics" TargetMode="External"/><Relationship Id="rId5"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371600"/>
          </a:xfrm>
        </p:spPr>
        <p:txBody>
          <a:bodyPr/>
          <a:lstStyle/>
          <a:p>
            <a:r>
              <a:rPr lang="en-US" dirty="0" smtClean="0"/>
              <a:t>Workflow Group</a:t>
            </a:r>
            <a:endParaRPr lang="en-US" dirty="0"/>
          </a:p>
        </p:txBody>
      </p:sp>
      <p:sp>
        <p:nvSpPr>
          <p:cNvPr id="3" name="Subtitle 2"/>
          <p:cNvSpPr>
            <a:spLocks noGrp="1"/>
          </p:cNvSpPr>
          <p:nvPr>
            <p:ph type="subTitle" idx="1"/>
          </p:nvPr>
        </p:nvSpPr>
        <p:spPr>
          <a:xfrm>
            <a:off x="685800" y="3657600"/>
            <a:ext cx="7772400" cy="1178339"/>
          </a:xfrm>
        </p:spPr>
        <p:txBody>
          <a:bodyPr>
            <a:normAutofit fontScale="85000" lnSpcReduction="20000"/>
          </a:bodyPr>
          <a:lstStyle/>
          <a:p>
            <a:r>
              <a:rPr lang="en-US" dirty="0" smtClean="0"/>
              <a:t>2016 Overview and Highlights:</a:t>
            </a:r>
          </a:p>
          <a:p>
            <a:r>
              <a:rPr lang="en-US" dirty="0" smtClean="0"/>
              <a:t>Framework and Tools for Supporting Model Integrations and Analysis</a:t>
            </a:r>
            <a:endParaRPr lang="en-US" dirty="0"/>
          </a:p>
        </p:txBody>
      </p:sp>
      <p:sp>
        <p:nvSpPr>
          <p:cNvPr id="5" name="Subtitle 2"/>
          <p:cNvSpPr txBox="1">
            <a:spLocks/>
          </p:cNvSpPr>
          <p:nvPr/>
        </p:nvSpPr>
        <p:spPr>
          <a:xfrm>
            <a:off x="533400" y="5181600"/>
            <a:ext cx="8610600" cy="99060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600" dirty="0" smtClean="0"/>
              <a:t>Group Leads: </a:t>
            </a:r>
            <a:r>
              <a:rPr lang="en-US" sz="1600" dirty="0" smtClean="0">
                <a:solidFill>
                  <a:srgbClr val="000000"/>
                </a:solidFill>
              </a:rPr>
              <a:t>Dean N. Williams and Val </a:t>
            </a:r>
            <a:r>
              <a:rPr lang="en-US" sz="1600" dirty="0" err="1" smtClean="0">
                <a:solidFill>
                  <a:srgbClr val="000000"/>
                </a:solidFill>
              </a:rPr>
              <a:t>Anantharaj</a:t>
            </a:r>
            <a:endParaRPr lang="en-US" sz="1600" dirty="0" smtClean="0">
              <a:solidFill>
                <a:srgbClr val="000000"/>
              </a:solidFill>
            </a:endParaRPr>
          </a:p>
          <a:p>
            <a:pPr algn="r"/>
            <a:r>
              <a:rPr lang="en-US" sz="1600" dirty="0" smtClean="0"/>
              <a:t>Team Leads: </a:t>
            </a:r>
            <a:r>
              <a:rPr lang="en-US" sz="1600" dirty="0" smtClean="0">
                <a:solidFill>
                  <a:srgbClr val="000000"/>
                </a:solidFill>
              </a:rPr>
              <a:t>Sasha Ames, </a:t>
            </a:r>
            <a:r>
              <a:rPr lang="en-US" sz="1600" dirty="0" err="1" smtClean="0">
                <a:solidFill>
                  <a:srgbClr val="000000"/>
                </a:solidFill>
              </a:rPr>
              <a:t>Bibi</a:t>
            </a:r>
            <a:r>
              <a:rPr lang="en-US" sz="1600" dirty="0" smtClean="0">
                <a:solidFill>
                  <a:srgbClr val="000000"/>
                </a:solidFill>
              </a:rPr>
              <a:t> </a:t>
            </a:r>
            <a:r>
              <a:rPr lang="en-US" sz="1600" dirty="0" err="1" smtClean="0">
                <a:solidFill>
                  <a:srgbClr val="000000"/>
                </a:solidFill>
              </a:rPr>
              <a:t>Raju</a:t>
            </a:r>
            <a:r>
              <a:rPr lang="en-US" sz="1600" dirty="0" smtClean="0">
                <a:solidFill>
                  <a:srgbClr val="000000"/>
                </a:solidFill>
              </a:rPr>
              <a:t>, Charles Doutriaux, </a:t>
            </a:r>
            <a:r>
              <a:rPr lang="en-US" sz="1600" dirty="0" err="1" smtClean="0">
                <a:solidFill>
                  <a:srgbClr val="000000"/>
                </a:solidFill>
              </a:rPr>
              <a:t>Aashish</a:t>
            </a:r>
            <a:r>
              <a:rPr lang="en-US" sz="1600" dirty="0" smtClean="0">
                <a:solidFill>
                  <a:srgbClr val="000000"/>
                </a:solidFill>
              </a:rPr>
              <a:t> </a:t>
            </a:r>
            <a:r>
              <a:rPr lang="en-US" sz="1600" dirty="0" err="1" smtClean="0">
                <a:solidFill>
                  <a:srgbClr val="000000"/>
                </a:solidFill>
              </a:rPr>
              <a:t>Chaudhary</a:t>
            </a:r>
            <a:r>
              <a:rPr lang="en-US" sz="1600" dirty="0" smtClean="0">
                <a:solidFill>
                  <a:srgbClr val="000000"/>
                </a:solidFill>
              </a:rPr>
              <a:t>, Jim </a:t>
            </a:r>
            <a:r>
              <a:rPr lang="en-US" sz="1600" dirty="0" err="1" smtClean="0">
                <a:solidFill>
                  <a:srgbClr val="000000"/>
                </a:solidFill>
              </a:rPr>
              <a:t>McEnerney</a:t>
            </a:r>
            <a:r>
              <a:rPr lang="en-US" sz="1600" dirty="0" smtClean="0">
                <a:solidFill>
                  <a:srgbClr val="000000"/>
                </a:solidFill>
              </a:rPr>
              <a:t>, Sam Fries, Matthew Harris, Sterling Baldwin, Lukasz </a:t>
            </a:r>
            <a:r>
              <a:rPr lang="en-US" sz="1600" dirty="0" err="1" smtClean="0">
                <a:solidFill>
                  <a:srgbClr val="000000"/>
                </a:solidFill>
              </a:rPr>
              <a:t>Lacinski</a:t>
            </a:r>
            <a:r>
              <a:rPr lang="en-US" sz="1600" dirty="0" smtClean="0">
                <a:solidFill>
                  <a:srgbClr val="000000"/>
                </a:solidFill>
              </a:rPr>
              <a:t>, </a:t>
            </a:r>
            <a:r>
              <a:rPr lang="en-US" sz="1600" dirty="0" err="1" smtClean="0">
                <a:solidFill>
                  <a:srgbClr val="000000"/>
                </a:solidFill>
              </a:rPr>
              <a:t>Rachana</a:t>
            </a:r>
            <a:r>
              <a:rPr lang="en-US" sz="1600" dirty="0" smtClean="0">
                <a:solidFill>
                  <a:srgbClr val="000000"/>
                </a:solidFill>
              </a:rPr>
              <a:t> </a:t>
            </a:r>
            <a:r>
              <a:rPr lang="en-US" sz="1600" dirty="0" err="1" smtClean="0">
                <a:solidFill>
                  <a:srgbClr val="000000"/>
                </a:solidFill>
              </a:rPr>
              <a:t>Ananthakrishnan</a:t>
            </a:r>
            <a:r>
              <a:rPr lang="en-US" sz="1600" dirty="0" smtClean="0">
                <a:solidFill>
                  <a:srgbClr val="000000"/>
                </a:solidFill>
              </a:rPr>
              <a:t>, Charlie </a:t>
            </a:r>
            <a:r>
              <a:rPr lang="en-US" sz="1600" dirty="0" err="1" smtClean="0">
                <a:solidFill>
                  <a:srgbClr val="000000"/>
                </a:solidFill>
              </a:rPr>
              <a:t>Zender</a:t>
            </a:r>
            <a:r>
              <a:rPr lang="en-US" sz="1600" dirty="0" smtClean="0">
                <a:solidFill>
                  <a:srgbClr val="000000"/>
                </a:solidFill>
              </a:rPr>
              <a:t>, Jerry Potter</a:t>
            </a:r>
            <a:endParaRPr lang="en-US" sz="1600" dirty="0">
              <a:solidFill>
                <a:srgbClr val="000000"/>
              </a:solidFill>
            </a:endParaRPr>
          </a:p>
          <a:p>
            <a:pPr algn="r"/>
            <a:endParaRPr lang="en-US" sz="1600" dirty="0">
              <a:solidFill>
                <a:srgbClr val="000000"/>
              </a:solidFill>
            </a:endParaRPr>
          </a:p>
        </p:txBody>
      </p:sp>
    </p:spTree>
    <p:extLst>
      <p:ext uri="{BB962C8B-B14F-4D97-AF65-F5344CB8AC3E}">
        <p14:creationId xmlns:p14="http://schemas.microsoft.com/office/powerpoint/2010/main" val="3947359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2593" y="6714854"/>
            <a:ext cx="184666" cy="369332"/>
          </a:xfrm>
          <a:prstGeom prst="rect">
            <a:avLst/>
          </a:prstGeom>
          <a:noFill/>
        </p:spPr>
        <p:txBody>
          <a:bodyPr wrap="none" rtlCol="0">
            <a:spAutoFit/>
          </a:bodyPr>
          <a:lstStyle/>
          <a:p>
            <a:endParaRPr lang="en-US"/>
          </a:p>
        </p:txBody>
      </p:sp>
      <p:sp>
        <p:nvSpPr>
          <p:cNvPr id="11" name="Title 4"/>
          <p:cNvSpPr>
            <a:spLocks noGrp="1"/>
          </p:cNvSpPr>
          <p:nvPr>
            <p:ph type="title"/>
          </p:nvPr>
        </p:nvSpPr>
        <p:spPr>
          <a:xfrm>
            <a:off x="0" y="6598"/>
            <a:ext cx="5257800" cy="374401"/>
          </a:xfrm>
        </p:spPr>
        <p:txBody>
          <a:bodyPr>
            <a:noAutofit/>
          </a:bodyPr>
          <a:lstStyle/>
          <a:p>
            <a:pPr algn="l"/>
            <a:r>
              <a:rPr lang="en-US" sz="2100" b="1" dirty="0" smtClean="0"/>
              <a:t>Workflow Request Hub Accomplishments</a:t>
            </a:r>
            <a:endParaRPr lang="en-US" sz="2100" b="1" dirty="0"/>
          </a:p>
        </p:txBody>
      </p:sp>
      <p:sp>
        <p:nvSpPr>
          <p:cNvPr id="12" name="Text Placeholder 6"/>
          <p:cNvSpPr>
            <a:spLocks noGrp="1"/>
          </p:cNvSpPr>
          <p:nvPr>
            <p:ph type="body" sz="half" idx="2"/>
          </p:nvPr>
        </p:nvSpPr>
        <p:spPr>
          <a:xfrm>
            <a:off x="76200" y="1066800"/>
            <a:ext cx="3200400" cy="4691063"/>
          </a:xfrm>
        </p:spPr>
        <p:txBody>
          <a:bodyPr>
            <a:normAutofit/>
          </a:bodyPr>
          <a:lstStyle/>
          <a:p>
            <a:pPr marL="0" indent="0">
              <a:buNone/>
            </a:pPr>
            <a:r>
              <a:rPr lang="en-US" sz="1400" u="sng" dirty="0" smtClean="0"/>
              <a:t>Objectives</a:t>
            </a:r>
            <a:endParaRPr lang="en-US" sz="1400" u="sng" dirty="0"/>
          </a:p>
          <a:p>
            <a:pPr marL="115888" indent="-115888">
              <a:buFont typeface="Arial"/>
              <a:buChar char="•"/>
            </a:pPr>
            <a:r>
              <a:rPr lang="en-US" sz="1400" dirty="0" smtClean="0"/>
              <a:t>Respond to requests for Workflow – coordinate Workflow activities with leads </a:t>
            </a:r>
          </a:p>
          <a:p>
            <a:pPr marL="115888" indent="-115888">
              <a:buFont typeface="Arial"/>
              <a:buChar char="•"/>
            </a:pPr>
            <a:r>
              <a:rPr lang="en-US" sz="1400" dirty="0" smtClean="0"/>
              <a:t>Help resolve issues with diagnostics and metadiags</a:t>
            </a:r>
          </a:p>
          <a:p>
            <a:pPr marL="0" indent="0">
              <a:buNone/>
            </a:pPr>
            <a:r>
              <a:rPr lang="en-US" sz="1400" u="sng" dirty="0" smtClean="0"/>
              <a:t>Accomplishments</a:t>
            </a:r>
            <a:endParaRPr lang="en-US" sz="1400" u="sng" dirty="0"/>
          </a:p>
          <a:p>
            <a:pPr marL="120650" indent="-120650">
              <a:buFont typeface="Arial"/>
              <a:buChar char="•"/>
            </a:pPr>
            <a:r>
              <a:rPr lang="en-US" sz="1400" dirty="0" smtClean="0"/>
              <a:t>Maintenance of Request hub requests</a:t>
            </a:r>
            <a:endParaRPr lang="en-US" sz="1400" dirty="0"/>
          </a:p>
          <a:p>
            <a:pPr marL="166688"/>
            <a:r>
              <a:rPr lang="en-US" sz="1400" dirty="0" smtClean="0"/>
              <a:t>Coordinated the Workflow request for improvements of metadiags</a:t>
            </a:r>
            <a:endParaRPr lang="en-US" sz="1400" dirty="0"/>
          </a:p>
          <a:p>
            <a:pPr marL="120650" indent="-120650">
              <a:buFont typeface="Arial"/>
              <a:buChar char="•"/>
            </a:pPr>
            <a:r>
              <a:rPr lang="en-US" sz="1400" dirty="0" smtClean="0">
                <a:solidFill>
                  <a:srgbClr val="000000"/>
                </a:solidFill>
              </a:rPr>
              <a:t>Helped evolve Workflow request issues – recast “showstoppers” to realistic requests</a:t>
            </a:r>
            <a:endParaRPr lang="en-US" sz="1400" dirty="0">
              <a:solidFill>
                <a:srgbClr val="000000"/>
              </a:solidFill>
            </a:endParaRPr>
          </a:p>
          <a:p>
            <a:pPr marL="0" indent="0">
              <a:buNone/>
            </a:pPr>
            <a:r>
              <a:rPr lang="en-US" sz="1400" u="sng" dirty="0" smtClean="0"/>
              <a:t>Impact</a:t>
            </a:r>
            <a:endParaRPr lang="en-US" sz="1400" u="sng" dirty="0"/>
          </a:p>
          <a:p>
            <a:pPr marL="120650" indent="-120650">
              <a:buFont typeface="Arial"/>
              <a:buChar char="•"/>
            </a:pPr>
            <a:r>
              <a:rPr lang="en-US" sz="1400" dirty="0" smtClean="0"/>
              <a:t>This is a continuing effort to help groups communicate. The success is mixed</a:t>
            </a:r>
            <a:endParaRPr lang="en-US" sz="1400" dirty="0"/>
          </a:p>
          <a:p>
            <a:endParaRPr lang="en-US" sz="1400" dirty="0"/>
          </a:p>
        </p:txBody>
      </p:sp>
      <p:pic>
        <p:nvPicPr>
          <p:cNvPr id="13"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457" y="457200"/>
            <a:ext cx="6212543" cy="4800600"/>
          </a:xfrm>
          <a:prstGeom prst="rect">
            <a:avLst/>
          </a:prstGeom>
        </p:spPr>
      </p:pic>
      <p:sp>
        <p:nvSpPr>
          <p:cNvPr id="15" name="TextBox 14"/>
          <p:cNvSpPr txBox="1"/>
          <p:nvPr/>
        </p:nvSpPr>
        <p:spPr>
          <a:xfrm>
            <a:off x="3276600" y="5334000"/>
            <a:ext cx="5562600" cy="369332"/>
          </a:xfrm>
          <a:prstGeom prst="rect">
            <a:avLst/>
          </a:prstGeom>
          <a:solidFill>
            <a:schemeClr val="accent1">
              <a:lumMod val="20000"/>
              <a:lumOff val="80000"/>
            </a:schemeClr>
          </a:solidFill>
        </p:spPr>
        <p:txBody>
          <a:bodyPr wrap="square" rtlCol="0">
            <a:spAutoFit/>
          </a:bodyPr>
          <a:lstStyle/>
          <a:p>
            <a:r>
              <a:rPr lang="en-US" dirty="0" smtClean="0"/>
              <a:t>Example from Workflow Request Hub in Confluence</a:t>
            </a:r>
            <a:endParaRPr lang="en-US" dirty="0"/>
          </a:p>
        </p:txBody>
      </p:sp>
      <p:sp>
        <p:nvSpPr>
          <p:cNvPr id="9" name="TextBox 8"/>
          <p:cNvSpPr txBox="1"/>
          <p:nvPr/>
        </p:nvSpPr>
        <p:spPr>
          <a:xfrm>
            <a:off x="76200" y="5791200"/>
            <a:ext cx="7085972" cy="276999"/>
          </a:xfrm>
          <a:prstGeom prst="rect">
            <a:avLst/>
          </a:prstGeom>
          <a:ln w="12700" cmpd="sng"/>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GB" sz="1200" b="1" dirty="0" smtClean="0"/>
              <a:t>Confluence URL: </a:t>
            </a:r>
            <a:r>
              <a:rPr lang="en-GB" sz="1200" dirty="0">
                <a:hlinkClick r:id="rId4"/>
              </a:rPr>
              <a:t>https://acme-climate.atlassian.net/wiki/display/WORKFLOW/Requests+for+Workflow+</a:t>
            </a:r>
            <a:r>
              <a:rPr lang="en-GB" sz="1200" dirty="0" smtClean="0">
                <a:hlinkClick r:id="rId4"/>
              </a:rPr>
              <a:t>Group</a:t>
            </a:r>
            <a:r>
              <a:rPr lang="en-GB" sz="1200" dirty="0" smtClean="0"/>
              <a:t>  </a:t>
            </a:r>
            <a:endParaRPr lang="en-US" sz="1200" dirty="0"/>
          </a:p>
        </p:txBody>
      </p:sp>
      <p:sp>
        <p:nvSpPr>
          <p:cNvPr id="18" name="TextBox 17"/>
          <p:cNvSpPr txBox="1"/>
          <p:nvPr/>
        </p:nvSpPr>
        <p:spPr>
          <a:xfrm>
            <a:off x="5341514" y="6343851"/>
            <a:ext cx="2405639" cy="369332"/>
          </a:xfrm>
          <a:prstGeom prst="rect">
            <a:avLst/>
          </a:prstGeom>
          <a:noFill/>
        </p:spPr>
        <p:txBody>
          <a:bodyPr wrap="none" rtlCol="0">
            <a:spAutoFit/>
          </a:bodyPr>
          <a:lstStyle/>
          <a:p>
            <a:r>
              <a:rPr lang="en-US" dirty="0" smtClean="0"/>
              <a:t>Team Lead: Jerry Potter</a:t>
            </a:r>
            <a:endParaRPr lang="en-US" dirty="0"/>
          </a:p>
        </p:txBody>
      </p:sp>
    </p:spTree>
    <p:extLst>
      <p:ext uri="{BB962C8B-B14F-4D97-AF65-F5344CB8AC3E}">
        <p14:creationId xmlns:p14="http://schemas.microsoft.com/office/powerpoint/2010/main" val="249098703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0" y="0"/>
            <a:ext cx="1651701" cy="415498"/>
          </a:xfrm>
          <a:prstGeom prst="rect">
            <a:avLst/>
          </a:prstGeom>
          <a:noFill/>
        </p:spPr>
        <p:txBody>
          <a:bodyPr wrap="square">
            <a:spAutoFit/>
          </a:bodyPr>
          <a:lstStyle/>
          <a:p>
            <a:pPr>
              <a:defRPr/>
            </a:pPr>
            <a:r>
              <a:rPr lang="en-US" sz="2100" b="1" dirty="0" smtClean="0"/>
              <a:t>Viewer</a:t>
            </a:r>
          </a:p>
        </p:txBody>
      </p:sp>
      <p:sp>
        <p:nvSpPr>
          <p:cNvPr id="18" name="TextBox 17"/>
          <p:cNvSpPr txBox="1"/>
          <p:nvPr/>
        </p:nvSpPr>
        <p:spPr>
          <a:xfrm>
            <a:off x="152400" y="381000"/>
            <a:ext cx="4953000" cy="5001370"/>
          </a:xfrm>
          <a:prstGeom prst="rect">
            <a:avLst/>
          </a:prstGeom>
          <a:noFill/>
        </p:spPr>
        <p:txBody>
          <a:bodyPr wrap="square" rtlCol="0">
            <a:spAutoFit/>
          </a:bodyPr>
          <a:lstStyle/>
          <a:p>
            <a:r>
              <a:rPr lang="en-US" sz="1300" u="sng" dirty="0" smtClean="0"/>
              <a:t>Objective</a:t>
            </a:r>
          </a:p>
          <a:p>
            <a:pPr marL="115888" indent="-115888">
              <a:buFont typeface="Arial"/>
              <a:buChar char="•"/>
            </a:pPr>
            <a:r>
              <a:rPr lang="en-US" sz="1300" dirty="0" smtClean="0"/>
              <a:t>Climate model diagnostics suites generate huge amounts of output, making it difficult to find specific metrics</a:t>
            </a:r>
          </a:p>
          <a:p>
            <a:pPr marL="115888" indent="-115888">
              <a:buFont typeface="Arial"/>
              <a:buChar char="•"/>
            </a:pPr>
            <a:r>
              <a:rPr lang="en-US" sz="1300" dirty="0" smtClean="0"/>
              <a:t>It is difficult to generate a system for viewing the output without relying on filenames and post-hoc analysis of the file system</a:t>
            </a:r>
          </a:p>
          <a:p>
            <a:pPr>
              <a:spcBef>
                <a:spcPts val="600"/>
              </a:spcBef>
            </a:pPr>
            <a:r>
              <a:rPr lang="en-US" sz="1300" u="sng" dirty="0" smtClean="0"/>
              <a:t>Accomplishments</a:t>
            </a:r>
          </a:p>
          <a:p>
            <a:pPr marL="115888" indent="-115888">
              <a:buFont typeface="Arial"/>
              <a:buChar char="•"/>
            </a:pPr>
            <a:r>
              <a:rPr lang="en-US" sz="1300" dirty="0" smtClean="0"/>
              <a:t>Defined a JSON format for describing the results of a diagnostics run</a:t>
            </a:r>
          </a:p>
          <a:p>
            <a:pPr marL="115888" indent="-115888">
              <a:buFont typeface="Arial"/>
              <a:buChar char="•"/>
            </a:pPr>
            <a:r>
              <a:rPr lang="en-US" sz="1300" dirty="0" smtClean="0"/>
              <a:t>Created library to integrate into diagnostics suite that will automatically create structured JSON file</a:t>
            </a:r>
          </a:p>
          <a:p>
            <a:pPr marL="115888" indent="-115888">
              <a:buFont typeface="Arial"/>
              <a:buChar char="•"/>
            </a:pPr>
            <a:r>
              <a:rPr lang="en-US" sz="1300" dirty="0" smtClean="0"/>
              <a:t>Created generic “viewer” script to build HTML pages that allow easy browsing of output</a:t>
            </a:r>
          </a:p>
          <a:p>
            <a:pPr marL="115888" indent="-115888">
              <a:buFont typeface="Arial"/>
              <a:buChar char="•"/>
            </a:pPr>
            <a:r>
              <a:rPr lang="en-US" sz="1300" dirty="0" smtClean="0"/>
              <a:t>Created web application for uploading, viewing, and sharing that output using same JSON format</a:t>
            </a:r>
          </a:p>
          <a:p>
            <a:pPr>
              <a:spcBef>
                <a:spcPts val="600"/>
              </a:spcBef>
            </a:pPr>
            <a:r>
              <a:rPr lang="en-US" sz="1300" u="sng" dirty="0" smtClean="0"/>
              <a:t>Impacts</a:t>
            </a:r>
          </a:p>
          <a:p>
            <a:pPr marL="115888" indent="-115888">
              <a:buFont typeface="Arial"/>
              <a:buChar char="•"/>
            </a:pPr>
            <a:r>
              <a:rPr lang="en-US" sz="1300" dirty="0" smtClean="0"/>
              <a:t>Users greatly appreciate clean user interface and that all of the parts “just work”</a:t>
            </a:r>
          </a:p>
          <a:p>
            <a:pPr marL="115888" indent="-115888">
              <a:buFont typeface="Arial"/>
              <a:buChar char="•"/>
            </a:pPr>
            <a:r>
              <a:rPr lang="en-US" sz="1300" dirty="0" smtClean="0"/>
              <a:t>Having a quality viewer dramatically improves usability of diagnostics suites</a:t>
            </a:r>
          </a:p>
          <a:p>
            <a:pPr marL="115888" indent="-115888">
              <a:buFont typeface="Arial"/>
              <a:buChar char="•"/>
            </a:pPr>
            <a:r>
              <a:rPr lang="en-US" sz="1300" dirty="0" smtClean="0"/>
              <a:t>Structured output allows for many opportunities to improve workflow</a:t>
            </a:r>
          </a:p>
          <a:p>
            <a:pPr>
              <a:spcBef>
                <a:spcPts val="600"/>
              </a:spcBef>
            </a:pPr>
            <a:r>
              <a:rPr lang="en-US" sz="1300" u="sng" dirty="0" smtClean="0"/>
              <a:t>Future</a:t>
            </a:r>
          </a:p>
          <a:p>
            <a:pPr marL="285750" indent="-285750">
              <a:buFont typeface="Arial"/>
              <a:buChar char="•"/>
            </a:pPr>
            <a:r>
              <a:rPr lang="en-US" sz="1300" dirty="0" smtClean="0"/>
              <a:t>Ability to compare diagnostics runs against each other and view multiple sets at once</a:t>
            </a:r>
          </a:p>
        </p:txBody>
      </p:sp>
      <p:sp>
        <p:nvSpPr>
          <p:cNvPr id="12" name="TextBox 11"/>
          <p:cNvSpPr txBox="1"/>
          <p:nvPr/>
        </p:nvSpPr>
        <p:spPr>
          <a:xfrm>
            <a:off x="152400" y="5449669"/>
            <a:ext cx="4800600" cy="646331"/>
          </a:xfrm>
          <a:prstGeom prst="rect">
            <a:avLst/>
          </a:prstGeom>
          <a:ln w="12700" cmpd="sng"/>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GB" sz="1200" b="1" dirty="0" err="1" smtClean="0"/>
              <a:t>GitHub</a:t>
            </a:r>
            <a:r>
              <a:rPr lang="en-GB" sz="1200" b="1" dirty="0" smtClean="0"/>
              <a:t> URLs:</a:t>
            </a:r>
          </a:p>
          <a:p>
            <a:pPr>
              <a:defRPr/>
            </a:pPr>
            <a:r>
              <a:rPr lang="en-GB" sz="1200" dirty="0" smtClean="0">
                <a:hlinkClick r:id="rId3"/>
              </a:rPr>
              <a:t>https://github.com/ESGF/output_viewer</a:t>
            </a:r>
            <a:endParaRPr lang="en-GB" sz="1200" dirty="0" smtClean="0"/>
          </a:p>
          <a:p>
            <a:pPr>
              <a:defRPr/>
            </a:pPr>
            <a:r>
              <a:rPr lang="en-GB" sz="1200" dirty="0" smtClean="0">
                <a:hlinkClick r:id="rId4"/>
              </a:rPr>
              <a:t>https://github.com/ESGF/DiagnosticsViewer</a:t>
            </a:r>
            <a:endParaRPr lang="en-GB" sz="1200" dirty="0" smtClean="0"/>
          </a:p>
        </p:txBody>
      </p:sp>
      <p:sp>
        <p:nvSpPr>
          <p:cNvPr id="14" name="TextBox 13"/>
          <p:cNvSpPr txBox="1"/>
          <p:nvPr/>
        </p:nvSpPr>
        <p:spPr>
          <a:xfrm>
            <a:off x="-18815" y="2662296"/>
            <a:ext cx="184666" cy="369332"/>
          </a:xfrm>
          <a:prstGeom prst="rect">
            <a:avLst/>
          </a:prstGeom>
          <a:noFill/>
        </p:spPr>
        <p:txBody>
          <a:bodyPr wrap="none" rtlCol="0">
            <a:spAutoFit/>
          </a:bodyPr>
          <a:lstStyle/>
          <a:p>
            <a:endParaRPr lang="en-US" dirty="0"/>
          </a:p>
        </p:txBody>
      </p:sp>
      <p:pic>
        <p:nvPicPr>
          <p:cNvPr id="6" name="Picture 5" descr="Screen Shot 2016-09-16 at 12.10.53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0505" y="2894769"/>
            <a:ext cx="2359611" cy="1396954"/>
          </a:xfrm>
          <a:prstGeom prst="rect">
            <a:avLst/>
          </a:prstGeom>
        </p:spPr>
      </p:pic>
      <p:pic>
        <p:nvPicPr>
          <p:cNvPr id="7" name="Picture 6" descr="Screen Shot 2016-09-16 at 12.10.2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4689" y="4648200"/>
            <a:ext cx="2569311" cy="1334857"/>
          </a:xfrm>
          <a:prstGeom prst="rect">
            <a:avLst/>
          </a:prstGeom>
        </p:spPr>
      </p:pic>
      <p:pic>
        <p:nvPicPr>
          <p:cNvPr id="8" name="Picture 7" descr="Screen Shot 2016-09-19 at 9.15.13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1508" y="682632"/>
            <a:ext cx="1212492" cy="1570678"/>
          </a:xfrm>
          <a:prstGeom prst="rect">
            <a:avLst/>
          </a:prstGeom>
        </p:spPr>
      </p:pic>
      <p:pic>
        <p:nvPicPr>
          <p:cNvPr id="11" name="Picture 10" descr="Screen Shot 2016-09-19 at 9.17.38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5693" y="682632"/>
            <a:ext cx="782819" cy="1848963"/>
          </a:xfrm>
          <a:prstGeom prst="rect">
            <a:avLst/>
          </a:prstGeom>
        </p:spPr>
      </p:pic>
      <p:sp>
        <p:nvSpPr>
          <p:cNvPr id="13" name="Rectangle 12"/>
          <p:cNvSpPr/>
          <p:nvPr/>
        </p:nvSpPr>
        <p:spPr>
          <a:xfrm>
            <a:off x="5523489" y="602179"/>
            <a:ext cx="886822" cy="3394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dirty="0" smtClean="0"/>
              <a:t>Run Diagnostics</a:t>
            </a:r>
            <a:endParaRPr lang="en-US" sz="1200" dirty="0"/>
          </a:p>
        </p:txBody>
      </p:sp>
      <p:sp>
        <p:nvSpPr>
          <p:cNvPr id="15" name="TextBox 14"/>
          <p:cNvSpPr txBox="1"/>
          <p:nvPr/>
        </p:nvSpPr>
        <p:spPr>
          <a:xfrm>
            <a:off x="6324600" y="2514600"/>
            <a:ext cx="1736373" cy="276999"/>
          </a:xfrm>
          <a:prstGeom prst="rect">
            <a:avLst/>
          </a:prstGeom>
          <a:solidFill>
            <a:srgbClr val="C6D9F1"/>
          </a:solidFill>
        </p:spPr>
        <p:txBody>
          <a:bodyPr wrap="none" rtlCol="0">
            <a:spAutoFit/>
          </a:bodyPr>
          <a:lstStyle/>
          <a:p>
            <a:r>
              <a:rPr lang="en-US" sz="1200" dirty="0" smtClean="0"/>
              <a:t>Output images/data files</a:t>
            </a:r>
            <a:endParaRPr lang="en-US" sz="1200" dirty="0"/>
          </a:p>
        </p:txBody>
      </p:sp>
      <p:sp>
        <p:nvSpPr>
          <p:cNvPr id="17" name="TextBox 16"/>
          <p:cNvSpPr txBox="1"/>
          <p:nvPr/>
        </p:nvSpPr>
        <p:spPr>
          <a:xfrm>
            <a:off x="8232722" y="2260569"/>
            <a:ext cx="822761" cy="276999"/>
          </a:xfrm>
          <a:prstGeom prst="rect">
            <a:avLst/>
          </a:prstGeom>
          <a:solidFill>
            <a:srgbClr val="C6D9F1"/>
          </a:solidFill>
        </p:spPr>
        <p:txBody>
          <a:bodyPr wrap="none" rtlCol="0">
            <a:spAutoFit/>
          </a:bodyPr>
          <a:lstStyle/>
          <a:p>
            <a:r>
              <a:rPr lang="en-US" sz="1200" dirty="0" err="1" smtClean="0"/>
              <a:t>index.json</a:t>
            </a:r>
            <a:endParaRPr lang="en-US" sz="1200" dirty="0"/>
          </a:p>
        </p:txBody>
      </p:sp>
      <p:sp>
        <p:nvSpPr>
          <p:cNvPr id="16" name="TextBox 15"/>
          <p:cNvSpPr txBox="1"/>
          <p:nvPr/>
        </p:nvSpPr>
        <p:spPr>
          <a:xfrm>
            <a:off x="7663590" y="3603376"/>
            <a:ext cx="1439005" cy="830997"/>
          </a:xfrm>
          <a:prstGeom prst="rect">
            <a:avLst/>
          </a:prstGeom>
          <a:solidFill>
            <a:srgbClr val="C6D9F1"/>
          </a:solidFill>
        </p:spPr>
        <p:txBody>
          <a:bodyPr wrap="square" rtlCol="0">
            <a:spAutoFit/>
          </a:bodyPr>
          <a:lstStyle/>
          <a:p>
            <a:r>
              <a:rPr lang="en-US" sz="1200" dirty="0" smtClean="0"/>
              <a:t>Users use local viewer to determine if results are worth sharing.</a:t>
            </a:r>
            <a:endParaRPr lang="en-US" sz="1200" dirty="0"/>
          </a:p>
        </p:txBody>
      </p:sp>
      <p:sp>
        <p:nvSpPr>
          <p:cNvPr id="19" name="TextBox 18"/>
          <p:cNvSpPr txBox="1"/>
          <p:nvPr/>
        </p:nvSpPr>
        <p:spPr>
          <a:xfrm>
            <a:off x="5230505" y="4831597"/>
            <a:ext cx="1406987" cy="1015663"/>
          </a:xfrm>
          <a:prstGeom prst="rect">
            <a:avLst/>
          </a:prstGeom>
          <a:solidFill>
            <a:srgbClr val="C6D9F1"/>
          </a:solidFill>
        </p:spPr>
        <p:txBody>
          <a:bodyPr wrap="square" rtlCol="0">
            <a:spAutoFit/>
          </a:bodyPr>
          <a:lstStyle/>
          <a:p>
            <a:r>
              <a:rPr lang="en-US" sz="1200" dirty="0" smtClean="0"/>
              <a:t>They then upload to the web diagnostics viewer and share with others</a:t>
            </a:r>
            <a:endParaRPr lang="en-US" sz="1200" dirty="0"/>
          </a:p>
        </p:txBody>
      </p:sp>
      <p:cxnSp>
        <p:nvCxnSpPr>
          <p:cNvPr id="30" name="Straight Arrow Connector 29"/>
          <p:cNvCxnSpPr>
            <a:stCxn id="13" idx="0"/>
            <a:endCxn id="8" idx="0"/>
          </p:cNvCxnSpPr>
          <p:nvPr/>
        </p:nvCxnSpPr>
        <p:spPr>
          <a:xfrm rot="16200000" flipH="1">
            <a:off x="7212100" y="-643022"/>
            <a:ext cx="80453" cy="2570854"/>
          </a:xfrm>
          <a:prstGeom prst="curvedConnector3">
            <a:avLst>
              <a:gd name="adj1" fmla="val -28414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29"/>
          <p:cNvCxnSpPr>
            <a:stCxn id="13" idx="0"/>
            <a:endCxn id="11" idx="0"/>
          </p:cNvCxnSpPr>
          <p:nvPr/>
        </p:nvCxnSpPr>
        <p:spPr>
          <a:xfrm rot="16200000" flipH="1">
            <a:off x="6586774" y="-17696"/>
            <a:ext cx="80453" cy="1320203"/>
          </a:xfrm>
          <a:prstGeom prst="curvedConnector3">
            <a:avLst>
              <a:gd name="adj1" fmla="val -196445"/>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569608" y="160576"/>
            <a:ext cx="67884" cy="215444"/>
          </a:xfrm>
          <a:prstGeom prst="rect">
            <a:avLst/>
          </a:prstGeom>
          <a:noFill/>
        </p:spPr>
        <p:txBody>
          <a:bodyPr wrap="square" rtlCol="0">
            <a:spAutoFit/>
          </a:bodyPr>
          <a:lstStyle/>
          <a:p>
            <a:r>
              <a:rPr lang="en-US" sz="800" dirty="0" smtClean="0"/>
              <a:t>Output generated</a:t>
            </a:r>
            <a:endParaRPr lang="en-US" sz="800" dirty="0"/>
          </a:p>
        </p:txBody>
      </p:sp>
      <p:cxnSp>
        <p:nvCxnSpPr>
          <p:cNvPr id="48" name="Straight Arrow Connector 47"/>
          <p:cNvCxnSpPr>
            <a:stCxn id="17" idx="2"/>
            <a:endCxn id="6" idx="3"/>
          </p:cNvCxnSpPr>
          <p:nvPr/>
        </p:nvCxnSpPr>
        <p:spPr>
          <a:xfrm rot="5400000">
            <a:off x="7589271" y="2538414"/>
            <a:ext cx="1055678" cy="105398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6" idx="2"/>
            <a:endCxn id="7" idx="0"/>
          </p:cNvCxnSpPr>
          <p:nvPr/>
        </p:nvCxnSpPr>
        <p:spPr>
          <a:xfrm rot="16200000" flipH="1">
            <a:off x="6956590" y="3745444"/>
            <a:ext cx="356477" cy="1449034"/>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26" name="Picture 25" descr="esgf.png"/>
          <p:cNvPicPr>
            <a:picLocks noChangeAspect="1"/>
          </p:cNvPicPr>
          <p:nvPr/>
        </p:nvPicPr>
        <p:blipFill rotWithShape="1">
          <a:blip r:embed="rId9">
            <a:extLst>
              <a:ext uri="{28A0092B-C50C-407E-A947-70E740481C1C}">
                <a14:useLocalDpi xmlns:a14="http://schemas.microsoft.com/office/drawing/2010/main" val="0"/>
              </a:ext>
            </a:extLst>
          </a:blip>
          <a:srcRect l="15057" t="27174" r="13808" b="36997"/>
          <a:stretch/>
        </p:blipFill>
        <p:spPr>
          <a:xfrm>
            <a:off x="3893714" y="6343650"/>
            <a:ext cx="978759" cy="369734"/>
          </a:xfrm>
          <a:prstGeom prst="rect">
            <a:avLst/>
          </a:prstGeom>
        </p:spPr>
      </p:pic>
      <p:sp>
        <p:nvSpPr>
          <p:cNvPr id="27" name="TextBox 26"/>
          <p:cNvSpPr txBox="1"/>
          <p:nvPr/>
        </p:nvSpPr>
        <p:spPr>
          <a:xfrm>
            <a:off x="2750714" y="6343851"/>
            <a:ext cx="1172116" cy="369332"/>
          </a:xfrm>
          <a:prstGeom prst="rect">
            <a:avLst/>
          </a:prstGeom>
          <a:noFill/>
        </p:spPr>
        <p:txBody>
          <a:bodyPr wrap="none" rtlCol="0">
            <a:spAutoFit/>
          </a:bodyPr>
          <a:lstStyle/>
          <a:p>
            <a:r>
              <a:rPr lang="en-US" dirty="0" smtClean="0"/>
              <a:t>Funded by</a:t>
            </a:r>
            <a:endParaRPr lang="en-US" dirty="0"/>
          </a:p>
        </p:txBody>
      </p:sp>
      <p:sp>
        <p:nvSpPr>
          <p:cNvPr id="28" name="TextBox 27"/>
          <p:cNvSpPr txBox="1"/>
          <p:nvPr/>
        </p:nvSpPr>
        <p:spPr>
          <a:xfrm>
            <a:off x="5341514" y="6343851"/>
            <a:ext cx="2214706" cy="369332"/>
          </a:xfrm>
          <a:prstGeom prst="rect">
            <a:avLst/>
          </a:prstGeom>
          <a:noFill/>
        </p:spPr>
        <p:txBody>
          <a:bodyPr wrap="none" rtlCol="0">
            <a:spAutoFit/>
          </a:bodyPr>
          <a:lstStyle/>
          <a:p>
            <a:r>
              <a:rPr lang="en-US" dirty="0" smtClean="0"/>
              <a:t>Team Lead: Sam Fries</a:t>
            </a:r>
            <a:endParaRPr lang="en-US" dirty="0"/>
          </a:p>
        </p:txBody>
      </p:sp>
    </p:spTree>
    <p:extLst>
      <p:ext uri="{BB962C8B-B14F-4D97-AF65-F5344CB8AC3E}">
        <p14:creationId xmlns:p14="http://schemas.microsoft.com/office/powerpoint/2010/main" val="384328867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1" y="0"/>
            <a:ext cx="5334000" cy="738664"/>
          </a:xfrm>
          <a:prstGeom prst="rect">
            <a:avLst/>
          </a:prstGeom>
          <a:noFill/>
        </p:spPr>
        <p:txBody>
          <a:bodyPr wrap="square">
            <a:spAutoFit/>
          </a:bodyPr>
          <a:lstStyle/>
          <a:p>
            <a:pPr>
              <a:defRPr/>
            </a:pPr>
            <a:r>
              <a:rPr lang="en-US" sz="2100" b="1" dirty="0" smtClean="0"/>
              <a:t>ACME Workbench Highlighted Accomplishments</a:t>
            </a:r>
          </a:p>
        </p:txBody>
      </p:sp>
      <p:sp>
        <p:nvSpPr>
          <p:cNvPr id="18" name="TextBox 17"/>
          <p:cNvSpPr txBox="1"/>
          <p:nvPr/>
        </p:nvSpPr>
        <p:spPr>
          <a:xfrm>
            <a:off x="152400" y="762000"/>
            <a:ext cx="4419600" cy="4293482"/>
          </a:xfrm>
          <a:prstGeom prst="rect">
            <a:avLst/>
          </a:prstGeom>
          <a:noFill/>
        </p:spPr>
        <p:txBody>
          <a:bodyPr wrap="square" rtlCol="0">
            <a:spAutoFit/>
          </a:bodyPr>
          <a:lstStyle/>
          <a:p>
            <a:r>
              <a:rPr lang="en-US" sz="1200" u="sng" dirty="0" smtClean="0"/>
              <a:t>Objective</a:t>
            </a:r>
          </a:p>
          <a:p>
            <a:pPr marL="115888" indent="-115888">
              <a:buFont typeface="Arial"/>
              <a:buChar char="•"/>
            </a:pPr>
            <a:r>
              <a:rPr lang="en-US" sz="1200" dirty="0" smtClean="0"/>
              <a:t>Create a unified user interface for running and analyzing the ACME model. Give ACME team members the ability to configure, run, monitor, and analyze the ACME climate model through their browser</a:t>
            </a:r>
          </a:p>
          <a:p>
            <a:pPr>
              <a:spcBef>
                <a:spcPts val="600"/>
              </a:spcBef>
            </a:pPr>
            <a:r>
              <a:rPr lang="en-US" sz="1200" u="sng" dirty="0" smtClean="0"/>
              <a:t>Accomplishments</a:t>
            </a:r>
          </a:p>
          <a:p>
            <a:pPr marL="115888" indent="-115888">
              <a:spcBef>
                <a:spcPts val="600"/>
              </a:spcBef>
              <a:buFont typeface="Arial"/>
              <a:buChar char="•"/>
            </a:pPr>
            <a:r>
              <a:rPr lang="en-US" sz="1200" dirty="0" smtClean="0"/>
              <a:t>Model diagnostics run at a click of the button</a:t>
            </a:r>
          </a:p>
          <a:p>
            <a:pPr marL="115888" indent="-115888">
              <a:spcBef>
                <a:spcPts val="600"/>
              </a:spcBef>
              <a:buFont typeface="Arial"/>
              <a:buChar char="•"/>
            </a:pPr>
            <a:r>
              <a:rPr lang="en-US" sz="1200" dirty="0" smtClean="0"/>
              <a:t>Diagnostics upload to the Diagnostic Viewer</a:t>
            </a:r>
          </a:p>
          <a:p>
            <a:pPr marL="115888" indent="-115888">
              <a:spcBef>
                <a:spcPts val="600"/>
              </a:spcBef>
              <a:buFont typeface="Arial"/>
              <a:buChar char="•"/>
            </a:pPr>
            <a:r>
              <a:rPr lang="en-US" sz="1200" dirty="0" smtClean="0"/>
              <a:t>First pass at polling system to move job configuration and data between secure compute enclave and web interface</a:t>
            </a:r>
          </a:p>
          <a:p>
            <a:pPr marL="115888" indent="-115888">
              <a:spcBef>
                <a:spcPts val="600"/>
              </a:spcBef>
              <a:buFont typeface="Arial"/>
              <a:buChar char="•"/>
            </a:pPr>
            <a:r>
              <a:rPr lang="en-US" sz="1200" dirty="0" smtClean="0"/>
              <a:t>Real-time updates in the browser as job status changes</a:t>
            </a:r>
            <a:r>
              <a:rPr lang="en-US" sz="1200" u="sng" dirty="0" smtClean="0"/>
              <a:t> </a:t>
            </a:r>
            <a:endParaRPr lang="en-US" sz="1200" u="sng" dirty="0"/>
          </a:p>
          <a:p>
            <a:r>
              <a:rPr lang="en-US" sz="1200" u="sng" dirty="0" smtClean="0"/>
              <a:t>Impact</a:t>
            </a:r>
            <a:endParaRPr lang="en-US" sz="1200" u="sng" dirty="0"/>
          </a:p>
          <a:p>
            <a:pPr marL="115888" indent="-115888">
              <a:spcBef>
                <a:spcPts val="600"/>
              </a:spcBef>
              <a:buFont typeface="Arial"/>
              <a:buChar char="•"/>
            </a:pPr>
            <a:r>
              <a:rPr lang="en-US" sz="1200" dirty="0" smtClean="0"/>
              <a:t>The ACME dashboard will give climate scientists easy to use tools to run complex models, accelerating the rate of model development and analysis</a:t>
            </a:r>
          </a:p>
          <a:p>
            <a:pPr>
              <a:spcBef>
                <a:spcPts val="600"/>
              </a:spcBef>
            </a:pPr>
            <a:r>
              <a:rPr lang="en-US" sz="1200" u="sng" dirty="0" smtClean="0"/>
              <a:t>Future work</a:t>
            </a:r>
          </a:p>
          <a:p>
            <a:pPr marL="171450" indent="-171450">
              <a:spcBef>
                <a:spcPts val="600"/>
              </a:spcBef>
              <a:buFontTx/>
              <a:buChar char="•"/>
            </a:pPr>
            <a:r>
              <a:rPr lang="en-US" sz="1200" dirty="0" smtClean="0"/>
              <a:t>Integrate model run job creation and execution. Build out UI for existing features, and deploy to beta users.</a:t>
            </a:r>
          </a:p>
          <a:p>
            <a:pPr marL="171450" indent="-171450">
              <a:spcBef>
                <a:spcPts val="600"/>
              </a:spcBef>
              <a:buFontTx/>
              <a:buChar char="•"/>
            </a:pPr>
            <a:endParaRPr lang="en-US" sz="1200" u="sng" dirty="0" smtClean="0"/>
          </a:p>
        </p:txBody>
      </p:sp>
      <p:sp>
        <p:nvSpPr>
          <p:cNvPr id="12" name="TextBox 11"/>
          <p:cNvSpPr txBox="1"/>
          <p:nvPr/>
        </p:nvSpPr>
        <p:spPr>
          <a:xfrm>
            <a:off x="76201" y="5715000"/>
            <a:ext cx="4572000" cy="276999"/>
          </a:xfrm>
          <a:prstGeom prst="rect">
            <a:avLst/>
          </a:prstGeom>
          <a:ln w="12700" cmpd="sng"/>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GB" sz="1200" b="1" dirty="0" err="1" smtClean="0"/>
              <a:t>GitHub</a:t>
            </a:r>
            <a:r>
              <a:rPr lang="en-GB" sz="1200" b="1" dirty="0" smtClean="0"/>
              <a:t> URL</a:t>
            </a:r>
            <a:r>
              <a:rPr lang="en-GB" sz="1200" dirty="0" smtClean="0"/>
              <a:t>: </a:t>
            </a:r>
            <a:r>
              <a:rPr lang="en-GB" sz="1200" dirty="0">
                <a:hlinkClick r:id="rId3"/>
              </a:rPr>
              <a:t>https://github.com/ACME-OUI/acme-web-</a:t>
            </a:r>
            <a:r>
              <a:rPr lang="en-GB" sz="1200" dirty="0" smtClean="0">
                <a:hlinkClick r:id="rId3"/>
              </a:rPr>
              <a:t>fe</a:t>
            </a:r>
            <a:r>
              <a:rPr lang="en-GB" sz="1200" smtClean="0"/>
              <a:t>   </a:t>
            </a:r>
            <a:endParaRPr lang="en-US" sz="1200" dirty="0"/>
          </a:p>
        </p:txBody>
      </p:sp>
      <p:sp>
        <p:nvSpPr>
          <p:cNvPr id="14" name="TextBox 13"/>
          <p:cNvSpPr txBox="1"/>
          <p:nvPr/>
        </p:nvSpPr>
        <p:spPr>
          <a:xfrm>
            <a:off x="-18815" y="2662296"/>
            <a:ext cx="184666" cy="369332"/>
          </a:xfrm>
          <a:prstGeom prst="rect">
            <a:avLst/>
          </a:prstGeom>
          <a:noFill/>
        </p:spPr>
        <p:txBody>
          <a:bodyPr wrap="none" rtlCol="0">
            <a:spAutoFit/>
          </a:bodyPr>
          <a:lstStyle/>
          <a:p>
            <a:endParaRPr lang="en-US" dirty="0"/>
          </a:p>
        </p:txBody>
      </p:sp>
      <p:sp>
        <p:nvSpPr>
          <p:cNvPr id="9" name="TextBox 8"/>
          <p:cNvSpPr txBox="1"/>
          <p:nvPr/>
        </p:nvSpPr>
        <p:spPr>
          <a:xfrm>
            <a:off x="4724401" y="3010253"/>
            <a:ext cx="4370166" cy="254343"/>
          </a:xfrm>
          <a:prstGeom prst="rect">
            <a:avLst/>
          </a:prstGeom>
          <a:solidFill>
            <a:srgbClr val="C6D9F1"/>
          </a:solidFill>
        </p:spPr>
        <p:txBody>
          <a:bodyPr wrap="square" rtlCol="0">
            <a:spAutoFit/>
          </a:bodyPr>
          <a:lstStyle/>
          <a:p>
            <a:pPr algn="ctr">
              <a:lnSpc>
                <a:spcPts val="1180"/>
              </a:lnSpc>
            </a:pPr>
            <a:r>
              <a:rPr lang="en-US" sz="1400" dirty="0" smtClean="0"/>
              <a:t>Diagnostic output in the Dashboard</a:t>
            </a:r>
            <a:endParaRPr lang="en-US" sz="1400" b="1" dirty="0"/>
          </a:p>
        </p:txBody>
      </p:sp>
      <p:pic>
        <p:nvPicPr>
          <p:cNvPr id="3" name="Picture 2" descr="Screen Shot 2016-09-19 at 9.13.5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1" y="299571"/>
            <a:ext cx="4377621" cy="2710682"/>
          </a:xfrm>
          <a:prstGeom prst="rect">
            <a:avLst/>
          </a:prstGeom>
        </p:spPr>
      </p:pic>
      <p:pic>
        <p:nvPicPr>
          <p:cNvPr id="2" name="Picture 1" descr="Screen Shot 2016-09-19 at 1.14.5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76600"/>
            <a:ext cx="4377621" cy="2472591"/>
          </a:xfrm>
          <a:prstGeom prst="rect">
            <a:avLst/>
          </a:prstGeom>
        </p:spPr>
      </p:pic>
      <p:sp>
        <p:nvSpPr>
          <p:cNvPr id="13" name="TextBox 12"/>
          <p:cNvSpPr txBox="1"/>
          <p:nvPr/>
        </p:nvSpPr>
        <p:spPr>
          <a:xfrm>
            <a:off x="4724401" y="5749191"/>
            <a:ext cx="4370166" cy="259473"/>
          </a:xfrm>
          <a:prstGeom prst="rect">
            <a:avLst/>
          </a:prstGeom>
          <a:solidFill>
            <a:srgbClr val="C6D9F1"/>
          </a:solidFill>
        </p:spPr>
        <p:txBody>
          <a:bodyPr wrap="square" rtlCol="0">
            <a:spAutoFit/>
          </a:bodyPr>
          <a:lstStyle/>
          <a:p>
            <a:pPr algn="ctr">
              <a:lnSpc>
                <a:spcPts val="1180"/>
              </a:lnSpc>
            </a:pPr>
            <a:r>
              <a:rPr lang="en-US" sz="1600" dirty="0" smtClean="0"/>
              <a:t>Setting up a diagnostic run</a:t>
            </a:r>
            <a:endParaRPr lang="en-US" sz="1600" b="1" dirty="0"/>
          </a:p>
        </p:txBody>
      </p:sp>
      <p:sp>
        <p:nvSpPr>
          <p:cNvPr id="16" name="TextBox 15"/>
          <p:cNvSpPr txBox="1"/>
          <p:nvPr/>
        </p:nvSpPr>
        <p:spPr>
          <a:xfrm>
            <a:off x="76200" y="4800600"/>
            <a:ext cx="4572000" cy="938719"/>
          </a:xfrm>
          <a:prstGeom prst="rect">
            <a:avLst/>
          </a:prstGeom>
          <a:ln w="12700" cmpd="sng"/>
        </p:spPr>
        <p:style>
          <a:lnRef idx="2">
            <a:schemeClr val="dk1"/>
          </a:lnRef>
          <a:fillRef idx="1">
            <a:schemeClr val="lt1"/>
          </a:fillRef>
          <a:effectRef idx="0">
            <a:schemeClr val="dk1"/>
          </a:effectRef>
          <a:fontRef idx="minor">
            <a:schemeClr val="dk1"/>
          </a:fontRef>
        </p:style>
        <p:txBody>
          <a:bodyPr wrap="square">
            <a:spAutoFit/>
          </a:bodyPr>
          <a:lstStyle/>
          <a:p>
            <a:pPr lvl="0"/>
            <a:r>
              <a:rPr lang="en-US" sz="1100" dirty="0"/>
              <a:t>Sterling A. </a:t>
            </a:r>
            <a:r>
              <a:rPr lang="en-US" sz="1100" dirty="0" smtClean="0"/>
              <a:t>Baldwin, Matthew </a:t>
            </a:r>
            <a:r>
              <a:rPr lang="en-US" sz="1100" dirty="0"/>
              <a:t>B. Harris, Samuel B. </a:t>
            </a:r>
            <a:r>
              <a:rPr lang="en-US" sz="1100" dirty="0" smtClean="0"/>
              <a:t>Fries </a:t>
            </a:r>
            <a:r>
              <a:rPr lang="en-US" sz="1100" dirty="0" smtClean="0">
                <a:hlinkClick r:id="rId6"/>
              </a:rPr>
              <a:t>Science as a Service,  Proceedings </a:t>
            </a:r>
            <a:r>
              <a:rPr lang="en-US" sz="1100" dirty="0">
                <a:hlinkClick r:id="rId6"/>
              </a:rPr>
              <a:t>of The World Congress on Engineering and Computer Science </a:t>
            </a:r>
            <a:r>
              <a:rPr lang="en-US" sz="1100" dirty="0" smtClean="0">
                <a:hlinkClick r:id="rId6"/>
              </a:rPr>
              <a:t>2016, </a:t>
            </a:r>
            <a:r>
              <a:rPr lang="en-US" sz="1100" dirty="0">
                <a:hlinkClick r:id="rId6"/>
              </a:rPr>
              <a:t>Vol. I, WCECS </a:t>
            </a:r>
            <a:r>
              <a:rPr lang="en-US" sz="1100" dirty="0" smtClean="0">
                <a:hlinkClick r:id="rId6"/>
              </a:rPr>
              <a:t>2016, </a:t>
            </a:r>
            <a:r>
              <a:rPr lang="en-US" sz="1100" dirty="0">
                <a:hlinkClick r:id="rId6"/>
              </a:rPr>
              <a:t>21-23 October, </a:t>
            </a:r>
            <a:r>
              <a:rPr lang="en-US" sz="1100" dirty="0" smtClean="0">
                <a:hlinkClick r:id="rId6"/>
              </a:rPr>
              <a:t>2016, </a:t>
            </a:r>
            <a:r>
              <a:rPr lang="en-US" sz="1100" dirty="0">
                <a:hlinkClick r:id="rId6"/>
              </a:rPr>
              <a:t>San Francisco, USA, pp123-126, </a:t>
            </a:r>
            <a:r>
              <a:rPr lang="en-US" sz="1100" dirty="0">
                <a:hlinkClick r:id="rId7"/>
              </a:rPr>
              <a:t>http://www.iaeng.org/publication/WCECS2015/ ISBN: 978-988-19253-6-7</a:t>
            </a:r>
            <a:endParaRPr lang="en-US" sz="1100" dirty="0"/>
          </a:p>
        </p:txBody>
      </p:sp>
      <p:sp>
        <p:nvSpPr>
          <p:cNvPr id="22" name="TextBox 21"/>
          <p:cNvSpPr txBox="1"/>
          <p:nvPr/>
        </p:nvSpPr>
        <p:spPr>
          <a:xfrm>
            <a:off x="5181600" y="6343851"/>
            <a:ext cx="2833265" cy="369332"/>
          </a:xfrm>
          <a:prstGeom prst="rect">
            <a:avLst/>
          </a:prstGeom>
          <a:noFill/>
        </p:spPr>
        <p:txBody>
          <a:bodyPr wrap="none" rtlCol="0">
            <a:spAutoFit/>
          </a:bodyPr>
          <a:lstStyle/>
          <a:p>
            <a:r>
              <a:rPr lang="en-US" dirty="0" smtClean="0"/>
              <a:t>Team Lead: </a:t>
            </a:r>
            <a:r>
              <a:rPr lang="en-US" dirty="0">
                <a:solidFill>
                  <a:srgbClr val="000000"/>
                </a:solidFill>
              </a:rPr>
              <a:t>Sterling Baldwin</a:t>
            </a:r>
            <a:endParaRPr lang="en-US" dirty="0"/>
          </a:p>
        </p:txBody>
      </p:sp>
    </p:spTree>
    <p:extLst>
      <p:ext uri="{BB962C8B-B14F-4D97-AF65-F5344CB8AC3E}">
        <p14:creationId xmlns:p14="http://schemas.microsoft.com/office/powerpoint/2010/main" val="340014149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208" t="8380" r="10250" b="8470"/>
          <a:stretch/>
        </p:blipFill>
        <p:spPr>
          <a:xfrm>
            <a:off x="4031623" y="172593"/>
            <a:ext cx="5090809" cy="3941789"/>
          </a:xfrm>
          <a:prstGeom prst="rect">
            <a:avLst/>
          </a:prstGeom>
        </p:spPr>
      </p:pic>
      <p:sp>
        <p:nvSpPr>
          <p:cNvPr id="18" name="TextBox 17"/>
          <p:cNvSpPr txBox="1"/>
          <p:nvPr/>
        </p:nvSpPr>
        <p:spPr>
          <a:xfrm>
            <a:off x="-1" y="416778"/>
            <a:ext cx="4024011" cy="5740033"/>
          </a:xfrm>
          <a:prstGeom prst="rect">
            <a:avLst/>
          </a:prstGeom>
          <a:noFill/>
        </p:spPr>
        <p:txBody>
          <a:bodyPr wrap="square" rtlCol="0">
            <a:spAutoFit/>
          </a:bodyPr>
          <a:lstStyle/>
          <a:p>
            <a:r>
              <a:rPr lang="en-US" sz="1300" u="sng" dirty="0" smtClean="0"/>
              <a:t>Objective</a:t>
            </a:r>
          </a:p>
          <a:p>
            <a:pPr marL="115888" indent="-115888">
              <a:buFont typeface="Arial"/>
              <a:buChar char="•"/>
            </a:pPr>
            <a:r>
              <a:rPr lang="en-US" sz="1300" dirty="0" smtClean="0"/>
              <a:t>Develop</a:t>
            </a:r>
            <a:r>
              <a:rPr lang="en-US" sz="1300" dirty="0"/>
              <a:t> </a:t>
            </a:r>
            <a:r>
              <a:rPr lang="en-US" sz="1300" dirty="0" smtClean="0"/>
              <a:t>a </a:t>
            </a:r>
            <a:r>
              <a:rPr lang="en-US" sz="1300" dirty="0"/>
              <a:t>a </a:t>
            </a:r>
            <a:r>
              <a:rPr lang="en-US" sz="1300" dirty="0" smtClean="0"/>
              <a:t>rules-based </a:t>
            </a:r>
            <a:r>
              <a:rPr lang="en-US" sz="1300" b="1" dirty="0">
                <a:solidFill>
                  <a:srgbClr val="FF0000"/>
                </a:solidFill>
              </a:rPr>
              <a:t>expert system that can eliminate spurious combinations of parameters that are invalid and/or will generate </a:t>
            </a:r>
            <a:r>
              <a:rPr lang="en-US" sz="1300" b="1" dirty="0" smtClean="0">
                <a:solidFill>
                  <a:srgbClr val="FF0000"/>
                </a:solidFill>
              </a:rPr>
              <a:t>errors </a:t>
            </a:r>
            <a:r>
              <a:rPr lang="en-US" sz="1300" u="sng" dirty="0" smtClean="0"/>
              <a:t>Accomplishments</a:t>
            </a:r>
          </a:p>
          <a:p>
            <a:pPr marL="117475" lvl="0" indent="-117475">
              <a:buFont typeface="Arial"/>
              <a:buChar char="•"/>
            </a:pPr>
            <a:r>
              <a:rPr lang="en-US" sz="1300" dirty="0" smtClean="0"/>
              <a:t>Gather requirements and developed use cases for ALM and coupled model configurations</a:t>
            </a:r>
          </a:p>
          <a:p>
            <a:pPr marL="117475" lvl="0" indent="-117475">
              <a:buFont typeface="Arial"/>
              <a:buChar char="•"/>
            </a:pPr>
            <a:r>
              <a:rPr lang="en-US" sz="1300" dirty="0" smtClean="0"/>
              <a:t>Evaluated technical and programmatic risks</a:t>
            </a:r>
          </a:p>
          <a:p>
            <a:pPr marL="117475" lvl="0" indent="-117475">
              <a:buFont typeface="Arial"/>
              <a:buChar char="•"/>
            </a:pPr>
            <a:r>
              <a:rPr lang="en-US" sz="1300" dirty="0" smtClean="0"/>
              <a:t>Surveyed open source rule engines; identified candidate core technologies; and selected </a:t>
            </a:r>
            <a:r>
              <a:rPr lang="en-US" sz="1300" i="1" dirty="0" smtClean="0"/>
              <a:t>Pyke</a:t>
            </a:r>
            <a:endParaRPr lang="en-US" sz="1300" dirty="0"/>
          </a:p>
          <a:p>
            <a:pPr marL="117475" lvl="0" indent="-117475">
              <a:buFont typeface="Arial"/>
              <a:buChar char="•"/>
            </a:pPr>
            <a:r>
              <a:rPr lang="en-US" sz="1300" dirty="0" smtClean="0"/>
              <a:t>Developed system architecture</a:t>
            </a:r>
          </a:p>
          <a:p>
            <a:pPr marL="117475" lvl="0" indent="-117475">
              <a:buFont typeface="Arial"/>
              <a:buChar char="•"/>
            </a:pPr>
            <a:r>
              <a:rPr lang="en-US" sz="1300" dirty="0" smtClean="0"/>
              <a:t>Specified simple rule formats, and derived corresponding rule tables for a simple ALM use case involving </a:t>
            </a:r>
            <a:r>
              <a:rPr lang="en-US" sz="1300" i="1" dirty="0" smtClean="0"/>
              <a:t>“binary rules with tertiary targets”</a:t>
            </a:r>
          </a:p>
          <a:p>
            <a:pPr marL="117475" lvl="0" indent="-117475">
              <a:buFont typeface="Arial"/>
              <a:buChar char="•"/>
            </a:pPr>
            <a:r>
              <a:rPr lang="en-US" sz="1300" dirty="0" smtClean="0"/>
              <a:t>Tested initial proof-of-concept by prototyping and implementing simple rules and consistency checks</a:t>
            </a:r>
          </a:p>
          <a:p>
            <a:r>
              <a:rPr lang="en-US" sz="1300" u="sng" dirty="0" smtClean="0"/>
              <a:t>Impact</a:t>
            </a:r>
          </a:p>
          <a:p>
            <a:pPr marL="117475" lvl="0" indent="-117475">
              <a:buFont typeface="Arial"/>
              <a:buChar char="•"/>
            </a:pPr>
            <a:r>
              <a:rPr lang="en-US" sz="1300" dirty="0" smtClean="0"/>
              <a:t>The ACME Rule Engine will </a:t>
            </a:r>
            <a:r>
              <a:rPr lang="en-US" sz="1300" dirty="0"/>
              <a:t>save precious facility cycles and prevent frustrating invalid runs that can’t be detected at compile time and runtime</a:t>
            </a:r>
            <a:r>
              <a:rPr lang="en-US" sz="1300" dirty="0" smtClean="0"/>
              <a:t>.  It will </a:t>
            </a:r>
            <a:r>
              <a:rPr lang="en-US" sz="1300" dirty="0"/>
              <a:t>mainly be put to use by the </a:t>
            </a:r>
            <a:r>
              <a:rPr lang="en-US" sz="1300" dirty="0" smtClean="0"/>
              <a:t>experiment</a:t>
            </a:r>
            <a:r>
              <a:rPr lang="en-US" sz="1300" dirty="0"/>
              <a:t> team, as it is rare to have one </a:t>
            </a:r>
            <a:r>
              <a:rPr lang="en-US" sz="1300" dirty="0" smtClean="0"/>
              <a:t>model developer know all of </a:t>
            </a:r>
            <a:r>
              <a:rPr lang="en-US" sz="1300" dirty="0"/>
              <a:t>the information in </a:t>
            </a:r>
            <a:r>
              <a:rPr lang="en-US" sz="1300" dirty="0" smtClean="0"/>
              <a:t>earth system modeling domains  with </a:t>
            </a:r>
            <a:r>
              <a:rPr lang="en-US" sz="1300" dirty="0"/>
              <a:t>which they are not </a:t>
            </a:r>
            <a:r>
              <a:rPr lang="en-US" sz="1300" dirty="0" smtClean="0"/>
              <a:t>familiar.</a:t>
            </a:r>
            <a:endParaRPr lang="en-US" sz="1300" dirty="0"/>
          </a:p>
          <a:p>
            <a:r>
              <a:rPr lang="en-US" sz="1400" u="sng" dirty="0"/>
              <a:t>Future </a:t>
            </a:r>
            <a:r>
              <a:rPr lang="en-US" sz="1400" u="sng" dirty="0" smtClean="0"/>
              <a:t>work</a:t>
            </a:r>
          </a:p>
          <a:p>
            <a:pPr marL="118800" indent="-118800">
              <a:buFont typeface="Arial" charset="0"/>
              <a:buChar char="•"/>
            </a:pPr>
            <a:r>
              <a:rPr lang="en-US" sz="1400" dirty="0"/>
              <a:t>Implement the </a:t>
            </a:r>
            <a:r>
              <a:rPr lang="en-US" sz="1400" b="1" dirty="0" smtClean="0">
                <a:solidFill>
                  <a:srgbClr val="FF0000"/>
                </a:solidFill>
              </a:rPr>
              <a:t>Rule Engine V1 </a:t>
            </a:r>
            <a:r>
              <a:rPr lang="en-US" sz="1400" b="1" dirty="0">
                <a:solidFill>
                  <a:srgbClr val="FF0000"/>
                </a:solidFill>
              </a:rPr>
              <a:t>for ACME Land Model</a:t>
            </a:r>
            <a:r>
              <a:rPr lang="en-US" sz="1400" dirty="0" smtClean="0"/>
              <a:t>.</a:t>
            </a:r>
            <a:endParaRPr lang="en-US" sz="1400" dirty="0"/>
          </a:p>
          <a:p>
            <a:endParaRPr lang="en-US" sz="1300" u="sng" dirty="0"/>
          </a:p>
        </p:txBody>
      </p:sp>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1" y="0"/>
            <a:ext cx="4038601" cy="415498"/>
          </a:xfrm>
          <a:prstGeom prst="rect">
            <a:avLst/>
          </a:prstGeom>
          <a:noFill/>
        </p:spPr>
        <p:txBody>
          <a:bodyPr wrap="square">
            <a:spAutoFit/>
          </a:bodyPr>
          <a:lstStyle/>
          <a:p>
            <a:pPr>
              <a:defRPr/>
            </a:pPr>
            <a:r>
              <a:rPr lang="en-US" sz="2100" b="1" dirty="0" smtClean="0"/>
              <a:t>ACME Rule Engine</a:t>
            </a:r>
            <a:endParaRPr lang="en-US" sz="2100" b="1" dirty="0"/>
          </a:p>
        </p:txBody>
      </p:sp>
      <p:sp>
        <p:nvSpPr>
          <p:cNvPr id="14" name="TextBox 13"/>
          <p:cNvSpPr txBox="1"/>
          <p:nvPr/>
        </p:nvSpPr>
        <p:spPr>
          <a:xfrm>
            <a:off x="-18815" y="2662296"/>
            <a:ext cx="184666" cy="369332"/>
          </a:xfrm>
          <a:prstGeom prst="rect">
            <a:avLst/>
          </a:prstGeom>
          <a:noFill/>
        </p:spPr>
        <p:txBody>
          <a:bodyPr wrap="none" rtlCol="0">
            <a:spAutoFit/>
          </a:bodyPr>
          <a:lstStyle/>
          <a:p>
            <a:endParaRPr lang="en-US" dirty="0"/>
          </a:p>
        </p:txBody>
      </p:sp>
      <p:sp>
        <p:nvSpPr>
          <p:cNvPr id="13" name="TextBox 12"/>
          <p:cNvSpPr txBox="1"/>
          <p:nvPr/>
        </p:nvSpPr>
        <p:spPr>
          <a:xfrm>
            <a:off x="4062427" y="4668393"/>
            <a:ext cx="4953000" cy="1461939"/>
          </a:xfrm>
          <a:prstGeom prst="rect">
            <a:avLst/>
          </a:prstGeom>
          <a:solidFill>
            <a:srgbClr val="C6D9F1"/>
          </a:solidFill>
          <a:ln>
            <a:solidFill>
              <a:schemeClr val="accent1">
                <a:shade val="50000"/>
              </a:schemeClr>
            </a:solidFill>
          </a:ln>
        </p:spPr>
        <p:txBody>
          <a:bodyPr wrap="square" rtlCol="0">
            <a:spAutoFit/>
          </a:bodyPr>
          <a:lstStyle/>
          <a:p>
            <a:pPr lvl="0">
              <a:spcAft>
                <a:spcPts val="600"/>
              </a:spcAft>
            </a:pPr>
            <a:r>
              <a:rPr lang="en-US" sz="1400" b="1" i="1" dirty="0" smtClean="0"/>
              <a:t>Rule Engine Architecture</a:t>
            </a:r>
            <a:endParaRPr lang="en-US" sz="1400" b="1" dirty="0" smtClean="0"/>
          </a:p>
          <a:p>
            <a:r>
              <a:rPr lang="en-US" sz="1400" dirty="0" smtClean="0"/>
              <a:t>The ACME Rule Engine </a:t>
            </a:r>
            <a:r>
              <a:rPr lang="en-US" sz="1400" b="1" dirty="0" smtClean="0">
                <a:solidFill>
                  <a:srgbClr val="FF0000"/>
                </a:solidFill>
              </a:rPr>
              <a:t>will alleviate frustrating </a:t>
            </a:r>
            <a:r>
              <a:rPr lang="en-US" sz="1400" b="1" dirty="0">
                <a:solidFill>
                  <a:srgbClr val="FF0000"/>
                </a:solidFill>
              </a:rPr>
              <a:t>invalid runs that </a:t>
            </a:r>
            <a:r>
              <a:rPr lang="en-US" sz="1400" b="1" dirty="0" smtClean="0">
                <a:solidFill>
                  <a:srgbClr val="FF0000"/>
                </a:solidFill>
              </a:rPr>
              <a:t>can not </a:t>
            </a:r>
            <a:r>
              <a:rPr lang="en-US" sz="1400" b="1" dirty="0">
                <a:solidFill>
                  <a:srgbClr val="FF0000"/>
                </a:solidFill>
              </a:rPr>
              <a:t>be detected at compile time and </a:t>
            </a:r>
            <a:r>
              <a:rPr lang="en-US" sz="1400" b="1" dirty="0" smtClean="0">
                <a:solidFill>
                  <a:srgbClr val="FF0000"/>
                </a:solidFill>
              </a:rPr>
              <a:t>runtime, prevent wasted hours </a:t>
            </a:r>
            <a:r>
              <a:rPr lang="en-US" sz="1400" dirty="0"/>
              <a:t>tracking down configuration errors, </a:t>
            </a:r>
            <a:r>
              <a:rPr lang="en-US" sz="1400" dirty="0" smtClean="0"/>
              <a:t>enhance productivity, and conserve precious </a:t>
            </a:r>
            <a:r>
              <a:rPr lang="en-US" sz="1400" dirty="0"/>
              <a:t>facility cycles that are used for </a:t>
            </a:r>
            <a:r>
              <a:rPr lang="en-US" sz="1400" dirty="0" smtClean="0"/>
              <a:t>simulations with </a:t>
            </a:r>
            <a:r>
              <a:rPr lang="en-US" sz="1400" dirty="0"/>
              <a:t>unpublishable output</a:t>
            </a:r>
            <a:r>
              <a:rPr lang="en-US" sz="1400" dirty="0" smtClean="0"/>
              <a:t>.</a:t>
            </a:r>
            <a:endParaRPr lang="en-US" sz="1400" dirty="0"/>
          </a:p>
        </p:txBody>
      </p:sp>
      <p:sp>
        <p:nvSpPr>
          <p:cNvPr id="9" name="TextBox 8"/>
          <p:cNvSpPr txBox="1"/>
          <p:nvPr/>
        </p:nvSpPr>
        <p:spPr>
          <a:xfrm>
            <a:off x="4876800" y="271046"/>
            <a:ext cx="1709314" cy="338554"/>
          </a:xfrm>
          <a:prstGeom prst="rect">
            <a:avLst/>
          </a:prstGeom>
          <a:noFill/>
        </p:spPr>
        <p:txBody>
          <a:bodyPr wrap="none" rtlCol="0">
            <a:spAutoFit/>
          </a:bodyPr>
          <a:lstStyle/>
          <a:p>
            <a:r>
              <a:rPr lang="en-US" sz="1600" dirty="0" smtClean="0">
                <a:solidFill>
                  <a:srgbClr val="FF0000"/>
                </a:solidFill>
              </a:rPr>
              <a:t>ACME Rule Engine</a:t>
            </a:r>
            <a:endParaRPr lang="en-US" sz="1600" dirty="0">
              <a:solidFill>
                <a:srgbClr val="FF0000"/>
              </a:solidFill>
            </a:endParaRPr>
          </a:p>
        </p:txBody>
      </p:sp>
      <p:grpSp>
        <p:nvGrpSpPr>
          <p:cNvPr id="12" name="Group 11"/>
          <p:cNvGrpSpPr/>
          <p:nvPr/>
        </p:nvGrpSpPr>
        <p:grpSpPr>
          <a:xfrm>
            <a:off x="4114800" y="4654766"/>
            <a:ext cx="4844427" cy="292265"/>
            <a:chOff x="4069405" y="4654766"/>
            <a:chExt cx="4844427" cy="292265"/>
          </a:xfrm>
        </p:grpSpPr>
        <p:grpSp>
          <p:nvGrpSpPr>
            <p:cNvPr id="10" name="Group 9"/>
            <p:cNvGrpSpPr/>
            <p:nvPr/>
          </p:nvGrpSpPr>
          <p:grpSpPr>
            <a:xfrm>
              <a:off x="4069405" y="4659116"/>
              <a:ext cx="1827232" cy="276999"/>
              <a:chOff x="5279096" y="4648200"/>
              <a:chExt cx="1827232" cy="276999"/>
            </a:xfrm>
          </p:grpSpPr>
          <p:sp>
            <p:nvSpPr>
              <p:cNvPr id="6" name="Pentagon 5"/>
              <p:cNvSpPr/>
              <p:nvPr/>
            </p:nvSpPr>
            <p:spPr>
              <a:xfrm>
                <a:off x="5279096" y="4670035"/>
                <a:ext cx="1827232" cy="255164"/>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79096" y="4648200"/>
                <a:ext cx="1827231" cy="276999"/>
              </a:xfrm>
              <a:prstGeom prst="rect">
                <a:avLst/>
              </a:prstGeom>
              <a:noFill/>
            </p:spPr>
            <p:txBody>
              <a:bodyPr wrap="none" rtlCol="0">
                <a:spAutoFit/>
              </a:bodyPr>
              <a:lstStyle/>
              <a:p>
                <a:r>
                  <a:rPr lang="en-US" sz="1200" dirty="0" smtClean="0">
                    <a:solidFill>
                      <a:srgbClr val="FF0000"/>
                    </a:solidFill>
                  </a:rPr>
                  <a:t>Valid model configuration</a:t>
                </a:r>
                <a:endParaRPr lang="en-US" sz="1200" dirty="0">
                  <a:solidFill>
                    <a:srgbClr val="FF0000"/>
                  </a:solidFill>
                </a:endParaRPr>
              </a:p>
            </p:txBody>
          </p:sp>
        </p:grpSp>
        <p:grpSp>
          <p:nvGrpSpPr>
            <p:cNvPr id="15" name="Group 14"/>
            <p:cNvGrpSpPr/>
            <p:nvPr/>
          </p:nvGrpSpPr>
          <p:grpSpPr>
            <a:xfrm>
              <a:off x="7086600" y="4659115"/>
              <a:ext cx="1827232" cy="276999"/>
              <a:chOff x="5279096" y="4648200"/>
              <a:chExt cx="1827232" cy="276999"/>
            </a:xfrm>
          </p:grpSpPr>
          <p:sp>
            <p:nvSpPr>
              <p:cNvPr id="16" name="Pentagon 15"/>
              <p:cNvSpPr/>
              <p:nvPr/>
            </p:nvSpPr>
            <p:spPr>
              <a:xfrm>
                <a:off x="5279096" y="4670035"/>
                <a:ext cx="1827232" cy="255164"/>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415336" y="4648200"/>
                <a:ext cx="1573251" cy="276999"/>
              </a:xfrm>
              <a:prstGeom prst="rect">
                <a:avLst/>
              </a:prstGeom>
              <a:noFill/>
            </p:spPr>
            <p:txBody>
              <a:bodyPr wrap="none" rtlCol="0">
                <a:spAutoFit/>
              </a:bodyPr>
              <a:lstStyle/>
              <a:p>
                <a:r>
                  <a:rPr lang="en-US" sz="1200" smtClean="0">
                    <a:solidFill>
                      <a:srgbClr val="FF0000"/>
                    </a:solidFill>
                  </a:rPr>
                  <a:t>Increased productivity</a:t>
                </a:r>
                <a:endParaRPr lang="en-US" sz="1200" dirty="0">
                  <a:solidFill>
                    <a:srgbClr val="FF0000"/>
                  </a:solidFill>
                </a:endParaRPr>
              </a:p>
            </p:txBody>
          </p:sp>
        </p:grpSp>
        <p:sp>
          <p:nvSpPr>
            <p:cNvPr id="11" name="Chevron 10"/>
            <p:cNvSpPr/>
            <p:nvPr/>
          </p:nvSpPr>
          <p:spPr>
            <a:xfrm>
              <a:off x="6019800" y="4670032"/>
              <a:ext cx="228600" cy="2769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a:off x="6318495" y="4654766"/>
              <a:ext cx="228600" cy="2769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a:off x="6678470" y="4654767"/>
              <a:ext cx="228600" cy="2769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p:cNvSpPr txBox="1"/>
          <p:nvPr/>
        </p:nvSpPr>
        <p:spPr>
          <a:xfrm>
            <a:off x="5181600" y="6343851"/>
            <a:ext cx="2468048" cy="369332"/>
          </a:xfrm>
          <a:prstGeom prst="rect">
            <a:avLst/>
          </a:prstGeom>
          <a:noFill/>
        </p:spPr>
        <p:txBody>
          <a:bodyPr wrap="none" rtlCol="0">
            <a:spAutoFit/>
          </a:bodyPr>
          <a:lstStyle/>
          <a:p>
            <a:r>
              <a:rPr lang="en-US" dirty="0" smtClean="0"/>
              <a:t>Team Lead: </a:t>
            </a:r>
            <a:r>
              <a:rPr lang="en-US" dirty="0" smtClean="0">
                <a:solidFill>
                  <a:srgbClr val="000000"/>
                </a:solidFill>
              </a:rPr>
              <a:t>John Harney</a:t>
            </a:r>
            <a:endParaRPr lang="en-US" dirty="0"/>
          </a:p>
        </p:txBody>
      </p:sp>
    </p:spTree>
    <p:extLst>
      <p:ext uri="{BB962C8B-B14F-4D97-AF65-F5344CB8AC3E}">
        <p14:creationId xmlns:p14="http://schemas.microsoft.com/office/powerpoint/2010/main" val="208521796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222001"/>
            <a:ext cx="5277591" cy="1902199"/>
          </a:xfrm>
          <a:prstGeom prst="rect">
            <a:avLst/>
          </a:prstGeom>
        </p:spPr>
      </p:pic>
      <p:sp>
        <p:nvSpPr>
          <p:cNvPr id="18" name="TextBox 17"/>
          <p:cNvSpPr txBox="1"/>
          <p:nvPr/>
        </p:nvSpPr>
        <p:spPr>
          <a:xfrm>
            <a:off x="76200" y="381000"/>
            <a:ext cx="3886200" cy="6047809"/>
          </a:xfrm>
          <a:prstGeom prst="rect">
            <a:avLst/>
          </a:prstGeom>
          <a:noFill/>
        </p:spPr>
        <p:txBody>
          <a:bodyPr wrap="square" rtlCol="0">
            <a:spAutoFit/>
          </a:bodyPr>
          <a:lstStyle/>
          <a:p>
            <a:r>
              <a:rPr lang="en-US" sz="1300" u="sng" dirty="0" smtClean="0"/>
              <a:t>Objective</a:t>
            </a:r>
          </a:p>
          <a:p>
            <a:pPr marL="115888" indent="-115888">
              <a:buFont typeface="Arial"/>
              <a:buChar char="•"/>
            </a:pPr>
            <a:r>
              <a:rPr lang="en-US" sz="1300" dirty="0" smtClean="0"/>
              <a:t>Develop, </a:t>
            </a:r>
            <a:r>
              <a:rPr lang="en-US" sz="1300" b="1" dirty="0" smtClean="0">
                <a:solidFill>
                  <a:srgbClr val="FF0000"/>
                </a:solidFill>
              </a:rPr>
              <a:t>deploy and integrate </a:t>
            </a:r>
            <a:r>
              <a:rPr lang="en-US" sz="1300" dirty="0" smtClean="0"/>
              <a:t>software systems and utilities essential for operational ACME activities, across </a:t>
            </a:r>
            <a:r>
              <a:rPr lang="en-US" sz="1300" b="1" dirty="0" smtClean="0">
                <a:solidFill>
                  <a:srgbClr val="FF0000"/>
                </a:solidFill>
              </a:rPr>
              <a:t>all major computational facilities</a:t>
            </a:r>
          </a:p>
          <a:p>
            <a:r>
              <a:rPr lang="en-US" sz="1300" u="sng" dirty="0" smtClean="0"/>
              <a:t>Accomplishments</a:t>
            </a:r>
          </a:p>
          <a:p>
            <a:pPr marL="117475" lvl="0" indent="-117475">
              <a:buFont typeface="Arial"/>
              <a:buChar char="•"/>
            </a:pPr>
            <a:r>
              <a:rPr lang="en-US" sz="1300" dirty="0" smtClean="0"/>
              <a:t>Developed utilities for long-term archive of model simulations</a:t>
            </a:r>
          </a:p>
          <a:p>
            <a:pPr marL="117475" lvl="0" indent="-117475">
              <a:buFont typeface="Arial"/>
              <a:buChar char="•"/>
            </a:pPr>
            <a:r>
              <a:rPr lang="en-US" sz="1300" dirty="0" smtClean="0"/>
              <a:t>Provide liaison support for the coupled experiment team</a:t>
            </a:r>
          </a:p>
          <a:p>
            <a:pPr marL="117475" lvl="0" indent="-117475">
              <a:buFont typeface="Arial"/>
              <a:buChar char="•"/>
            </a:pPr>
            <a:r>
              <a:rPr lang="en-US" sz="1300" dirty="0" smtClean="0"/>
              <a:t>Manage the ESGF data archive at ORNL CADES</a:t>
            </a:r>
          </a:p>
          <a:p>
            <a:pPr marL="117475" lvl="0" indent="-117475">
              <a:buFont typeface="Arial"/>
              <a:buChar char="•"/>
            </a:pPr>
            <a:r>
              <a:rPr lang="en-US" sz="1300" dirty="0" smtClean="0"/>
              <a:t>Data transfer utilities for copying data across production sites and CADES</a:t>
            </a:r>
          </a:p>
          <a:p>
            <a:pPr marL="117475" lvl="0" indent="-117475">
              <a:buFont typeface="Arial"/>
              <a:buChar char="•"/>
            </a:pPr>
            <a:r>
              <a:rPr lang="en-US" sz="1300" dirty="0" smtClean="0"/>
              <a:t>Deploy and maintain SVN repository for ACME input data</a:t>
            </a:r>
          </a:p>
          <a:p>
            <a:pPr marL="117475" lvl="0" indent="-117475">
              <a:buFont typeface="Arial"/>
              <a:buChar char="•"/>
            </a:pPr>
            <a:r>
              <a:rPr lang="en-US" sz="1300" dirty="0" smtClean="0"/>
              <a:t>Support and maintain the ACME observation data repository</a:t>
            </a:r>
          </a:p>
          <a:p>
            <a:pPr marL="117475" lvl="0" indent="-117475">
              <a:buFont typeface="Arial"/>
              <a:buChar char="•"/>
            </a:pPr>
            <a:r>
              <a:rPr lang="en-US" sz="1300" dirty="0" smtClean="0"/>
              <a:t>Prototyped and tested the Pegasus Workflow and management </a:t>
            </a:r>
            <a:r>
              <a:rPr lang="en-US" sz="1300" dirty="0"/>
              <a:t>s</a:t>
            </a:r>
            <a:r>
              <a:rPr lang="en-US" sz="1300" dirty="0" smtClean="0"/>
              <a:t>ystem for use with ACME</a:t>
            </a:r>
          </a:p>
          <a:p>
            <a:pPr marL="117475" lvl="0" indent="-117475">
              <a:buFont typeface="Arial"/>
              <a:buChar char="•"/>
            </a:pPr>
            <a:r>
              <a:rPr lang="en-US" sz="1300" dirty="0" smtClean="0"/>
              <a:t>ACME development testbed at CADES</a:t>
            </a:r>
          </a:p>
          <a:p>
            <a:pPr marL="117475" lvl="0" indent="-117475">
              <a:buFont typeface="Arial"/>
              <a:buChar char="•"/>
            </a:pPr>
            <a:r>
              <a:rPr lang="en-US" sz="1300" dirty="0" smtClean="0"/>
              <a:t>Integration of process flow utilities into the ACME CIME infrastructure. (in progress)</a:t>
            </a:r>
          </a:p>
          <a:p>
            <a:r>
              <a:rPr lang="en-US" sz="1300" u="sng" dirty="0" smtClean="0"/>
              <a:t>Impact</a:t>
            </a:r>
          </a:p>
          <a:p>
            <a:pPr marL="117475" lvl="0" indent="-117475">
              <a:buFont typeface="Arial"/>
              <a:buChar char="•"/>
            </a:pPr>
            <a:r>
              <a:rPr lang="en-US" sz="1300" dirty="0" smtClean="0"/>
              <a:t>The ACME process flow </a:t>
            </a:r>
            <a:r>
              <a:rPr lang="en-US" sz="1300" b="1" dirty="0" smtClean="0">
                <a:solidFill>
                  <a:srgbClr val="FF0000"/>
                </a:solidFill>
              </a:rPr>
              <a:t>facilitates the seamless integration of ACME workflow components across multiple production sites</a:t>
            </a:r>
            <a:r>
              <a:rPr lang="en-US" sz="1300" dirty="0" smtClean="0"/>
              <a:t>, allowing the ACME science teams to </a:t>
            </a:r>
            <a:r>
              <a:rPr lang="en-US" sz="1300" b="1" dirty="0" smtClean="0">
                <a:solidFill>
                  <a:srgbClr val="FF0000"/>
                </a:solidFill>
              </a:rPr>
              <a:t>be more productive</a:t>
            </a:r>
            <a:r>
              <a:rPr lang="en-US" sz="1300" dirty="0" smtClean="0"/>
              <a:t>.</a:t>
            </a:r>
            <a:endParaRPr lang="en-US" sz="1300" dirty="0"/>
          </a:p>
          <a:p>
            <a:r>
              <a:rPr lang="en-US" sz="1200" u="sng" dirty="0"/>
              <a:t>Future work</a:t>
            </a:r>
          </a:p>
          <a:p>
            <a:pPr marL="118800" indent="-118800">
              <a:buFont typeface="Arial" charset="0"/>
              <a:buChar char="•"/>
            </a:pPr>
            <a:r>
              <a:rPr lang="en-US" sz="1200" b="1" dirty="0" smtClean="0">
                <a:solidFill>
                  <a:srgbClr val="FF0000"/>
                </a:solidFill>
              </a:rPr>
              <a:t>Test and document </a:t>
            </a:r>
            <a:r>
              <a:rPr lang="en-US" sz="1200" dirty="0" smtClean="0"/>
              <a:t>the </a:t>
            </a:r>
            <a:r>
              <a:rPr lang="en-US" sz="1200" dirty="0" err="1" smtClean="0"/>
              <a:t>processflow</a:t>
            </a:r>
            <a:r>
              <a:rPr lang="en-US" sz="1200" dirty="0" smtClean="0"/>
              <a:t> for ACME V1 experiments.</a:t>
            </a:r>
            <a:endParaRPr lang="en-US" sz="1200" dirty="0"/>
          </a:p>
          <a:p>
            <a:pPr marL="117475" lvl="0" indent="-117475">
              <a:buFont typeface="Arial"/>
              <a:buChar char="•"/>
            </a:pPr>
            <a:endParaRPr lang="en-US" sz="1300" dirty="0" smtClean="0"/>
          </a:p>
        </p:txBody>
      </p:sp>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1" y="0"/>
            <a:ext cx="2895601" cy="415498"/>
          </a:xfrm>
          <a:prstGeom prst="rect">
            <a:avLst/>
          </a:prstGeom>
          <a:noFill/>
        </p:spPr>
        <p:txBody>
          <a:bodyPr wrap="square">
            <a:spAutoFit/>
          </a:bodyPr>
          <a:lstStyle/>
          <a:p>
            <a:pPr>
              <a:defRPr/>
            </a:pPr>
            <a:r>
              <a:rPr lang="en-US" sz="2100" b="1" dirty="0" smtClean="0"/>
              <a:t>Workflow Integration</a:t>
            </a:r>
            <a:endParaRPr lang="en-US" sz="2100" b="1" dirty="0"/>
          </a:p>
        </p:txBody>
      </p:sp>
      <p:sp>
        <p:nvSpPr>
          <p:cNvPr id="14" name="TextBox 13"/>
          <p:cNvSpPr txBox="1"/>
          <p:nvPr/>
        </p:nvSpPr>
        <p:spPr>
          <a:xfrm>
            <a:off x="-18815" y="2662296"/>
            <a:ext cx="184666" cy="369332"/>
          </a:xfrm>
          <a:prstGeom prst="rect">
            <a:avLst/>
          </a:prstGeom>
          <a:noFill/>
        </p:spPr>
        <p:txBody>
          <a:bodyPr wrap="none" rtlCol="0">
            <a:spAutoFit/>
          </a:bodyPr>
          <a:lstStyle/>
          <a:p>
            <a:endParaRPr lang="en-US" dirty="0"/>
          </a:p>
        </p:txBody>
      </p:sp>
      <p:sp>
        <p:nvSpPr>
          <p:cNvPr id="13" name="TextBox 12"/>
          <p:cNvSpPr txBox="1"/>
          <p:nvPr/>
        </p:nvSpPr>
        <p:spPr>
          <a:xfrm>
            <a:off x="4114800" y="3773031"/>
            <a:ext cx="4953000" cy="2246769"/>
          </a:xfrm>
          <a:prstGeom prst="rect">
            <a:avLst/>
          </a:prstGeom>
          <a:solidFill>
            <a:srgbClr val="C6D9F1"/>
          </a:solidFill>
          <a:ln>
            <a:solidFill>
              <a:schemeClr val="accent1">
                <a:shade val="50000"/>
              </a:schemeClr>
            </a:solidFill>
          </a:ln>
        </p:spPr>
        <p:txBody>
          <a:bodyPr wrap="square" rtlCol="0">
            <a:spAutoFit/>
          </a:bodyPr>
          <a:lstStyle/>
          <a:p>
            <a:pPr lvl="0"/>
            <a:r>
              <a:rPr lang="en-US" sz="1400" i="1" dirty="0" smtClean="0"/>
              <a:t>A simplified Overview of the ACME process flow</a:t>
            </a:r>
          </a:p>
          <a:p>
            <a:pPr lvl="0"/>
            <a:endParaRPr lang="en-US" sz="1400" dirty="0"/>
          </a:p>
          <a:p>
            <a:pPr lvl="0"/>
            <a:r>
              <a:rPr lang="en-US" sz="1400" dirty="0" smtClean="0"/>
              <a:t>The </a:t>
            </a:r>
            <a:r>
              <a:rPr lang="en-US" sz="1400" dirty="0"/>
              <a:t>ACME </a:t>
            </a:r>
            <a:r>
              <a:rPr lang="en-US" sz="1400" dirty="0" smtClean="0"/>
              <a:t>process flow </a:t>
            </a:r>
            <a:r>
              <a:rPr lang="en-US" sz="1400" b="1" dirty="0">
                <a:solidFill>
                  <a:srgbClr val="FF0000"/>
                </a:solidFill>
              </a:rPr>
              <a:t>provides the infrastructure utilities necessary for the the seamless integration of ACME workflow components across multiple production sites</a:t>
            </a:r>
            <a:r>
              <a:rPr lang="en-US" sz="1400" dirty="0"/>
              <a:t>, facilitating simulation experiments, provisioning the necessary input data, short and long term archive of model output, </a:t>
            </a:r>
            <a:r>
              <a:rPr lang="en-US" sz="1400" dirty="0" smtClean="0"/>
              <a:t>data </a:t>
            </a:r>
            <a:r>
              <a:rPr lang="en-US" sz="1400" dirty="0"/>
              <a:t>transfer and analysis, and data publication, sharing, search and discovery</a:t>
            </a:r>
            <a:r>
              <a:rPr lang="en-US" sz="1400" dirty="0" smtClean="0"/>
              <a:t>.  The simulation output can be incrementally: archived; transferred; </a:t>
            </a:r>
            <a:r>
              <a:rPr lang="en-US" sz="1400" dirty="0" err="1" smtClean="0"/>
              <a:t>regridded</a:t>
            </a:r>
            <a:r>
              <a:rPr lang="en-US" sz="1400" dirty="0" smtClean="0"/>
              <a:t>; reduced; and analyzed.</a:t>
            </a:r>
            <a:endParaRPr lang="en-US" sz="1400" dirty="0"/>
          </a:p>
        </p:txBody>
      </p:sp>
      <p:grpSp>
        <p:nvGrpSpPr>
          <p:cNvPr id="8" name="Group 7"/>
          <p:cNvGrpSpPr/>
          <p:nvPr/>
        </p:nvGrpSpPr>
        <p:grpSpPr>
          <a:xfrm>
            <a:off x="4114800" y="3266926"/>
            <a:ext cx="4953000" cy="276999"/>
            <a:chOff x="4038600" y="3016597"/>
            <a:chExt cx="4953000" cy="276999"/>
          </a:xfrm>
        </p:grpSpPr>
        <p:sp>
          <p:nvSpPr>
            <p:cNvPr id="6" name="Pentagon 5"/>
            <p:cNvSpPr/>
            <p:nvPr/>
          </p:nvSpPr>
          <p:spPr>
            <a:xfrm>
              <a:off x="4038600" y="3064372"/>
              <a:ext cx="4953000" cy="212228"/>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48291" y="3016597"/>
              <a:ext cx="2255233" cy="276999"/>
            </a:xfrm>
            <a:prstGeom prst="rect">
              <a:avLst/>
            </a:prstGeom>
            <a:noFill/>
          </p:spPr>
          <p:txBody>
            <a:bodyPr wrap="none" rtlCol="0">
              <a:spAutoFit/>
            </a:bodyPr>
            <a:lstStyle/>
            <a:p>
              <a:r>
                <a:rPr lang="en-US" sz="1200" dirty="0" smtClean="0">
                  <a:solidFill>
                    <a:srgbClr val="FF0000"/>
                  </a:solidFill>
                </a:rPr>
                <a:t>Provenance Capture and Analysis</a:t>
              </a:r>
              <a:endParaRPr lang="en-US" sz="1200" dirty="0">
                <a:solidFill>
                  <a:srgbClr val="FF0000"/>
                </a:solidFill>
              </a:endParaRPr>
            </a:p>
          </p:txBody>
        </p:sp>
      </p:grpSp>
      <p:sp>
        <p:nvSpPr>
          <p:cNvPr id="9" name="TextBox 8"/>
          <p:cNvSpPr txBox="1"/>
          <p:nvPr/>
        </p:nvSpPr>
        <p:spPr>
          <a:xfrm>
            <a:off x="4876800" y="838200"/>
            <a:ext cx="3155231" cy="338554"/>
          </a:xfrm>
          <a:prstGeom prst="rect">
            <a:avLst/>
          </a:prstGeom>
          <a:noFill/>
        </p:spPr>
        <p:txBody>
          <a:bodyPr wrap="none" rtlCol="0">
            <a:spAutoFit/>
          </a:bodyPr>
          <a:lstStyle/>
          <a:p>
            <a:r>
              <a:rPr lang="en-US" sz="1600" dirty="0" smtClean="0"/>
              <a:t>Process flow for ACME Experiments</a:t>
            </a:r>
            <a:endParaRPr lang="en-US" sz="1600" dirty="0"/>
          </a:p>
        </p:txBody>
      </p:sp>
      <p:sp>
        <p:nvSpPr>
          <p:cNvPr id="12" name="TextBox 11"/>
          <p:cNvSpPr txBox="1"/>
          <p:nvPr/>
        </p:nvSpPr>
        <p:spPr>
          <a:xfrm>
            <a:off x="4490462" y="6211669"/>
            <a:ext cx="3434338" cy="646331"/>
          </a:xfrm>
          <a:prstGeom prst="rect">
            <a:avLst/>
          </a:prstGeom>
          <a:noFill/>
        </p:spPr>
        <p:txBody>
          <a:bodyPr wrap="none" rtlCol="0">
            <a:spAutoFit/>
          </a:bodyPr>
          <a:lstStyle/>
          <a:p>
            <a:r>
              <a:rPr lang="en-US" dirty="0" smtClean="0"/>
              <a:t>Team Lead: </a:t>
            </a:r>
            <a:r>
              <a:rPr lang="en-US" dirty="0" smtClean="0">
                <a:solidFill>
                  <a:srgbClr val="000000"/>
                </a:solidFill>
              </a:rPr>
              <a:t>Val Anantharaj (acting)</a:t>
            </a:r>
          </a:p>
          <a:p>
            <a:r>
              <a:rPr lang="en-US" dirty="0" smtClean="0">
                <a:solidFill>
                  <a:srgbClr val="000000"/>
                </a:solidFill>
              </a:rPr>
              <a:t>Ben Mayer (emeritus)</a:t>
            </a:r>
            <a:endParaRPr lang="en-US" dirty="0"/>
          </a:p>
        </p:txBody>
      </p:sp>
    </p:spTree>
    <p:extLst>
      <p:ext uri="{BB962C8B-B14F-4D97-AF65-F5344CB8AC3E}">
        <p14:creationId xmlns:p14="http://schemas.microsoft.com/office/powerpoint/2010/main" val="279353237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SGF-sho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72252"/>
            <a:ext cx="4991383" cy="4038600"/>
          </a:xfrm>
          <a:prstGeom prst="rect">
            <a:avLst/>
          </a:prstGeom>
          <a:no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9957" y="304800"/>
            <a:ext cx="4038600" cy="5816976"/>
          </a:xfrm>
          <a:prstGeom prst="rect">
            <a:avLst/>
          </a:prstGeom>
          <a:noFill/>
          <a:effectLst/>
        </p:spPr>
        <p:txBody>
          <a:bodyPr wrap="square" rtlCol="0">
            <a:spAutoFit/>
          </a:bodyPr>
          <a:lstStyle/>
          <a:p>
            <a:r>
              <a:rPr lang="en-US" sz="1200" u="sng" dirty="0" smtClean="0"/>
              <a:t>Objectives</a:t>
            </a:r>
          </a:p>
          <a:p>
            <a:pPr marL="115888" indent="-115888">
              <a:buFont typeface="Arial"/>
              <a:buChar char="•"/>
            </a:pPr>
            <a:r>
              <a:rPr lang="en-US" sz="1200" dirty="0" smtClean="0"/>
              <a:t>A multi-institutional </a:t>
            </a:r>
            <a:r>
              <a:rPr lang="en-US" sz="1200" dirty="0"/>
              <a:t>effort to securely access, monitor, catalog, </a:t>
            </a:r>
            <a:r>
              <a:rPr lang="en-US" sz="1200" dirty="0" smtClean="0"/>
              <a:t>transfer, </a:t>
            </a:r>
            <a:r>
              <a:rPr lang="en-US" sz="1200" dirty="0"/>
              <a:t>and distribute petabytes of data for </a:t>
            </a:r>
            <a:r>
              <a:rPr lang="en-US" sz="1200" dirty="0" smtClean="0"/>
              <a:t>ACME research </a:t>
            </a:r>
            <a:r>
              <a:rPr lang="en-US" sz="1200" dirty="0"/>
              <a:t>experiments and </a:t>
            </a:r>
            <a:r>
              <a:rPr lang="en-US" sz="1200" dirty="0" smtClean="0"/>
              <a:t>observations </a:t>
            </a:r>
          </a:p>
          <a:p>
            <a:pPr marL="115888" indent="-115888">
              <a:buFont typeface="Arial"/>
              <a:buChar char="•"/>
            </a:pPr>
            <a:r>
              <a:rPr lang="en-US" sz="1200" dirty="0"/>
              <a:t>After more than six months of downtime, LLNL and the other ESGF sites required redeployment with the updated v2.X software stack in order to resume its role in serving </a:t>
            </a:r>
            <a:r>
              <a:rPr lang="en-US" sz="1200" dirty="0" smtClean="0"/>
              <a:t>ACME, CMIP </a:t>
            </a:r>
            <a:r>
              <a:rPr lang="en-US" sz="1200" dirty="0"/>
              <a:t>and other various data </a:t>
            </a:r>
            <a:r>
              <a:rPr lang="en-US" sz="1200" dirty="0" smtClean="0"/>
              <a:t>products</a:t>
            </a:r>
          </a:p>
          <a:p>
            <a:r>
              <a:rPr lang="en-US" sz="1200" u="sng" dirty="0" smtClean="0"/>
              <a:t>Accomplishments</a:t>
            </a:r>
          </a:p>
          <a:p>
            <a:pPr marL="115888" indent="-115888">
              <a:buFont typeface="Arial"/>
              <a:buChar char="•"/>
            </a:pPr>
            <a:r>
              <a:rPr lang="en-US" sz="1200" dirty="0"/>
              <a:t>Iterative effort to update software components in response to CVEs, cut and test ESGF v2.X release candidates </a:t>
            </a:r>
            <a:endParaRPr lang="en-US" sz="1200" dirty="0" smtClean="0"/>
          </a:p>
          <a:p>
            <a:pPr marL="115888" indent="-115888">
              <a:buFont typeface="Arial"/>
              <a:buChar char="•"/>
            </a:pPr>
            <a:r>
              <a:rPr lang="en-US" sz="1200" dirty="0"/>
              <a:t>Following the ESGF 2</a:t>
            </a:r>
            <a:r>
              <a:rPr lang="en-US" sz="1200" dirty="0" smtClean="0"/>
              <a:t>.x </a:t>
            </a:r>
            <a:r>
              <a:rPr lang="en-US" sz="1200" dirty="0"/>
              <a:t>release, the software has been deployed and sites configured at LLNL and ORNL for ACME </a:t>
            </a:r>
            <a:r>
              <a:rPr lang="en-US" sz="1200" dirty="0" smtClean="0"/>
              <a:t>data</a:t>
            </a:r>
            <a:endParaRPr lang="en-US" sz="1200" dirty="0"/>
          </a:p>
          <a:p>
            <a:pPr marL="115888" indent="-115888">
              <a:buFont typeface="Arial"/>
              <a:buChar char="•"/>
            </a:pPr>
            <a:r>
              <a:rPr lang="en-US" sz="1200" dirty="0"/>
              <a:t>ESGF deployment effort coordination among node administrators creates a </a:t>
            </a:r>
            <a:r>
              <a:rPr lang="en-US" sz="1200" dirty="0">
                <a:solidFill>
                  <a:srgbClr val="FF0000"/>
                </a:solidFill>
              </a:rPr>
              <a:t>common user experience</a:t>
            </a:r>
            <a:r>
              <a:rPr lang="en-US" sz="1200" dirty="0"/>
              <a:t> delivered by each individual node frontend</a:t>
            </a:r>
          </a:p>
          <a:p>
            <a:pPr marL="115888" indent="-115888">
              <a:buFont typeface="Arial"/>
              <a:buChar char="•"/>
            </a:pPr>
            <a:r>
              <a:rPr lang="en-US" sz="1200" dirty="0"/>
              <a:t>Version 3.1.0 of </a:t>
            </a:r>
            <a:r>
              <a:rPr lang="en-US" sz="1200" dirty="0" err="1"/>
              <a:t>esg</a:t>
            </a:r>
            <a:r>
              <a:rPr lang="en-US" sz="1200" dirty="0"/>
              <a:t>-publisher released.  This release includes a complete rewrite of the utility to create publisher </a:t>
            </a:r>
            <a:r>
              <a:rPr lang="en-US" sz="1200" dirty="0" err="1"/>
              <a:t>mapfiles</a:t>
            </a:r>
            <a:r>
              <a:rPr lang="en-US" sz="1200" dirty="0"/>
              <a:t> (the driver of the publication process) and QC features in support of upcoming CMIP6 data</a:t>
            </a:r>
          </a:p>
          <a:p>
            <a:pPr marL="115888" indent="-115888">
              <a:buFont typeface="Arial"/>
              <a:buChar char="•"/>
            </a:pPr>
            <a:r>
              <a:rPr lang="en-US" sz="1200" dirty="0"/>
              <a:t>We have a working service to </a:t>
            </a:r>
            <a:r>
              <a:rPr lang="en-US" sz="1200" dirty="0">
                <a:solidFill>
                  <a:srgbClr val="FF0000"/>
                </a:solidFill>
              </a:rPr>
              <a:t>publish data stored in HPSS </a:t>
            </a:r>
            <a:r>
              <a:rPr lang="en-US" sz="1200" dirty="0"/>
              <a:t>to ESGF and support user downloads.  The service has been tested with HPSS at NERSC and a test </a:t>
            </a:r>
            <a:r>
              <a:rPr lang="en-US" sz="1200" dirty="0" smtClean="0"/>
              <a:t>data node </a:t>
            </a:r>
            <a:r>
              <a:rPr lang="en-US" sz="1200" dirty="0"/>
              <a:t>at </a:t>
            </a:r>
            <a:r>
              <a:rPr lang="en-US" sz="1200" dirty="0" smtClean="0"/>
              <a:t>LLNL</a:t>
            </a:r>
          </a:p>
          <a:p>
            <a:pPr marL="115888" indent="-115888">
              <a:buFont typeface="Arial"/>
              <a:buChar char="•"/>
            </a:pPr>
            <a:r>
              <a:rPr lang="en-US" sz="1200" dirty="0"/>
              <a:t>Completed </a:t>
            </a:r>
            <a:r>
              <a:rPr lang="en-US" sz="1200" dirty="0">
                <a:solidFill>
                  <a:srgbClr val="FF0000"/>
                </a:solidFill>
              </a:rPr>
              <a:t>ingestion service to support programmatic publication of data </a:t>
            </a:r>
            <a:r>
              <a:rPr lang="en-US" sz="1200" dirty="0"/>
              <a:t>for ACME</a:t>
            </a:r>
          </a:p>
          <a:p>
            <a:r>
              <a:rPr lang="en-US" sz="1200" u="sng" dirty="0" smtClean="0"/>
              <a:t>Impact</a:t>
            </a:r>
            <a:endParaRPr lang="en-US" sz="1200" u="sng" dirty="0"/>
          </a:p>
          <a:p>
            <a:pPr marL="115888" indent="-115888">
              <a:buFont typeface="Arial"/>
              <a:buChar char="•"/>
            </a:pPr>
            <a:r>
              <a:rPr lang="en-US" sz="1200" dirty="0"/>
              <a:t>ESGF now uses the </a:t>
            </a:r>
            <a:r>
              <a:rPr lang="en-US" sz="1200" dirty="0" err="1"/>
              <a:t>CoG</a:t>
            </a:r>
            <a:r>
              <a:rPr lang="en-US" sz="1200" dirty="0"/>
              <a:t> frontend and gives users listings of other frontend nodes and respective data projects available for </a:t>
            </a:r>
            <a:r>
              <a:rPr lang="en-US" sz="1200" dirty="0" smtClean="0"/>
              <a:t>search</a:t>
            </a:r>
          </a:p>
          <a:p>
            <a:pPr>
              <a:defRPr sz="1400" u="sng"/>
            </a:pPr>
            <a:r>
              <a:rPr lang="en-US" sz="1200" dirty="0" smtClean="0"/>
              <a:t>Future</a:t>
            </a:r>
            <a:endParaRPr lang="en-US" sz="1200" dirty="0"/>
          </a:p>
        </p:txBody>
      </p:sp>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1" y="0"/>
            <a:ext cx="7543801" cy="415498"/>
          </a:xfrm>
          <a:prstGeom prst="rect">
            <a:avLst/>
          </a:prstGeom>
          <a:noFill/>
        </p:spPr>
        <p:txBody>
          <a:bodyPr wrap="square">
            <a:spAutoFit/>
          </a:bodyPr>
          <a:lstStyle/>
          <a:p>
            <a:pPr>
              <a:defRPr/>
            </a:pPr>
            <a:r>
              <a:rPr lang="en-US" sz="2100" b="1" dirty="0" smtClean="0"/>
              <a:t>ESGF Highlighted Accomplishments</a:t>
            </a:r>
            <a:endParaRPr lang="en-US" sz="2100" b="1" dirty="0"/>
          </a:p>
        </p:txBody>
      </p:sp>
      <p:sp>
        <p:nvSpPr>
          <p:cNvPr id="14" name="TextBox 13"/>
          <p:cNvSpPr txBox="1"/>
          <p:nvPr/>
        </p:nvSpPr>
        <p:spPr>
          <a:xfrm>
            <a:off x="-18815" y="2662296"/>
            <a:ext cx="184666" cy="369332"/>
          </a:xfrm>
          <a:prstGeom prst="rect">
            <a:avLst/>
          </a:prstGeom>
          <a:noFill/>
        </p:spPr>
        <p:txBody>
          <a:bodyPr wrap="none" rtlCol="0">
            <a:spAutoFit/>
          </a:bodyPr>
          <a:lstStyle/>
          <a:p>
            <a:endParaRPr lang="en-US" dirty="0"/>
          </a:p>
        </p:txBody>
      </p:sp>
      <p:sp>
        <p:nvSpPr>
          <p:cNvPr id="16" name="TextBox 15"/>
          <p:cNvSpPr txBox="1"/>
          <p:nvPr/>
        </p:nvSpPr>
        <p:spPr>
          <a:xfrm>
            <a:off x="4143125" y="4301416"/>
            <a:ext cx="4953000" cy="938719"/>
          </a:xfrm>
          <a:prstGeom prst="rect">
            <a:avLst/>
          </a:prstGeom>
          <a:ln w="12700" cmpd="sng"/>
        </p:spPr>
        <p:style>
          <a:lnRef idx="2">
            <a:schemeClr val="dk1"/>
          </a:lnRef>
          <a:fillRef idx="1">
            <a:schemeClr val="lt1"/>
          </a:fillRef>
          <a:effectRef idx="0">
            <a:schemeClr val="dk1"/>
          </a:effectRef>
          <a:fontRef idx="minor">
            <a:schemeClr val="dk1"/>
          </a:fontRef>
        </p:style>
        <p:txBody>
          <a:bodyPr wrap="square">
            <a:spAutoFit/>
          </a:bodyPr>
          <a:lstStyle/>
          <a:p>
            <a:pPr lvl="0"/>
            <a:r>
              <a:rPr lang="en-GB" sz="1100" b="1" dirty="0" smtClean="0"/>
              <a:t>Reference: </a:t>
            </a:r>
            <a:r>
              <a:rPr lang="en-US" sz="1100" b="1" dirty="0"/>
              <a:t>Dean N. Williams</a:t>
            </a:r>
            <a:r>
              <a:rPr lang="en-US" sz="1100" dirty="0"/>
              <a:t>, V. </a:t>
            </a:r>
            <a:r>
              <a:rPr lang="en-US" sz="1100" dirty="0" err="1"/>
              <a:t>Balaji</a:t>
            </a:r>
            <a:r>
              <a:rPr lang="en-US" sz="1100" dirty="0"/>
              <a:t>, Luca </a:t>
            </a:r>
            <a:r>
              <a:rPr lang="en-US" sz="1100" dirty="0" err="1"/>
              <a:t>Cinquini</a:t>
            </a:r>
            <a:r>
              <a:rPr lang="en-US" sz="1100" dirty="0"/>
              <a:t>, Sébastien </a:t>
            </a:r>
            <a:r>
              <a:rPr lang="en-US" sz="1100" dirty="0" err="1"/>
              <a:t>Denvil</a:t>
            </a:r>
            <a:r>
              <a:rPr lang="en-US" sz="1100" dirty="0"/>
              <a:t>, Daniel Duffy, Ben Evans, Robert Ferraro, Rose Hansen, Michael </a:t>
            </a:r>
            <a:r>
              <a:rPr lang="en-US" sz="1100" dirty="0" err="1"/>
              <a:t>Lautenschlager</a:t>
            </a:r>
            <a:r>
              <a:rPr lang="en-US" sz="1100" dirty="0"/>
              <a:t>, and Claire </a:t>
            </a:r>
            <a:r>
              <a:rPr lang="en-US" sz="1100" dirty="0" err="1"/>
              <a:t>Trenham</a:t>
            </a:r>
            <a:r>
              <a:rPr lang="en-US" sz="1100" dirty="0"/>
              <a:t>, “A Global Repository for Planet-Sized Experiments and Observations”, Bulletin of the American Meteorological Society, June 2016, </a:t>
            </a:r>
            <a:r>
              <a:rPr lang="en-US" sz="1100" dirty="0" err="1"/>
              <a:t>doi</a:t>
            </a:r>
            <a:r>
              <a:rPr lang="en-US" sz="1100" dirty="0"/>
              <a:t>: </a:t>
            </a:r>
            <a:r>
              <a:rPr lang="en-US" sz="1100" dirty="0">
                <a:hlinkClick r:id="rId4"/>
              </a:rPr>
              <a:t>http://dx.doi.org/10.1175/BAMS-D-15-00132.1</a:t>
            </a:r>
            <a:r>
              <a:rPr lang="en-US" sz="1100" dirty="0"/>
              <a:t>.</a:t>
            </a:r>
          </a:p>
        </p:txBody>
      </p:sp>
      <p:sp>
        <p:nvSpPr>
          <p:cNvPr id="9" name="TextBox 8"/>
          <p:cNvSpPr txBox="1"/>
          <p:nvPr/>
        </p:nvSpPr>
        <p:spPr>
          <a:xfrm>
            <a:off x="4148701" y="5334000"/>
            <a:ext cx="4953000" cy="600164"/>
          </a:xfrm>
          <a:prstGeom prst="rect">
            <a:avLst/>
          </a:prstGeom>
          <a:ln w="12700" cmpd="sng"/>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smtClean="0"/>
              <a:t>Reference: </a:t>
            </a:r>
            <a:r>
              <a:rPr lang="en-US" sz="1100" b="1" dirty="0"/>
              <a:t>Dean N. </a:t>
            </a:r>
            <a:r>
              <a:rPr lang="en-US" sz="1100" b="1" dirty="0" smtClean="0"/>
              <a:t>Williams, </a:t>
            </a:r>
            <a:r>
              <a:rPr lang="en-US" sz="1100" dirty="0"/>
              <a:t>et al., U.S. DOE. 2016. </a:t>
            </a:r>
            <a:r>
              <a:rPr lang="en-US" sz="1100" dirty="0" smtClean="0"/>
              <a:t>5th </a:t>
            </a:r>
            <a:r>
              <a:rPr lang="en-US" sz="1100" dirty="0"/>
              <a:t>Annual Earth System Grid Federation Face-to-Face Conference </a:t>
            </a:r>
            <a:r>
              <a:rPr lang="en-US" sz="1100" dirty="0" smtClean="0"/>
              <a:t>Report. DOE</a:t>
            </a:r>
            <a:r>
              <a:rPr lang="en-US" sz="1100" dirty="0"/>
              <a:t>/SC-0181. U.S. Department of Energy Office of Science</a:t>
            </a:r>
            <a:r>
              <a:rPr lang="en-US" sz="1100" dirty="0" smtClean="0"/>
              <a:t>.”</a:t>
            </a:r>
            <a:r>
              <a:rPr lang="en-US" sz="1100" dirty="0"/>
              <a:t>, March 2016, DOI:  </a:t>
            </a:r>
            <a:r>
              <a:rPr lang="en-US" sz="1100" dirty="0">
                <a:hlinkClick r:id="rId5" tooltip="Document DOI URL"/>
              </a:rPr>
              <a:t>10.2172/</a:t>
            </a:r>
            <a:r>
              <a:rPr lang="en-US" sz="1100" dirty="0" smtClean="0">
                <a:hlinkClick r:id="rId5" tooltip="Document DOI URL"/>
              </a:rPr>
              <a:t>1253685</a:t>
            </a:r>
            <a:r>
              <a:rPr lang="en-US" sz="1100" dirty="0" smtClean="0"/>
              <a:t>. </a:t>
            </a:r>
            <a:endParaRPr lang="en-US" sz="1100" dirty="0"/>
          </a:p>
        </p:txBody>
      </p:sp>
      <p:sp>
        <p:nvSpPr>
          <p:cNvPr id="3" name="TextBox 2"/>
          <p:cNvSpPr txBox="1"/>
          <p:nvPr/>
        </p:nvSpPr>
        <p:spPr>
          <a:xfrm>
            <a:off x="1842593" y="6714854"/>
            <a:ext cx="184666" cy="369332"/>
          </a:xfrm>
          <a:prstGeom prst="rect">
            <a:avLst/>
          </a:prstGeom>
          <a:noFill/>
        </p:spPr>
        <p:txBody>
          <a:bodyPr wrap="none" rtlCol="0">
            <a:spAutoFit/>
          </a:bodyPr>
          <a:lstStyle/>
          <a:p>
            <a:endParaRPr lang="en-US"/>
          </a:p>
        </p:txBody>
      </p:sp>
      <p:sp>
        <p:nvSpPr>
          <p:cNvPr id="11" name="TextBox 10"/>
          <p:cNvSpPr txBox="1"/>
          <p:nvPr/>
        </p:nvSpPr>
        <p:spPr>
          <a:xfrm>
            <a:off x="9957" y="5943600"/>
            <a:ext cx="8229600" cy="276999"/>
          </a:xfrm>
          <a:prstGeom prst="rect">
            <a:avLst/>
          </a:prstGeom>
          <a:noFill/>
          <a:effectLst/>
        </p:spPr>
        <p:txBody>
          <a:bodyPr wrap="square" rtlCol="0">
            <a:spAutoFit/>
          </a:bodyPr>
          <a:lstStyle/>
          <a:p>
            <a:pPr marL="140368" indent="-140368">
              <a:buSzPct val="100000"/>
              <a:buChar char="•"/>
              <a:defRPr sz="1400"/>
            </a:pPr>
            <a:r>
              <a:rPr lang="en-US" sz="1200" dirty="0" smtClean="0"/>
              <a:t>Plan </a:t>
            </a:r>
            <a:r>
              <a:rPr lang="en-US" sz="1200" dirty="0"/>
              <a:t>to overhaul the ESGF installation process into a </a:t>
            </a:r>
            <a:r>
              <a:rPr lang="en-US" sz="1200" dirty="0" smtClean="0"/>
              <a:t>Python</a:t>
            </a:r>
            <a:r>
              <a:rPr lang="en-US" sz="1200" dirty="0"/>
              <a:t>-based modular </a:t>
            </a:r>
            <a:r>
              <a:rPr lang="en-US" sz="1200" dirty="0" smtClean="0"/>
              <a:t>system</a:t>
            </a:r>
            <a:endParaRPr lang="en-US" sz="1200" dirty="0"/>
          </a:p>
        </p:txBody>
      </p:sp>
      <p:pic>
        <p:nvPicPr>
          <p:cNvPr id="13" name="Picture 12" descr="esgf.png"/>
          <p:cNvPicPr>
            <a:picLocks noChangeAspect="1"/>
          </p:cNvPicPr>
          <p:nvPr/>
        </p:nvPicPr>
        <p:blipFill rotWithShape="1">
          <a:blip r:embed="rId6">
            <a:extLst>
              <a:ext uri="{28A0092B-C50C-407E-A947-70E740481C1C}">
                <a14:useLocalDpi xmlns:a14="http://schemas.microsoft.com/office/drawing/2010/main" val="0"/>
              </a:ext>
            </a:extLst>
          </a:blip>
          <a:srcRect l="15057" t="27174" r="13808" b="36997"/>
          <a:stretch/>
        </p:blipFill>
        <p:spPr>
          <a:xfrm>
            <a:off x="3893714" y="6343650"/>
            <a:ext cx="978759" cy="369734"/>
          </a:xfrm>
          <a:prstGeom prst="rect">
            <a:avLst/>
          </a:prstGeom>
        </p:spPr>
      </p:pic>
      <p:sp>
        <p:nvSpPr>
          <p:cNvPr id="7" name="TextBox 6"/>
          <p:cNvSpPr txBox="1"/>
          <p:nvPr/>
        </p:nvSpPr>
        <p:spPr>
          <a:xfrm>
            <a:off x="5341514" y="6343851"/>
            <a:ext cx="2430886" cy="369332"/>
          </a:xfrm>
          <a:prstGeom prst="rect">
            <a:avLst/>
          </a:prstGeom>
          <a:noFill/>
        </p:spPr>
        <p:txBody>
          <a:bodyPr wrap="none" rtlCol="0">
            <a:spAutoFit/>
          </a:bodyPr>
          <a:lstStyle/>
          <a:p>
            <a:r>
              <a:rPr lang="en-US" dirty="0" smtClean="0"/>
              <a:t>Team Lead: Sasha Ames</a:t>
            </a:r>
            <a:endParaRPr lang="en-US" dirty="0"/>
          </a:p>
        </p:txBody>
      </p:sp>
      <p:sp>
        <p:nvSpPr>
          <p:cNvPr id="20" name="TextBox 19"/>
          <p:cNvSpPr txBox="1"/>
          <p:nvPr/>
        </p:nvSpPr>
        <p:spPr>
          <a:xfrm>
            <a:off x="2826914" y="6172200"/>
            <a:ext cx="1211686" cy="646331"/>
          </a:xfrm>
          <a:prstGeom prst="rect">
            <a:avLst/>
          </a:prstGeom>
          <a:noFill/>
        </p:spPr>
        <p:txBody>
          <a:bodyPr wrap="square" rtlCol="0">
            <a:spAutoFit/>
          </a:bodyPr>
          <a:lstStyle/>
          <a:p>
            <a:r>
              <a:rPr lang="en-US" dirty="0" smtClean="0"/>
              <a:t>Support Funding</a:t>
            </a:r>
            <a:endParaRPr lang="en-US" dirty="0"/>
          </a:p>
        </p:txBody>
      </p:sp>
    </p:spTree>
    <p:extLst>
      <p:ext uri="{BB962C8B-B14F-4D97-AF65-F5344CB8AC3E}">
        <p14:creationId xmlns:p14="http://schemas.microsoft.com/office/powerpoint/2010/main" val="419609911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815399"/>
            <a:ext cx="3657600" cy="5509201"/>
          </a:xfrm>
          <a:prstGeom prst="rect">
            <a:avLst/>
          </a:prstGeom>
          <a:noFill/>
        </p:spPr>
        <p:txBody>
          <a:bodyPr wrap="square" rtlCol="0">
            <a:spAutoFit/>
          </a:bodyPr>
          <a:lstStyle/>
          <a:p>
            <a:r>
              <a:rPr lang="en-US" sz="1300" u="sng" dirty="0" smtClean="0"/>
              <a:t>Objective</a:t>
            </a:r>
          </a:p>
          <a:p>
            <a:pPr marL="115888" indent="-115888">
              <a:buFont typeface="Arial"/>
              <a:buChar char="•"/>
            </a:pPr>
            <a:r>
              <a:rPr lang="en-US" sz="1300" dirty="0" smtClean="0"/>
              <a:t>Provide a service that can be used to transfer ACME datasets between all ACME machines</a:t>
            </a:r>
          </a:p>
          <a:p>
            <a:pPr marL="115888" indent="-115888"/>
            <a:r>
              <a:rPr lang="en-US" sz="1300" u="sng" dirty="0" smtClean="0"/>
              <a:t>Solution</a:t>
            </a:r>
          </a:p>
          <a:p>
            <a:pPr marL="115888" indent="-115888">
              <a:buFont typeface="Arial"/>
              <a:buChar char="•"/>
            </a:pPr>
            <a:r>
              <a:rPr lang="en-US" sz="1300" dirty="0" smtClean="0"/>
              <a:t>Leverage Globus Data Transfer to provide </a:t>
            </a:r>
            <a:r>
              <a:rPr lang="en-US" sz="1300" dirty="0" smtClean="0">
                <a:solidFill>
                  <a:srgbClr val="FF0000"/>
                </a:solidFill>
              </a:rPr>
              <a:t>managed data transfer and synchronization</a:t>
            </a:r>
          </a:p>
          <a:p>
            <a:pPr marL="115888" indent="-115888">
              <a:buFont typeface="Arial"/>
              <a:buChar char="•"/>
            </a:pPr>
            <a:r>
              <a:rPr lang="en-US" sz="1300" dirty="0" smtClean="0"/>
              <a:t>All compute resources (ALCF, ORNL, NERSC, LLNL) have Globus endpoints deployed</a:t>
            </a:r>
          </a:p>
          <a:p>
            <a:pPr marL="573088" lvl="1" indent="-115888">
              <a:buFont typeface="Arial"/>
              <a:buChar char="•"/>
            </a:pPr>
            <a:r>
              <a:rPr lang="en-US" sz="1300" dirty="0" smtClean="0"/>
              <a:t>ALCF Mira/</a:t>
            </a:r>
            <a:r>
              <a:rPr lang="en-US" sz="1300" dirty="0" err="1" smtClean="0"/>
              <a:t>Cetus</a:t>
            </a:r>
            <a:r>
              <a:rPr lang="en-US" sz="1300" dirty="0" smtClean="0"/>
              <a:t> - </a:t>
            </a:r>
            <a:r>
              <a:rPr lang="en-US" sz="1300" dirty="0" err="1" smtClean="0"/>
              <a:t>alcf#dtn_mira</a:t>
            </a:r>
            <a:endParaRPr lang="en-US" sz="1300" dirty="0" smtClean="0"/>
          </a:p>
          <a:p>
            <a:pPr marL="573088" lvl="1" indent="-115888">
              <a:buFont typeface="Arial"/>
              <a:buChar char="•"/>
            </a:pPr>
            <a:r>
              <a:rPr lang="en-US" sz="1300" dirty="0" smtClean="0"/>
              <a:t>NERSC Edison - </a:t>
            </a:r>
            <a:r>
              <a:rPr lang="en-US" sz="1300" dirty="0" err="1" smtClean="0"/>
              <a:t>nersc#dtn</a:t>
            </a:r>
            <a:endParaRPr lang="en-US" sz="1300" dirty="0" smtClean="0"/>
          </a:p>
          <a:p>
            <a:pPr marL="573088" lvl="1" indent="-115888">
              <a:buFont typeface="Arial"/>
              <a:buChar char="•"/>
            </a:pPr>
            <a:r>
              <a:rPr lang="en-US" sz="1300" dirty="0" smtClean="0"/>
              <a:t>OLCF Titan - </a:t>
            </a:r>
            <a:r>
              <a:rPr lang="en-US" sz="1300" dirty="0" err="1" smtClean="0"/>
              <a:t>olcf#dtn</a:t>
            </a:r>
            <a:endParaRPr lang="en-US" sz="1300" dirty="0" smtClean="0"/>
          </a:p>
          <a:p>
            <a:pPr marL="573088" lvl="1" indent="-115888">
              <a:buFont typeface="Arial"/>
              <a:buChar char="•"/>
            </a:pPr>
            <a:r>
              <a:rPr lang="en-US" sz="1300" dirty="0" smtClean="0"/>
              <a:t>ALCF HPSS – </a:t>
            </a:r>
            <a:r>
              <a:rPr lang="en-US" sz="1300" dirty="0" err="1" smtClean="0"/>
              <a:t>alcf#dtn_hpss</a:t>
            </a:r>
            <a:endParaRPr lang="en-US" sz="1300" dirty="0" smtClean="0"/>
          </a:p>
          <a:p>
            <a:pPr marL="573088" lvl="1" indent="-115888">
              <a:buFont typeface="Arial"/>
              <a:buChar char="•"/>
            </a:pPr>
            <a:r>
              <a:rPr lang="en-US" sz="1300" dirty="0" smtClean="0"/>
              <a:t>NERSC HPSS – </a:t>
            </a:r>
            <a:r>
              <a:rPr lang="en-US" sz="1300" dirty="0" err="1" smtClean="0"/>
              <a:t>nersc#hpss</a:t>
            </a:r>
            <a:endParaRPr lang="en-US" sz="1300" dirty="0" smtClean="0"/>
          </a:p>
          <a:p>
            <a:r>
              <a:rPr lang="en-US" sz="1300" u="sng" dirty="0" smtClean="0"/>
              <a:t>Accomplishments</a:t>
            </a:r>
            <a:endParaRPr lang="en-US" sz="1300" dirty="0" smtClean="0"/>
          </a:p>
          <a:p>
            <a:pPr marL="117475" lvl="0" indent="-117475">
              <a:buFont typeface="Arial"/>
              <a:buChar char="•"/>
            </a:pPr>
            <a:r>
              <a:rPr lang="en-US" sz="1300" dirty="0" smtClean="0"/>
              <a:t>Relevant </a:t>
            </a:r>
            <a:r>
              <a:rPr lang="en-US" sz="1300" dirty="0" smtClean="0">
                <a:solidFill>
                  <a:srgbClr val="FF0000"/>
                </a:solidFill>
              </a:rPr>
              <a:t>ESGF data nodes have Globus enabled</a:t>
            </a:r>
            <a:r>
              <a:rPr lang="en-US" sz="1300" dirty="0" smtClean="0"/>
              <a:t>:</a:t>
            </a:r>
          </a:p>
          <a:p>
            <a:pPr marL="574675" lvl="1" indent="-117475">
              <a:buFont typeface="Arial"/>
              <a:buChar char="•"/>
            </a:pPr>
            <a:r>
              <a:rPr lang="en-US" sz="1300" dirty="0" smtClean="0"/>
              <a:t>CADES - peby#cades-dtn01.ornl.gov, </a:t>
            </a:r>
            <a:r>
              <a:rPr lang="en-US" sz="1300" dirty="0" err="1" smtClean="0"/>
              <a:t>climate#ornl</a:t>
            </a:r>
            <a:endParaRPr lang="en-US" sz="1300" dirty="0" smtClean="0"/>
          </a:p>
          <a:p>
            <a:pPr marL="574675" lvl="1" indent="-117475">
              <a:buFont typeface="Arial"/>
              <a:buChar char="•"/>
            </a:pPr>
            <a:r>
              <a:rPr lang="en-US" sz="1300" dirty="0" smtClean="0"/>
              <a:t>ANL ESGF – </a:t>
            </a:r>
            <a:r>
              <a:rPr lang="en-US" sz="1300" dirty="0" err="1" smtClean="0"/>
              <a:t>anlesgf#prod</a:t>
            </a:r>
            <a:endParaRPr lang="en-US" sz="1300" dirty="0" smtClean="0"/>
          </a:p>
          <a:p>
            <a:pPr marL="574675" lvl="1" indent="-117475">
              <a:buFont typeface="Arial"/>
              <a:buChar char="•"/>
            </a:pPr>
            <a:r>
              <a:rPr lang="en-US" sz="1300" dirty="0" smtClean="0"/>
              <a:t>LLNL ESGF – </a:t>
            </a:r>
            <a:r>
              <a:rPr lang="en-US" sz="1300" dirty="0" err="1" smtClean="0"/>
              <a:t>llnlesg#acme</a:t>
            </a:r>
            <a:endParaRPr lang="en-US" sz="1300" dirty="0" smtClean="0"/>
          </a:p>
          <a:p>
            <a:r>
              <a:rPr lang="en-US" sz="1300" u="sng" dirty="0" smtClean="0"/>
              <a:t>Impact</a:t>
            </a:r>
          </a:p>
          <a:p>
            <a:pPr marL="117475" lvl="0" indent="-117475">
              <a:buFont typeface="Arial"/>
              <a:buChar char="•"/>
            </a:pPr>
            <a:r>
              <a:rPr lang="en-US" sz="1300" dirty="0" smtClean="0"/>
              <a:t>Researchers use </a:t>
            </a:r>
            <a:r>
              <a:rPr lang="en-US" sz="1300" b="1" dirty="0" smtClean="0">
                <a:solidFill>
                  <a:srgbClr val="FF0000"/>
                </a:solidFill>
              </a:rPr>
              <a:t>managed transfer </a:t>
            </a:r>
            <a:r>
              <a:rPr lang="en-US" sz="1300" dirty="0" smtClean="0"/>
              <a:t>to easily transfer large datasets across resources.</a:t>
            </a:r>
          </a:p>
          <a:p>
            <a:pPr marL="117475" lvl="0" indent="-117475">
              <a:buFont typeface="Arial"/>
              <a:buChar char="•"/>
            </a:pPr>
            <a:r>
              <a:rPr lang="en-US" sz="1300" b="1" dirty="0" smtClean="0">
                <a:solidFill>
                  <a:srgbClr val="FF0000"/>
                </a:solidFill>
              </a:rPr>
              <a:t>More than 500 TB of data transferred to CADES</a:t>
            </a:r>
          </a:p>
          <a:p>
            <a:pPr lvl="0"/>
            <a:r>
              <a:rPr lang="en-US" sz="1300" u="sng" dirty="0" smtClean="0">
                <a:solidFill>
                  <a:srgbClr val="000000"/>
                </a:solidFill>
              </a:rPr>
              <a:t>Future</a:t>
            </a:r>
          </a:p>
          <a:p>
            <a:pPr marL="114300" lvl="0" indent="-114300">
              <a:buFont typeface="Arial"/>
              <a:buChar char="•"/>
            </a:pPr>
            <a:r>
              <a:rPr lang="en-US" sz="1300" dirty="0"/>
              <a:t>Leverage OAuth2 protocol to integrate the Globus Transfer Web UI with the ACME </a:t>
            </a:r>
            <a:r>
              <a:rPr lang="en-US" sz="1400" dirty="0"/>
              <a:t>Dashboard</a:t>
            </a:r>
            <a:endParaRPr lang="en-US" sz="1300" dirty="0"/>
          </a:p>
        </p:txBody>
      </p:sp>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1" y="41702"/>
            <a:ext cx="3886201" cy="738664"/>
          </a:xfrm>
          <a:prstGeom prst="rect">
            <a:avLst/>
          </a:prstGeom>
          <a:noFill/>
        </p:spPr>
        <p:txBody>
          <a:bodyPr wrap="square">
            <a:spAutoFit/>
          </a:bodyPr>
          <a:lstStyle/>
          <a:p>
            <a:pPr>
              <a:defRPr/>
            </a:pPr>
            <a:r>
              <a:rPr lang="en-US" sz="2100" b="1" dirty="0" smtClean="0"/>
              <a:t>Managed Data Transfer using Globus</a:t>
            </a:r>
            <a:endParaRPr lang="en-US" sz="2100" b="1" dirty="0"/>
          </a:p>
        </p:txBody>
      </p:sp>
      <p:sp>
        <p:nvSpPr>
          <p:cNvPr id="14" name="TextBox 13"/>
          <p:cNvSpPr txBox="1"/>
          <p:nvPr/>
        </p:nvSpPr>
        <p:spPr>
          <a:xfrm>
            <a:off x="-18815" y="2662296"/>
            <a:ext cx="184666" cy="369332"/>
          </a:xfrm>
          <a:prstGeom prst="rect">
            <a:avLst/>
          </a:prstGeom>
          <a:noFill/>
        </p:spPr>
        <p:txBody>
          <a:bodyPr wrap="none" rtlCol="0">
            <a:spAutoFit/>
          </a:bodyPr>
          <a:lstStyle/>
          <a:p>
            <a:endParaRPr lang="en-US" dirty="0"/>
          </a:p>
        </p:txBody>
      </p:sp>
      <p:sp>
        <p:nvSpPr>
          <p:cNvPr id="15" name="TextBox 14"/>
          <p:cNvSpPr txBox="1"/>
          <p:nvPr/>
        </p:nvSpPr>
        <p:spPr>
          <a:xfrm>
            <a:off x="4038600" y="4343400"/>
            <a:ext cx="3219551" cy="338554"/>
          </a:xfrm>
          <a:prstGeom prst="rect">
            <a:avLst/>
          </a:prstGeom>
          <a:noFill/>
        </p:spPr>
        <p:txBody>
          <a:bodyPr wrap="none" rtlCol="0">
            <a:spAutoFit/>
          </a:bodyPr>
          <a:lstStyle/>
          <a:p>
            <a:r>
              <a:rPr lang="en-US" sz="1600" dirty="0" smtClean="0"/>
              <a:t>Globus CLI - </a:t>
            </a:r>
            <a:r>
              <a:rPr lang="en-US" sz="1600" dirty="0" err="1" smtClean="0"/>
              <a:t>ssh</a:t>
            </a:r>
            <a:r>
              <a:rPr lang="en-US" sz="1600" dirty="0" smtClean="0"/>
              <a:t> </a:t>
            </a:r>
            <a:r>
              <a:rPr lang="en-US" sz="1600" dirty="0" err="1" smtClean="0"/>
              <a:t>cli.globusonline.org</a:t>
            </a:r>
            <a:endParaRPr lang="en-US" sz="1600" dirty="0"/>
          </a:p>
        </p:txBody>
      </p:sp>
      <p:sp>
        <p:nvSpPr>
          <p:cNvPr id="16" name="TextBox 15"/>
          <p:cNvSpPr txBox="1"/>
          <p:nvPr/>
        </p:nvSpPr>
        <p:spPr>
          <a:xfrm>
            <a:off x="4927994" y="381000"/>
            <a:ext cx="3108543" cy="338554"/>
          </a:xfrm>
          <a:prstGeom prst="rect">
            <a:avLst/>
          </a:prstGeom>
          <a:noFill/>
        </p:spPr>
        <p:txBody>
          <a:bodyPr wrap="none" rtlCol="0">
            <a:spAutoFit/>
          </a:bodyPr>
          <a:lstStyle/>
          <a:p>
            <a:r>
              <a:rPr lang="en-US" sz="1600" b="1" dirty="0" smtClean="0"/>
              <a:t>Globus Web UI - http://</a:t>
            </a:r>
            <a:r>
              <a:rPr lang="en-US" sz="1600" b="1" dirty="0" err="1" smtClean="0"/>
              <a:t>globus.org</a:t>
            </a:r>
            <a:endParaRPr lang="en-US" sz="1600" b="1" dirty="0"/>
          </a:p>
        </p:txBody>
      </p:sp>
      <p:pic>
        <p:nvPicPr>
          <p:cNvPr id="3" name="Picture 2" descr="globus_cl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4724400"/>
            <a:ext cx="5105400" cy="1452553"/>
          </a:xfrm>
          <a:prstGeom prst="rect">
            <a:avLst/>
          </a:prstGeom>
        </p:spPr>
      </p:pic>
      <p:pic>
        <p:nvPicPr>
          <p:cNvPr id="6" name="Picture 5" descr="globus_webu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1404" y="762000"/>
            <a:ext cx="5241722" cy="3581400"/>
          </a:xfrm>
          <a:prstGeom prst="rect">
            <a:avLst/>
          </a:prstGeom>
        </p:spPr>
      </p:pic>
      <p:sp>
        <p:nvSpPr>
          <p:cNvPr id="20" name="TextBox 19"/>
          <p:cNvSpPr txBox="1"/>
          <p:nvPr/>
        </p:nvSpPr>
        <p:spPr>
          <a:xfrm>
            <a:off x="5341514" y="6343851"/>
            <a:ext cx="2711988" cy="369332"/>
          </a:xfrm>
          <a:prstGeom prst="rect">
            <a:avLst/>
          </a:prstGeom>
          <a:noFill/>
        </p:spPr>
        <p:txBody>
          <a:bodyPr wrap="none" rtlCol="0">
            <a:spAutoFit/>
          </a:bodyPr>
          <a:lstStyle/>
          <a:p>
            <a:r>
              <a:rPr lang="en-US" dirty="0" smtClean="0"/>
              <a:t>Team Lead: </a:t>
            </a:r>
            <a:r>
              <a:rPr lang="en-US" dirty="0">
                <a:solidFill>
                  <a:srgbClr val="000000"/>
                </a:solidFill>
              </a:rPr>
              <a:t>Lukasz </a:t>
            </a:r>
            <a:r>
              <a:rPr lang="en-US" dirty="0" err="1">
                <a:solidFill>
                  <a:srgbClr val="000000"/>
                </a:solidFill>
              </a:rPr>
              <a:t>Lacinski</a:t>
            </a:r>
            <a:endParaRPr lang="en-US" dirty="0"/>
          </a:p>
        </p:txBody>
      </p:sp>
    </p:spTree>
    <p:extLst>
      <p:ext uri="{BB962C8B-B14F-4D97-AF65-F5344CB8AC3E}">
        <p14:creationId xmlns:p14="http://schemas.microsoft.com/office/powerpoint/2010/main" val="257440842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6200" y="384180"/>
            <a:ext cx="3657600" cy="5893921"/>
          </a:xfrm>
          <a:prstGeom prst="rect">
            <a:avLst/>
          </a:prstGeom>
          <a:noFill/>
        </p:spPr>
        <p:txBody>
          <a:bodyPr wrap="square" rtlCol="0">
            <a:spAutoFit/>
          </a:bodyPr>
          <a:lstStyle/>
          <a:p>
            <a:r>
              <a:rPr lang="en-US" sz="1300" u="sng" dirty="0" smtClean="0"/>
              <a:t>Objective</a:t>
            </a:r>
          </a:p>
          <a:p>
            <a:pPr marL="115888" indent="-115888">
              <a:buFont typeface="Arial"/>
              <a:buChar char="•"/>
            </a:pPr>
            <a:r>
              <a:rPr lang="en-US" sz="1300" dirty="0" smtClean="0"/>
              <a:t>Develop</a:t>
            </a:r>
            <a:r>
              <a:rPr lang="en-US" sz="1300" dirty="0"/>
              <a:t> </a:t>
            </a:r>
            <a:r>
              <a:rPr lang="en-US" sz="1300" dirty="0" smtClean="0"/>
              <a:t>a </a:t>
            </a:r>
            <a:r>
              <a:rPr lang="en-US" sz="1300" dirty="0" smtClean="0">
                <a:solidFill>
                  <a:srgbClr val="FF0000"/>
                </a:solidFill>
              </a:rPr>
              <a:t>web interface </a:t>
            </a:r>
            <a:r>
              <a:rPr lang="en-US" sz="1300" dirty="0" smtClean="0"/>
              <a:t>for end users to publish datasets remotely</a:t>
            </a:r>
          </a:p>
          <a:p>
            <a:pPr marL="115888" indent="-115888">
              <a:buFont typeface="Arial"/>
              <a:buChar char="•"/>
            </a:pPr>
            <a:r>
              <a:rPr lang="en-US" sz="1300" dirty="0" smtClean="0"/>
              <a:t>Develop a </a:t>
            </a:r>
            <a:r>
              <a:rPr lang="en-US" sz="1300" dirty="0" smtClean="0">
                <a:solidFill>
                  <a:srgbClr val="FF0000"/>
                </a:solidFill>
              </a:rPr>
              <a:t>REST API for programmatic access </a:t>
            </a:r>
            <a:r>
              <a:rPr lang="en-US" sz="1300" dirty="0" smtClean="0"/>
              <a:t>to the publication capability</a:t>
            </a:r>
          </a:p>
          <a:p>
            <a:r>
              <a:rPr lang="en-US" sz="1300" u="sng" dirty="0" smtClean="0"/>
              <a:t>Accomplishments</a:t>
            </a:r>
          </a:p>
          <a:p>
            <a:pPr marL="117475" lvl="0" indent="-117475">
              <a:buFont typeface="Arial"/>
              <a:buChar char="•"/>
            </a:pPr>
            <a:r>
              <a:rPr lang="en-US" sz="1300" dirty="0" smtClean="0"/>
              <a:t>Developed the Publication Service</a:t>
            </a:r>
          </a:p>
          <a:p>
            <a:pPr marL="117475" lvl="0" indent="-117475">
              <a:buFont typeface="Arial"/>
              <a:buChar char="•"/>
            </a:pPr>
            <a:r>
              <a:rPr lang="en-US" sz="1300" dirty="0" smtClean="0"/>
              <a:t>Deployed the service (</a:t>
            </a:r>
            <a:r>
              <a:rPr lang="en-US" sz="1300" dirty="0" smtClean="0">
                <a:hlinkClick r:id="rId3"/>
              </a:rPr>
              <a:t>https://acme.globuscs.info</a:t>
            </a:r>
            <a:r>
              <a:rPr lang="en-US" sz="1300" dirty="0" smtClean="0"/>
              <a:t>) and configured it to publish data sets on ORNL CADES data node and ANL data node</a:t>
            </a:r>
          </a:p>
          <a:p>
            <a:pPr marL="117475" lvl="0" indent="-117475">
              <a:buFont typeface="Arial"/>
              <a:buChar char="•"/>
            </a:pPr>
            <a:r>
              <a:rPr lang="en-US" sz="1300" dirty="0" smtClean="0"/>
              <a:t>Developed the Ingestion REST API</a:t>
            </a:r>
          </a:p>
          <a:p>
            <a:pPr marL="117475" lvl="0" indent="-117475">
              <a:buFont typeface="Arial"/>
              <a:buChar char="•"/>
            </a:pPr>
            <a:r>
              <a:rPr lang="en-US" sz="1300" dirty="0" smtClean="0"/>
              <a:t>Defined three publication workflow for different locations of datasets that are to be published:</a:t>
            </a:r>
          </a:p>
          <a:p>
            <a:pPr marL="574675" lvl="1" indent="-117475">
              <a:buFont typeface="Arial"/>
              <a:buChar char="•"/>
            </a:pPr>
            <a:r>
              <a:rPr lang="en-US" sz="1300" dirty="0" smtClean="0"/>
              <a:t>ESGF Data node</a:t>
            </a:r>
          </a:p>
          <a:p>
            <a:pPr marL="574675" lvl="1" indent="-117475">
              <a:buFont typeface="Arial"/>
              <a:buChar char="•"/>
            </a:pPr>
            <a:r>
              <a:rPr lang="en-US" sz="1300" dirty="0" smtClean="0"/>
              <a:t>Compute resource (Edison, </a:t>
            </a:r>
            <a:r>
              <a:rPr lang="en-US" sz="1300" dirty="0" smtClean="0"/>
              <a:t>Titan, Cetus</a:t>
            </a:r>
            <a:r>
              <a:rPr lang="en-US" sz="1300" dirty="0" smtClean="0"/>
              <a:t>)</a:t>
            </a:r>
          </a:p>
          <a:p>
            <a:pPr marL="574675" lvl="1" indent="-117475">
              <a:buFont typeface="Arial"/>
              <a:buChar char="•"/>
            </a:pPr>
            <a:r>
              <a:rPr lang="en-US" sz="1300" dirty="0" smtClean="0"/>
              <a:t>HPSS</a:t>
            </a:r>
          </a:p>
          <a:p>
            <a:pPr marL="117475" lvl="0" indent="-117475">
              <a:buFont typeface="Arial"/>
              <a:buChar char="•"/>
            </a:pPr>
            <a:r>
              <a:rPr lang="en-US" sz="1300" dirty="0" smtClean="0"/>
              <a:t>Deployed the Ingestion REST API on ORNL CADES, ANL data</a:t>
            </a:r>
          </a:p>
          <a:p>
            <a:pPr marL="117475" lvl="0" indent="-117475">
              <a:buFont typeface="Arial"/>
              <a:buChar char="•"/>
            </a:pPr>
            <a:r>
              <a:rPr lang="en-US" sz="1300" dirty="0" smtClean="0"/>
              <a:t>Developed an Ingestion client Python module with sample script</a:t>
            </a:r>
            <a:r>
              <a:rPr lang="en-US" sz="1300" dirty="0"/>
              <a:t>s</a:t>
            </a:r>
            <a:endParaRPr lang="en-US" sz="1300" dirty="0" smtClean="0"/>
          </a:p>
          <a:p>
            <a:r>
              <a:rPr lang="en-US" sz="1300" u="sng" dirty="0" smtClean="0"/>
              <a:t>Impact</a:t>
            </a:r>
          </a:p>
          <a:p>
            <a:pPr marL="117475" lvl="0" indent="-117475">
              <a:buFont typeface="Arial"/>
              <a:buChar char="•"/>
            </a:pPr>
            <a:r>
              <a:rPr lang="en-US" sz="1300" dirty="0" smtClean="0"/>
              <a:t>Ingestion API is used to </a:t>
            </a:r>
            <a:r>
              <a:rPr lang="en-US" sz="1300" dirty="0" smtClean="0">
                <a:solidFill>
                  <a:srgbClr val="FF0000"/>
                </a:solidFill>
              </a:rPr>
              <a:t>integrate the publication capability to the dashboard</a:t>
            </a:r>
          </a:p>
          <a:p>
            <a:pPr marL="117475" lvl="0" indent="-117475">
              <a:buFont typeface="Arial"/>
              <a:buChar char="•"/>
            </a:pPr>
            <a:r>
              <a:rPr lang="en-US" sz="1300" b="1" dirty="0" smtClean="0">
                <a:solidFill>
                  <a:srgbClr val="FF0000"/>
                </a:solidFill>
              </a:rPr>
              <a:t>Researchers used the service to transfer and publish about 40 ACME datasets to ORNL CADES</a:t>
            </a:r>
          </a:p>
          <a:p>
            <a:pPr lvl="0"/>
            <a:r>
              <a:rPr lang="en-US" sz="1300" u="sng" dirty="0"/>
              <a:t>Future</a:t>
            </a:r>
          </a:p>
          <a:p>
            <a:pPr marL="117475" lvl="0" indent="-117475">
              <a:buFont typeface="Arial"/>
              <a:buChar char="•"/>
            </a:pPr>
            <a:r>
              <a:rPr lang="en-US" sz="1300" dirty="0"/>
              <a:t>Develop the Ingestion Web UI </a:t>
            </a:r>
            <a:r>
              <a:rPr lang="en-US" sz="1300" dirty="0" smtClean="0"/>
              <a:t>and </a:t>
            </a:r>
            <a:r>
              <a:rPr lang="en-US" sz="1300" dirty="0"/>
              <a:t>integrate it with the ESGF installer</a:t>
            </a:r>
          </a:p>
          <a:p>
            <a:pPr lvl="0"/>
            <a:endParaRPr lang="en-US" sz="1300" dirty="0"/>
          </a:p>
        </p:txBody>
      </p:sp>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1" y="23336"/>
            <a:ext cx="4191001" cy="415498"/>
          </a:xfrm>
          <a:prstGeom prst="rect">
            <a:avLst/>
          </a:prstGeom>
          <a:noFill/>
        </p:spPr>
        <p:txBody>
          <a:bodyPr wrap="square">
            <a:spAutoFit/>
          </a:bodyPr>
          <a:lstStyle/>
          <a:p>
            <a:pPr>
              <a:defRPr/>
            </a:pPr>
            <a:r>
              <a:rPr lang="en-US" sz="2100" b="1" dirty="0" smtClean="0"/>
              <a:t>Publication and Ingestion Service</a:t>
            </a:r>
            <a:endParaRPr lang="en-US" sz="2100" b="1" dirty="0"/>
          </a:p>
        </p:txBody>
      </p:sp>
      <p:sp>
        <p:nvSpPr>
          <p:cNvPr id="14" name="TextBox 13"/>
          <p:cNvSpPr txBox="1"/>
          <p:nvPr/>
        </p:nvSpPr>
        <p:spPr>
          <a:xfrm>
            <a:off x="-18815" y="2662296"/>
            <a:ext cx="184666" cy="369332"/>
          </a:xfrm>
          <a:prstGeom prst="rect">
            <a:avLst/>
          </a:prstGeom>
          <a:noFill/>
        </p:spPr>
        <p:txBody>
          <a:bodyPr wrap="none" rtlCol="0">
            <a:spAutoFit/>
          </a:bodyPr>
          <a:lstStyle/>
          <a:p>
            <a:endParaRPr lang="en-US" dirty="0"/>
          </a:p>
        </p:txBody>
      </p:sp>
      <p:pic>
        <p:nvPicPr>
          <p:cNvPr id="2" name="Picture 1" descr="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1312267"/>
            <a:ext cx="5149882" cy="2954933"/>
          </a:xfrm>
          <a:prstGeom prst="rect">
            <a:avLst/>
          </a:prstGeom>
        </p:spPr>
      </p:pic>
      <p:sp>
        <p:nvSpPr>
          <p:cNvPr id="15" name="TextBox 14"/>
          <p:cNvSpPr txBox="1"/>
          <p:nvPr/>
        </p:nvSpPr>
        <p:spPr>
          <a:xfrm>
            <a:off x="4038600" y="4462046"/>
            <a:ext cx="2780429" cy="338554"/>
          </a:xfrm>
          <a:prstGeom prst="rect">
            <a:avLst/>
          </a:prstGeom>
          <a:noFill/>
        </p:spPr>
        <p:txBody>
          <a:bodyPr wrap="none" rtlCol="0">
            <a:spAutoFit/>
          </a:bodyPr>
          <a:lstStyle/>
          <a:p>
            <a:r>
              <a:rPr lang="en-US" sz="1600" dirty="0" smtClean="0"/>
              <a:t>Ingestion client Python module</a:t>
            </a:r>
            <a:endParaRPr lang="en-US" sz="1600" dirty="0"/>
          </a:p>
        </p:txBody>
      </p:sp>
      <p:sp>
        <p:nvSpPr>
          <p:cNvPr id="16" name="TextBox 15"/>
          <p:cNvSpPr txBox="1"/>
          <p:nvPr/>
        </p:nvSpPr>
        <p:spPr>
          <a:xfrm>
            <a:off x="4038600" y="956846"/>
            <a:ext cx="4895190" cy="338554"/>
          </a:xfrm>
          <a:prstGeom prst="rect">
            <a:avLst/>
          </a:prstGeom>
          <a:noFill/>
        </p:spPr>
        <p:txBody>
          <a:bodyPr wrap="none" rtlCol="0">
            <a:spAutoFit/>
          </a:bodyPr>
          <a:lstStyle/>
          <a:p>
            <a:r>
              <a:rPr lang="en-US" sz="1600" b="1" dirty="0" smtClean="0"/>
              <a:t>Publication Service/Web UI - http://</a:t>
            </a:r>
            <a:r>
              <a:rPr lang="en-US" sz="1600" b="1" dirty="0" err="1" smtClean="0"/>
              <a:t>acme.globuscs.info</a:t>
            </a:r>
            <a:endParaRPr lang="en-US" sz="1600" b="1" dirty="0"/>
          </a:p>
        </p:txBody>
      </p:sp>
      <p:pic>
        <p:nvPicPr>
          <p:cNvPr id="10" name="Picture 9" descr="ingestion_clie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4870135"/>
            <a:ext cx="5105400" cy="997265"/>
          </a:xfrm>
          <a:prstGeom prst="rect">
            <a:avLst/>
          </a:prstGeom>
        </p:spPr>
      </p:pic>
      <p:sp>
        <p:nvSpPr>
          <p:cNvPr id="20" name="TextBox 19"/>
          <p:cNvSpPr txBox="1"/>
          <p:nvPr/>
        </p:nvSpPr>
        <p:spPr>
          <a:xfrm>
            <a:off x="4312039" y="6343851"/>
            <a:ext cx="3765161" cy="369332"/>
          </a:xfrm>
          <a:prstGeom prst="rect">
            <a:avLst/>
          </a:prstGeom>
          <a:noFill/>
        </p:spPr>
        <p:txBody>
          <a:bodyPr wrap="none" rtlCol="0">
            <a:spAutoFit/>
          </a:bodyPr>
          <a:lstStyle/>
          <a:p>
            <a:r>
              <a:rPr lang="en-US" dirty="0" smtClean="0"/>
              <a:t>Team Lead: </a:t>
            </a:r>
            <a:r>
              <a:rPr lang="en-US" dirty="0" err="1">
                <a:solidFill>
                  <a:srgbClr val="000000"/>
                </a:solidFill>
              </a:rPr>
              <a:t>Rachana</a:t>
            </a:r>
            <a:r>
              <a:rPr lang="en-US" dirty="0">
                <a:solidFill>
                  <a:srgbClr val="000000"/>
                </a:solidFill>
              </a:rPr>
              <a:t> </a:t>
            </a:r>
            <a:r>
              <a:rPr lang="en-US" dirty="0" err="1">
                <a:solidFill>
                  <a:srgbClr val="000000"/>
                </a:solidFill>
              </a:rPr>
              <a:t>Ananthakrishnan</a:t>
            </a:r>
            <a:endParaRPr lang="en-US" dirty="0"/>
          </a:p>
        </p:txBody>
      </p:sp>
    </p:spTree>
    <p:extLst>
      <p:ext uri="{BB962C8B-B14F-4D97-AF65-F5344CB8AC3E}">
        <p14:creationId xmlns:p14="http://schemas.microsoft.com/office/powerpoint/2010/main" val="143481920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9-16 at 11.54.48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961" y="304800"/>
            <a:ext cx="5277591" cy="3810000"/>
          </a:xfrm>
          <a:prstGeom prst="rect">
            <a:avLst/>
          </a:prstGeom>
        </p:spPr>
      </p:pic>
      <p:sp>
        <p:nvSpPr>
          <p:cNvPr id="18" name="TextBox 17"/>
          <p:cNvSpPr txBox="1"/>
          <p:nvPr/>
        </p:nvSpPr>
        <p:spPr>
          <a:xfrm>
            <a:off x="76200" y="457200"/>
            <a:ext cx="4038600" cy="5632311"/>
          </a:xfrm>
          <a:prstGeom prst="rect">
            <a:avLst/>
          </a:prstGeom>
          <a:noFill/>
        </p:spPr>
        <p:txBody>
          <a:bodyPr wrap="square" rtlCol="0">
            <a:spAutoFit/>
          </a:bodyPr>
          <a:lstStyle/>
          <a:p>
            <a:r>
              <a:rPr lang="en-US" sz="1200" u="sng" dirty="0" smtClean="0"/>
              <a:t>Objective</a:t>
            </a:r>
          </a:p>
          <a:p>
            <a:pPr marL="115888" indent="-115888">
              <a:buFont typeface="Arial"/>
              <a:buChar char="•"/>
            </a:pPr>
            <a:r>
              <a:rPr lang="en-US" sz="1200" dirty="0" smtClean="0"/>
              <a:t>Implement </a:t>
            </a:r>
            <a:r>
              <a:rPr lang="en-US" sz="1200" b="1" dirty="0" smtClean="0">
                <a:solidFill>
                  <a:srgbClr val="FF0000"/>
                </a:solidFill>
              </a:rPr>
              <a:t>a visualization and analysis platform </a:t>
            </a:r>
            <a:r>
              <a:rPr lang="en-US" sz="1200" dirty="0" smtClean="0"/>
              <a:t>for ACME use</a:t>
            </a:r>
          </a:p>
          <a:p>
            <a:r>
              <a:rPr lang="en-US" sz="1200" u="sng" dirty="0" smtClean="0"/>
              <a:t>Accomplishments</a:t>
            </a:r>
          </a:p>
          <a:p>
            <a:pPr marL="117475" lvl="0" indent="-117475">
              <a:buFont typeface="Arial"/>
              <a:buChar char="•"/>
            </a:pPr>
            <a:r>
              <a:rPr lang="en-US" sz="1200" dirty="0" smtClean="0"/>
              <a:t>UV-CDAT 2.4 and 2.6 Anaconda release</a:t>
            </a:r>
          </a:p>
          <a:p>
            <a:pPr marL="117475" lvl="0" indent="-117475">
              <a:buFont typeface="Arial"/>
              <a:buChar char="•"/>
            </a:pPr>
            <a:r>
              <a:rPr lang="en-US" sz="1200" dirty="0" smtClean="0"/>
              <a:t>Improved and better API for plotting including improvements to the line plotting API</a:t>
            </a:r>
          </a:p>
          <a:p>
            <a:pPr marL="117475" lvl="0" indent="-117475">
              <a:buFont typeface="Arial"/>
              <a:buChar char="•"/>
            </a:pPr>
            <a:r>
              <a:rPr lang="en-US" sz="1200" dirty="0"/>
              <a:t>F</a:t>
            </a:r>
            <a:r>
              <a:rPr lang="en-US" sz="1200" dirty="0" smtClean="0"/>
              <a:t>ixed projections needed for diagnostics output. Added orthographic projection</a:t>
            </a:r>
            <a:endParaRPr lang="en-US" sz="1200" dirty="0"/>
          </a:p>
          <a:p>
            <a:pPr marL="117475" lvl="0" indent="-117475">
              <a:buFont typeface="Arial"/>
              <a:buChar char="•"/>
            </a:pPr>
            <a:r>
              <a:rPr lang="en-US" sz="1200" dirty="0"/>
              <a:t>N</a:t>
            </a:r>
            <a:r>
              <a:rPr lang="en-US" sz="1200" dirty="0" smtClean="0"/>
              <a:t>ew colormaps were included for better distinction between contour levels and color blind awareness</a:t>
            </a:r>
            <a:endParaRPr lang="en-US" sz="1200" dirty="0"/>
          </a:p>
          <a:p>
            <a:pPr marL="117475" lvl="0" indent="-117475">
              <a:buFont typeface="Arial"/>
              <a:buChar char="•"/>
            </a:pPr>
            <a:r>
              <a:rPr lang="en-US" sz="1200" dirty="0" smtClean="0"/>
              <a:t>Vector plot improved for diagnostic output</a:t>
            </a:r>
            <a:endParaRPr lang="en-US" sz="1200" dirty="0"/>
          </a:p>
          <a:p>
            <a:pPr marL="117475" lvl="0" indent="-117475">
              <a:buFont typeface="Arial"/>
              <a:buChar char="•"/>
            </a:pPr>
            <a:r>
              <a:rPr lang="en-US" sz="1200" dirty="0" smtClean="0"/>
              <a:t>VCDAT web </a:t>
            </a:r>
            <a:r>
              <a:rPr lang="en-US" sz="1200" dirty="0"/>
              <a:t>interface to </a:t>
            </a:r>
            <a:r>
              <a:rPr lang="en-US" sz="1200" dirty="0" smtClean="0"/>
              <a:t>CDAT, in prototype phase</a:t>
            </a:r>
            <a:endParaRPr lang="en-US" sz="1200" dirty="0"/>
          </a:p>
          <a:p>
            <a:pPr marL="117475" lvl="0" indent="-117475">
              <a:buFont typeface="Arial"/>
              <a:buChar char="•"/>
            </a:pPr>
            <a:r>
              <a:rPr lang="en-US" sz="1200" dirty="0"/>
              <a:t>P</a:t>
            </a:r>
            <a:r>
              <a:rPr lang="en-US" sz="1200" dirty="0" smtClean="0"/>
              <a:t>atterns fill was added as a secondary attribute in place of filling in an area with only color</a:t>
            </a:r>
          </a:p>
          <a:p>
            <a:pPr marL="117475" lvl="0" indent="-117475">
              <a:buFont typeface="Arial"/>
              <a:buChar char="•"/>
            </a:pPr>
            <a:r>
              <a:rPr lang="en-US" sz="1200" dirty="0" smtClean="0"/>
              <a:t>Vector output such as PDF and PS were added as an option for diagnostic output; allows for publication quality output</a:t>
            </a:r>
          </a:p>
          <a:p>
            <a:pPr marL="117475" lvl="0" indent="-117475">
              <a:buFont typeface="Arial"/>
              <a:buChar char="•"/>
            </a:pPr>
            <a:r>
              <a:rPr lang="en-US" sz="1200" dirty="0" smtClean="0"/>
              <a:t>Documentation</a:t>
            </a:r>
            <a:endParaRPr lang="en-US" sz="1200" dirty="0"/>
          </a:p>
          <a:p>
            <a:pPr marL="222250" lvl="1" indent="-103188">
              <a:buFont typeface="Arial"/>
              <a:buChar char="•"/>
            </a:pPr>
            <a:r>
              <a:rPr lang="en-US" sz="1200" dirty="0" smtClean="0"/>
              <a:t>Converted to Sphinx as </a:t>
            </a:r>
            <a:r>
              <a:rPr lang="en-US" sz="1200" dirty="0"/>
              <a:t>our documentation builder</a:t>
            </a:r>
          </a:p>
          <a:p>
            <a:pPr marL="222250" lvl="1" indent="-103188">
              <a:buFont typeface="Arial"/>
              <a:buChar char="•"/>
            </a:pPr>
            <a:r>
              <a:rPr lang="en-US" sz="1200" dirty="0"/>
              <a:t>Gallery </a:t>
            </a:r>
            <a:r>
              <a:rPr lang="en-US" sz="1200" dirty="0" smtClean="0"/>
              <a:t>improved to display actual scientific use cases</a:t>
            </a:r>
            <a:endParaRPr lang="en-US" sz="1200" dirty="0"/>
          </a:p>
          <a:p>
            <a:pPr marL="117475" lvl="0" indent="-117475">
              <a:buFont typeface="Arial"/>
              <a:buChar char="•"/>
            </a:pPr>
            <a:r>
              <a:rPr lang="en-US" sz="1200" dirty="0"/>
              <a:t>New </a:t>
            </a:r>
            <a:r>
              <a:rPr lang="en-US" sz="1200" dirty="0" smtClean="0"/>
              <a:t>graphic </a:t>
            </a:r>
            <a:r>
              <a:rPr lang="en-US" sz="1200" dirty="0"/>
              <a:t>methods (add-ons):</a:t>
            </a:r>
          </a:p>
          <a:p>
            <a:pPr marL="222250" lvl="1" indent="-119063">
              <a:buFont typeface="Arial"/>
              <a:buChar char="•"/>
            </a:pPr>
            <a:r>
              <a:rPr lang="en-US" sz="1200" dirty="0"/>
              <a:t>Polar plots</a:t>
            </a:r>
          </a:p>
          <a:p>
            <a:pPr marL="222250" lvl="1" indent="-119063">
              <a:buFont typeface="Arial"/>
              <a:buChar char="•"/>
            </a:pPr>
            <a:r>
              <a:rPr lang="en-US" sz="1200" dirty="0" smtClean="0"/>
              <a:t>Histograms</a:t>
            </a:r>
            <a:endParaRPr lang="en-US" sz="1200" dirty="0"/>
          </a:p>
          <a:p>
            <a:r>
              <a:rPr lang="en-US" sz="1200" u="sng" dirty="0" smtClean="0"/>
              <a:t>Impact</a:t>
            </a:r>
          </a:p>
          <a:p>
            <a:pPr marL="117475" lvl="0" indent="-117475">
              <a:buFont typeface="Arial"/>
              <a:buChar char="•"/>
            </a:pPr>
            <a:r>
              <a:rPr lang="en-US" sz="1200" dirty="0" smtClean="0"/>
              <a:t>The </a:t>
            </a:r>
            <a:r>
              <a:rPr lang="en-US" sz="1200" dirty="0" smtClean="0">
                <a:solidFill>
                  <a:srgbClr val="FF0000"/>
                </a:solidFill>
              </a:rPr>
              <a:t>Anaconda </a:t>
            </a:r>
            <a:r>
              <a:rPr lang="en-US" sz="1200" dirty="0">
                <a:solidFill>
                  <a:srgbClr val="FF0000"/>
                </a:solidFill>
              </a:rPr>
              <a:t>port allow users to </a:t>
            </a:r>
            <a:r>
              <a:rPr lang="en-US" sz="1200" dirty="0" smtClean="0">
                <a:solidFill>
                  <a:srgbClr val="FF0000"/>
                </a:solidFill>
              </a:rPr>
              <a:t>easily </a:t>
            </a:r>
            <a:r>
              <a:rPr lang="en-US" sz="1200" dirty="0">
                <a:solidFill>
                  <a:srgbClr val="FF0000"/>
                </a:solidFill>
              </a:rPr>
              <a:t>deploy </a:t>
            </a:r>
            <a:r>
              <a:rPr lang="en-US" sz="1200" dirty="0" smtClean="0">
                <a:solidFill>
                  <a:srgbClr val="FF0000"/>
                </a:solidFill>
              </a:rPr>
              <a:t>UVCDAT on any Linux or Mac OS based machine</a:t>
            </a:r>
            <a:r>
              <a:rPr lang="en-US" sz="1200" dirty="0" smtClean="0"/>
              <a:t>; ported to multiple </a:t>
            </a:r>
            <a:r>
              <a:rPr lang="en-US" sz="1200" dirty="0"/>
              <a:t>sites (ANL, LLNL, NERSC, ORNL) with various </a:t>
            </a:r>
            <a:r>
              <a:rPr lang="en-US" sz="1200" dirty="0" smtClean="0"/>
              <a:t>configurations</a:t>
            </a:r>
          </a:p>
          <a:p>
            <a:pPr lvl="0"/>
            <a:r>
              <a:rPr lang="en-US" sz="1200" u="sng" dirty="0" smtClean="0"/>
              <a:t>Impact</a:t>
            </a:r>
            <a:endParaRPr lang="en-US" sz="1200" u="sng" dirty="0"/>
          </a:p>
          <a:p>
            <a:pPr marL="117475" lvl="0" indent="-117475">
              <a:buFont typeface="Arial"/>
              <a:buChar char="•"/>
            </a:pPr>
            <a:r>
              <a:rPr lang="en-US" sz="1200" dirty="0" smtClean="0"/>
              <a:t>Web browser installation</a:t>
            </a:r>
            <a:endParaRPr lang="en-US" sz="1200" dirty="0"/>
          </a:p>
          <a:p>
            <a:endParaRPr lang="en-US" sz="1200" u="sng" dirty="0"/>
          </a:p>
        </p:txBody>
      </p:sp>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1" y="0"/>
            <a:ext cx="7543801" cy="415498"/>
          </a:xfrm>
          <a:prstGeom prst="rect">
            <a:avLst/>
          </a:prstGeom>
          <a:noFill/>
        </p:spPr>
        <p:txBody>
          <a:bodyPr wrap="square">
            <a:spAutoFit/>
          </a:bodyPr>
          <a:lstStyle/>
          <a:p>
            <a:pPr>
              <a:defRPr/>
            </a:pPr>
            <a:r>
              <a:rPr lang="en-US" sz="2100" b="1" dirty="0" smtClean="0"/>
              <a:t>UV-CDAT Highlighted Accomplishments</a:t>
            </a:r>
            <a:endParaRPr lang="en-US" sz="2100" b="1" dirty="0"/>
          </a:p>
        </p:txBody>
      </p:sp>
      <p:sp>
        <p:nvSpPr>
          <p:cNvPr id="14" name="TextBox 13"/>
          <p:cNvSpPr txBox="1"/>
          <p:nvPr/>
        </p:nvSpPr>
        <p:spPr>
          <a:xfrm>
            <a:off x="-18815" y="2662296"/>
            <a:ext cx="184666" cy="369332"/>
          </a:xfrm>
          <a:prstGeom prst="rect">
            <a:avLst/>
          </a:prstGeom>
          <a:noFill/>
        </p:spPr>
        <p:txBody>
          <a:bodyPr wrap="none" rtlCol="0">
            <a:spAutoFit/>
          </a:bodyPr>
          <a:lstStyle/>
          <a:p>
            <a:endParaRPr lang="en-US" dirty="0"/>
          </a:p>
        </p:txBody>
      </p:sp>
      <p:sp>
        <p:nvSpPr>
          <p:cNvPr id="16" name="TextBox 15"/>
          <p:cNvSpPr txBox="1"/>
          <p:nvPr/>
        </p:nvSpPr>
        <p:spPr>
          <a:xfrm>
            <a:off x="4149690" y="5424156"/>
            <a:ext cx="4953000" cy="600164"/>
          </a:xfrm>
          <a:prstGeom prst="rect">
            <a:avLst/>
          </a:prstGeom>
          <a:ln w="12700" cmpd="sng"/>
        </p:spPr>
        <p:style>
          <a:lnRef idx="2">
            <a:schemeClr val="dk1"/>
          </a:lnRef>
          <a:fillRef idx="1">
            <a:schemeClr val="lt1"/>
          </a:fillRef>
          <a:effectRef idx="0">
            <a:schemeClr val="dk1"/>
          </a:effectRef>
          <a:fontRef idx="minor">
            <a:schemeClr val="dk1"/>
          </a:fontRef>
        </p:style>
        <p:txBody>
          <a:bodyPr wrap="square">
            <a:spAutoFit/>
          </a:bodyPr>
          <a:lstStyle/>
          <a:p>
            <a:pPr lvl="0"/>
            <a:r>
              <a:rPr lang="en-GB" sz="1100" b="1" dirty="0" smtClean="0"/>
              <a:t>Reference: </a:t>
            </a:r>
            <a:r>
              <a:rPr lang="en-US" sz="1100" dirty="0" err="1"/>
              <a:t>Gleckler</a:t>
            </a:r>
            <a:r>
              <a:rPr lang="en-US" sz="1100" dirty="0"/>
              <a:t>, P. J., </a:t>
            </a:r>
            <a:r>
              <a:rPr lang="en-US" sz="1100" b="1" dirty="0"/>
              <a:t>C. Doutriaux</a:t>
            </a:r>
            <a:r>
              <a:rPr lang="en-US" sz="1100" dirty="0"/>
              <a:t>, P. J. </a:t>
            </a:r>
            <a:r>
              <a:rPr lang="en-US" sz="1100" dirty="0" err="1"/>
              <a:t>Durack</a:t>
            </a:r>
            <a:r>
              <a:rPr lang="en-US" sz="1100" dirty="0"/>
              <a:t>, K. E. Taylor, Y. Zhang, and </a:t>
            </a:r>
            <a:r>
              <a:rPr lang="en-US" sz="1100" b="1" dirty="0"/>
              <a:t>D. N. Williams</a:t>
            </a:r>
            <a:r>
              <a:rPr lang="en-US" sz="1100" dirty="0"/>
              <a:t>, E. Mason, and J. </a:t>
            </a:r>
            <a:r>
              <a:rPr lang="en-US" sz="1100" dirty="0" err="1"/>
              <a:t>Servonnat</a:t>
            </a:r>
            <a:r>
              <a:rPr lang="en-US" sz="1100" dirty="0"/>
              <a:t> (2016), A more powerful reality test for climate models, Eos, 97, DOI: 10.1029/2016EO051663, 3 May 2016.</a:t>
            </a:r>
          </a:p>
        </p:txBody>
      </p:sp>
      <p:sp>
        <p:nvSpPr>
          <p:cNvPr id="19" name="TextBox 18"/>
          <p:cNvSpPr txBox="1"/>
          <p:nvPr/>
        </p:nvSpPr>
        <p:spPr>
          <a:xfrm>
            <a:off x="4149690" y="4953000"/>
            <a:ext cx="4953000" cy="430887"/>
          </a:xfrm>
          <a:prstGeom prst="rect">
            <a:avLst/>
          </a:prstGeom>
          <a:ln w="12700" cmpd="sng"/>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smtClean="0"/>
              <a:t>Reference: </a:t>
            </a:r>
            <a:r>
              <a:rPr lang="en-US" sz="1100" b="1" dirty="0"/>
              <a:t>Williams, D. N. </a:t>
            </a:r>
            <a:r>
              <a:rPr lang="en-US" sz="1100" dirty="0"/>
              <a:t>(2016), Better tools to build better climate models, </a:t>
            </a:r>
            <a:r>
              <a:rPr lang="en-US" sz="1100" i="1" dirty="0"/>
              <a:t>Eos, 97,</a:t>
            </a:r>
            <a:r>
              <a:rPr lang="en-US" sz="1100" dirty="0"/>
              <a:t> doi:10.1029/2016EO045055. Published on 9 February 2016</a:t>
            </a:r>
            <a:endParaRPr lang="en-US" sz="1100" i="1" dirty="0"/>
          </a:p>
        </p:txBody>
      </p:sp>
      <p:sp>
        <p:nvSpPr>
          <p:cNvPr id="13" name="TextBox 12"/>
          <p:cNvSpPr txBox="1"/>
          <p:nvPr/>
        </p:nvSpPr>
        <p:spPr>
          <a:xfrm>
            <a:off x="4114800" y="3976356"/>
            <a:ext cx="5029200" cy="830997"/>
          </a:xfrm>
          <a:prstGeom prst="rect">
            <a:avLst/>
          </a:prstGeom>
          <a:noFill/>
        </p:spPr>
        <p:txBody>
          <a:bodyPr wrap="square" rtlCol="0">
            <a:spAutoFit/>
          </a:bodyPr>
          <a:lstStyle/>
          <a:p>
            <a:r>
              <a:rPr lang="en-US" sz="1200" dirty="0"/>
              <a:t>E</a:t>
            </a:r>
            <a:r>
              <a:rPr lang="en-US" sz="1200" dirty="0" smtClean="0"/>
              <a:t>xtensible </a:t>
            </a:r>
            <a:r>
              <a:rPr lang="en-US" sz="1200" dirty="0"/>
              <a:t>and customizable for high-performance interactive and batch visualization and analysis for climate science and other disciplines of geosciences. The screen shots </a:t>
            </a:r>
            <a:r>
              <a:rPr lang="en-US" sz="1200" dirty="0" smtClean="0"/>
              <a:t>shows ACME diagnostics products, </a:t>
            </a:r>
            <a:r>
              <a:rPr lang="en-US" sz="1200" dirty="0"/>
              <a:t>all joined seamlessly under </a:t>
            </a:r>
            <a:r>
              <a:rPr lang="en-US" sz="1200" dirty="0" smtClean="0"/>
              <a:t>the VCDAT web interface framework</a:t>
            </a:r>
            <a:r>
              <a:rPr lang="en-US" sz="1200" dirty="0"/>
              <a:t>. </a:t>
            </a:r>
            <a:endParaRPr lang="en-US" sz="1200" u="sng" dirty="0"/>
          </a:p>
        </p:txBody>
      </p:sp>
      <p:pic>
        <p:nvPicPr>
          <p:cNvPr id="20" name="Picture 19" descr="esgf.png"/>
          <p:cNvPicPr>
            <a:picLocks noChangeAspect="1"/>
          </p:cNvPicPr>
          <p:nvPr/>
        </p:nvPicPr>
        <p:blipFill rotWithShape="1">
          <a:blip r:embed="rId4">
            <a:extLst>
              <a:ext uri="{28A0092B-C50C-407E-A947-70E740481C1C}">
                <a14:useLocalDpi xmlns:a14="http://schemas.microsoft.com/office/drawing/2010/main" val="0"/>
              </a:ext>
            </a:extLst>
          </a:blip>
          <a:srcRect l="15057" t="27174" r="13808" b="36997"/>
          <a:stretch/>
        </p:blipFill>
        <p:spPr>
          <a:xfrm>
            <a:off x="3893714" y="6343650"/>
            <a:ext cx="978759" cy="369734"/>
          </a:xfrm>
          <a:prstGeom prst="rect">
            <a:avLst/>
          </a:prstGeom>
        </p:spPr>
      </p:pic>
      <p:sp>
        <p:nvSpPr>
          <p:cNvPr id="21" name="TextBox 20"/>
          <p:cNvSpPr txBox="1"/>
          <p:nvPr/>
        </p:nvSpPr>
        <p:spPr>
          <a:xfrm>
            <a:off x="2826914" y="6172200"/>
            <a:ext cx="1211686" cy="646331"/>
          </a:xfrm>
          <a:prstGeom prst="rect">
            <a:avLst/>
          </a:prstGeom>
          <a:noFill/>
        </p:spPr>
        <p:txBody>
          <a:bodyPr wrap="square" rtlCol="0">
            <a:spAutoFit/>
          </a:bodyPr>
          <a:lstStyle/>
          <a:p>
            <a:r>
              <a:rPr lang="en-US" dirty="0" smtClean="0"/>
              <a:t>Support Funding</a:t>
            </a:r>
            <a:endParaRPr lang="en-US" dirty="0"/>
          </a:p>
        </p:txBody>
      </p:sp>
      <p:sp>
        <p:nvSpPr>
          <p:cNvPr id="22" name="TextBox 21"/>
          <p:cNvSpPr txBox="1"/>
          <p:nvPr/>
        </p:nvSpPr>
        <p:spPr>
          <a:xfrm>
            <a:off x="5029200" y="6211669"/>
            <a:ext cx="2993127" cy="646331"/>
          </a:xfrm>
          <a:prstGeom prst="rect">
            <a:avLst/>
          </a:prstGeom>
          <a:noFill/>
        </p:spPr>
        <p:txBody>
          <a:bodyPr wrap="none" rtlCol="0">
            <a:spAutoFit/>
          </a:bodyPr>
          <a:lstStyle/>
          <a:p>
            <a:r>
              <a:rPr lang="en-US" dirty="0" smtClean="0"/>
              <a:t>Team Lead: Charles Doutriaux</a:t>
            </a:r>
          </a:p>
          <a:p>
            <a:r>
              <a:rPr lang="en-US" dirty="0">
                <a:solidFill>
                  <a:srgbClr val="000000"/>
                </a:solidFill>
              </a:rPr>
              <a:t>	</a:t>
            </a:r>
            <a:r>
              <a:rPr lang="en-US" dirty="0" smtClean="0">
                <a:solidFill>
                  <a:srgbClr val="000000"/>
                </a:solidFill>
              </a:rPr>
              <a:t>    Matthew </a:t>
            </a:r>
            <a:r>
              <a:rPr lang="en-US" dirty="0">
                <a:solidFill>
                  <a:srgbClr val="000000"/>
                </a:solidFill>
              </a:rPr>
              <a:t>Harris</a:t>
            </a:r>
            <a:endParaRPr lang="en-US"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mage9.png"/>
          <p:cNvPicPr>
            <a:picLocks noChangeAspect="1"/>
          </p:cNvPicPr>
          <p:nvPr/>
        </p:nvPicPr>
        <p:blipFill>
          <a:blip r:embed="rId3">
            <a:extLst/>
          </a:blip>
          <a:stretch>
            <a:fillRect/>
          </a:stretch>
        </p:blipFill>
        <p:spPr>
          <a:xfrm>
            <a:off x="4016514" y="373559"/>
            <a:ext cx="5094683" cy="3458427"/>
          </a:xfrm>
          <a:prstGeom prst="rect">
            <a:avLst/>
          </a:prstGeom>
          <a:ln w="12700">
            <a:miter lim="400000"/>
          </a:ln>
        </p:spPr>
      </p:pic>
      <p:sp>
        <p:nvSpPr>
          <p:cNvPr id="126" name="Shape 126"/>
          <p:cNvSpPr/>
          <p:nvPr/>
        </p:nvSpPr>
        <p:spPr>
          <a:xfrm>
            <a:off x="14189" y="340359"/>
            <a:ext cx="3962401" cy="598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u="sng"/>
            </a:pPr>
            <a:r>
              <a:rPr dirty="0"/>
              <a:t>Objective</a:t>
            </a:r>
            <a:endParaRPr sz="1500" dirty="0"/>
          </a:p>
          <a:p>
            <a:pPr marL="115887" indent="-115887">
              <a:buSzPct val="100000"/>
              <a:buFont typeface="Arial"/>
              <a:buChar char="•"/>
              <a:defRPr sz="1400"/>
            </a:pPr>
            <a:r>
              <a:rPr dirty="0"/>
              <a:t>Improve ACME data pre- and post-processing</a:t>
            </a:r>
          </a:p>
          <a:p>
            <a:pPr>
              <a:defRPr sz="1400" u="sng"/>
            </a:pPr>
            <a:r>
              <a:rPr dirty="0"/>
              <a:t>Accomplishments</a:t>
            </a:r>
            <a:endParaRPr sz="1500" dirty="0"/>
          </a:p>
          <a:p>
            <a:pPr marL="120650" indent="-120650">
              <a:buSzPct val="100000"/>
              <a:buFont typeface="Arial"/>
              <a:buChar char="•"/>
              <a:defRPr sz="1400" i="1"/>
            </a:pPr>
            <a:r>
              <a:rPr dirty="0">
                <a:solidFill>
                  <a:srgbClr val="FF0000"/>
                </a:solidFill>
              </a:rPr>
              <a:t>Release new operators ncremap and ncclimo:</a:t>
            </a:r>
          </a:p>
          <a:p>
            <a:pPr indent="111125">
              <a:defRPr sz="1400"/>
            </a:pPr>
            <a:r>
              <a:rPr dirty="0"/>
              <a:t>These make regriddding and climatology-generation easier for geoscience community.</a:t>
            </a:r>
          </a:p>
          <a:p>
            <a:pPr marL="120650" indent="-120650">
              <a:buSzPct val="100000"/>
              <a:buFont typeface="Arial"/>
              <a:buChar char="•"/>
              <a:defRPr sz="1400" i="1"/>
            </a:pPr>
            <a:r>
              <a:rPr dirty="0">
                <a:solidFill>
                  <a:srgbClr val="FF0000"/>
                </a:solidFill>
              </a:rPr>
              <a:t>Improved Python wrappers for NCO (PyNCO): </a:t>
            </a:r>
          </a:p>
          <a:p>
            <a:pPr indent="120650">
              <a:defRPr sz="1400"/>
            </a:pPr>
            <a:r>
              <a:rPr dirty="0"/>
              <a:t>Replaced system NCO commands with PyNCO in two important scripts in ACME’s Pre and PostProcessing utilities. Resulting scripts are simpler and faster.  PyNCO includes three new methods to simplify editing attributes, renaming variables, and specifying hyperslabs.</a:t>
            </a:r>
          </a:p>
          <a:p>
            <a:pPr>
              <a:defRPr sz="1400" u="sng"/>
            </a:pPr>
            <a:r>
              <a:rPr dirty="0"/>
              <a:t>Impact</a:t>
            </a:r>
            <a:endParaRPr sz="1500" dirty="0"/>
          </a:p>
          <a:p>
            <a:pPr marL="120650" indent="-120650">
              <a:buSzPct val="100000"/>
              <a:buFont typeface="Arial"/>
              <a:buChar char="•"/>
              <a:defRPr sz="1400"/>
            </a:pPr>
            <a:r>
              <a:rPr dirty="0"/>
              <a:t>Operators meet all applicable ACME specifications, are well-documented, and are used daily to analyze CAM-SE, ALM, and MPAS-O/I simulations in support of v1 model development and analysis. Researcher feedback has been almost all positive. Repeated use at multiple sites (ANL, LANL, LLNL, NERSC, ORNL) with various configurations (serial, intra-node parallel, inter-node parallel, interactive, batch) improved features, robustness, and versatility.</a:t>
            </a:r>
          </a:p>
          <a:p>
            <a:pPr>
              <a:defRPr sz="1400" u="sng"/>
            </a:pPr>
            <a:r>
              <a:rPr dirty="0"/>
              <a:t>Future</a:t>
            </a:r>
          </a:p>
          <a:p>
            <a:pPr marL="140368" indent="-140368">
              <a:buSzPct val="100000"/>
              <a:buChar char="•"/>
              <a:defRPr sz="1400"/>
            </a:pPr>
            <a:r>
              <a:rPr dirty="0"/>
              <a:t>More parallelism, exact regridding from great to small-circle (lat-lon) grids</a:t>
            </a:r>
          </a:p>
        </p:txBody>
      </p:sp>
      <p:sp>
        <p:nvSpPr>
          <p:cNvPr id="127" name="Shape 127"/>
          <p:cNvSpPr/>
          <p:nvPr/>
        </p:nvSpPr>
        <p:spPr>
          <a:xfrm>
            <a:off x="-1" y="-1"/>
            <a:ext cx="7543801" cy="40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100" b="1"/>
            </a:lvl1pPr>
          </a:lstStyle>
          <a:p>
            <a:r>
              <a:t>NCO Highlighted Accomplishments</a:t>
            </a:r>
          </a:p>
        </p:txBody>
      </p:sp>
      <p:sp>
        <p:nvSpPr>
          <p:cNvPr id="128" name="Shape 128"/>
          <p:cNvSpPr/>
          <p:nvPr/>
        </p:nvSpPr>
        <p:spPr>
          <a:xfrm>
            <a:off x="4016514" y="5257800"/>
            <a:ext cx="5105400" cy="866141"/>
          </a:xfrm>
          <a:prstGeom prst="rect">
            <a:avLst/>
          </a:prstGeom>
          <a:solidFill>
            <a:srgbClr val="FFFFFF"/>
          </a:solidFill>
          <a:ln w="12700">
            <a:solidFill>
              <a:srgbClr val="000000"/>
            </a:solidFill>
          </a:ln>
          <a:extLst>
            <a:ext uri="{C572A759-6A51-4108-AA02-DFA0A04FC94B}">
              <ma14:wrappingTextBoxFlag xmlns:ma14="http://schemas.microsoft.com/office/mac/drawingml/2011/main" val="1"/>
            </a:ext>
          </a:extLst>
        </p:spPr>
        <p:txBody>
          <a:bodyPr lIns="45719" rIns="45719">
            <a:spAutoFit/>
          </a:bodyPr>
          <a:lstStyle/>
          <a:p>
            <a:pPr>
              <a:defRPr sz="1100" b="1"/>
            </a:pPr>
            <a:r>
              <a:t>Reference: </a:t>
            </a:r>
            <a:r>
              <a:rPr b="0"/>
              <a:t>Wang, W.</a:t>
            </a:r>
            <a:r>
              <a:t>, C. S. Zender</a:t>
            </a:r>
            <a:r>
              <a:rPr b="0"/>
              <a:t>, D. van As, P. C. J. P. Smeets, and M. R. van den Broeke (2016), A Retrospective, Iterative, Geometry-Based (RIGB) tilt correction method for radiation observed by automatic weather stations on snow-covered surfaces: application to Greenland, The Cryosphere, 10, 727-741, doi:10.5194/tc-10-727-2016.</a:t>
            </a:r>
          </a:p>
        </p:txBody>
      </p:sp>
      <p:sp>
        <p:nvSpPr>
          <p:cNvPr id="129" name="Shape 129"/>
          <p:cNvSpPr/>
          <p:nvPr/>
        </p:nvSpPr>
        <p:spPr>
          <a:xfrm>
            <a:off x="4016514" y="4648200"/>
            <a:ext cx="5105400" cy="561341"/>
          </a:xfrm>
          <a:prstGeom prst="rect">
            <a:avLst/>
          </a:prstGeom>
          <a:solidFill>
            <a:srgbClr val="FFFFFF"/>
          </a:solidFill>
          <a:ln w="12700">
            <a:solidFill>
              <a:srgbClr val="000000"/>
            </a:solidFill>
          </a:ln>
          <a:extLst>
            <a:ext uri="{C572A759-6A51-4108-AA02-DFA0A04FC94B}">
              <ma14:wrappingTextBoxFlag xmlns:ma14="http://schemas.microsoft.com/office/mac/drawingml/2011/main" val="1"/>
            </a:ext>
          </a:extLst>
        </p:spPr>
        <p:txBody>
          <a:bodyPr lIns="45719" rIns="45719">
            <a:spAutoFit/>
          </a:bodyPr>
          <a:lstStyle/>
          <a:p>
            <a:pPr>
              <a:defRPr sz="1100" b="1"/>
            </a:pPr>
            <a:r>
              <a:t>Reference: </a:t>
            </a:r>
            <a:r>
              <a:rPr b="0"/>
              <a:t>Silver, J. D. and </a:t>
            </a:r>
            <a:r>
              <a:t>C. S. Zender </a:t>
            </a:r>
            <a:r>
              <a:rPr b="0"/>
              <a:t>(2016), Finding the Goldilocks zone: Compression-error trade-off for large gridded datasets, in revision after review, Geosci. Model Dev., doi:10.5194/gmd-2016-177.</a:t>
            </a:r>
          </a:p>
        </p:txBody>
      </p:sp>
      <p:sp>
        <p:nvSpPr>
          <p:cNvPr id="130" name="Shape 130"/>
          <p:cNvSpPr/>
          <p:nvPr/>
        </p:nvSpPr>
        <p:spPr>
          <a:xfrm>
            <a:off x="4016514" y="3886200"/>
            <a:ext cx="5105400" cy="713741"/>
          </a:xfrm>
          <a:prstGeom prst="rect">
            <a:avLst/>
          </a:prstGeom>
          <a:solidFill>
            <a:srgbClr val="FFFFFF"/>
          </a:solidFill>
          <a:ln w="12700">
            <a:solidFill>
              <a:srgbClr val="000000"/>
            </a:solidFill>
          </a:ln>
          <a:extLst>
            <a:ext uri="{C572A759-6A51-4108-AA02-DFA0A04FC94B}">
              <ma14:wrappingTextBoxFlag xmlns:ma14="http://schemas.microsoft.com/office/mac/drawingml/2011/main" val="1"/>
            </a:ext>
          </a:extLst>
        </p:spPr>
        <p:txBody>
          <a:bodyPr lIns="45719" rIns="45719">
            <a:spAutoFit/>
          </a:bodyPr>
          <a:lstStyle/>
          <a:p>
            <a:pPr>
              <a:defRPr sz="1100" b="1"/>
            </a:pPr>
            <a:r>
              <a:t>Reference: Zender, C. S. </a:t>
            </a:r>
            <a:r>
              <a:rPr b="0"/>
              <a:t>(2016), Bit Grooming: Statistically accurate precision-preserving quantization with compression, evaluated in the NetCDF Operators (NCO, v4.4.8+), Geosci. Model Dev., 9, 3199-3211, doi:10.5194/gmd-9-3199-2016.</a:t>
            </a:r>
          </a:p>
        </p:txBody>
      </p:sp>
      <p:sp>
        <p:nvSpPr>
          <p:cNvPr id="9" name="TextBox 8"/>
          <p:cNvSpPr txBox="1"/>
          <p:nvPr/>
        </p:nvSpPr>
        <p:spPr>
          <a:xfrm>
            <a:off x="5341514" y="6343851"/>
            <a:ext cx="2686064" cy="369332"/>
          </a:xfrm>
          <a:prstGeom prst="rect">
            <a:avLst/>
          </a:prstGeom>
          <a:noFill/>
        </p:spPr>
        <p:txBody>
          <a:bodyPr wrap="none" rtlCol="0">
            <a:spAutoFit/>
          </a:bodyPr>
          <a:lstStyle/>
          <a:p>
            <a:r>
              <a:rPr lang="en-US" dirty="0" smtClean="0"/>
              <a:t>Team Lead: </a:t>
            </a:r>
            <a:r>
              <a:rPr lang="en-US" dirty="0">
                <a:solidFill>
                  <a:srgbClr val="000000"/>
                </a:solidFill>
              </a:rPr>
              <a:t>Charlie </a:t>
            </a:r>
            <a:r>
              <a:rPr lang="en-US" dirty="0" err="1">
                <a:solidFill>
                  <a:srgbClr val="000000"/>
                </a:solidFill>
              </a:rPr>
              <a:t>Zender</a:t>
            </a:r>
            <a:endParaRPr lang="en-US" dirty="0"/>
          </a:p>
        </p:txBody>
      </p:sp>
    </p:spTree>
    <p:extLst>
      <p:ext uri="{BB962C8B-B14F-4D97-AF65-F5344CB8AC3E}">
        <p14:creationId xmlns:p14="http://schemas.microsoft.com/office/powerpoint/2010/main" val="172936046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solidFill>
                <a:prstClr val="black"/>
              </a:solidFill>
            </a:endParaRPr>
          </a:p>
        </p:txBody>
      </p:sp>
      <p:sp>
        <p:nvSpPr>
          <p:cNvPr id="5" name="TextBox 4"/>
          <p:cNvSpPr txBox="1"/>
          <p:nvPr/>
        </p:nvSpPr>
        <p:spPr>
          <a:xfrm>
            <a:off x="-1" y="0"/>
            <a:ext cx="7543801" cy="415498"/>
          </a:xfrm>
          <a:prstGeom prst="rect">
            <a:avLst/>
          </a:prstGeom>
          <a:noFill/>
        </p:spPr>
        <p:txBody>
          <a:bodyPr wrap="square">
            <a:spAutoFit/>
          </a:bodyPr>
          <a:lstStyle/>
          <a:p>
            <a:pPr>
              <a:defRPr/>
            </a:pPr>
            <a:r>
              <a:rPr lang="en-US" sz="2100" b="1" dirty="0" smtClean="0">
                <a:solidFill>
                  <a:prstClr val="black"/>
                </a:solidFill>
              </a:rPr>
              <a:t>Provenance </a:t>
            </a:r>
            <a:r>
              <a:rPr lang="en-US" sz="2100" b="1" dirty="0">
                <a:solidFill>
                  <a:prstClr val="black"/>
                </a:solidFill>
              </a:rPr>
              <a:t>Highlighted Accomplishments</a:t>
            </a:r>
          </a:p>
        </p:txBody>
      </p:sp>
      <p:sp>
        <p:nvSpPr>
          <p:cNvPr id="12" name="TextBox 11"/>
          <p:cNvSpPr txBox="1"/>
          <p:nvPr/>
        </p:nvSpPr>
        <p:spPr>
          <a:xfrm>
            <a:off x="4039347" y="5402759"/>
            <a:ext cx="4939862" cy="769441"/>
          </a:xfrm>
          <a:prstGeom prst="rect">
            <a:avLst/>
          </a:prstGeom>
          <a:ln w="12700" cmpd="sng"/>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a:solidFill>
                  <a:prstClr val="black"/>
                </a:solidFill>
              </a:rPr>
              <a:t>Reference</a:t>
            </a:r>
            <a:r>
              <a:rPr lang="en-GB" sz="1100" b="1" dirty="0" smtClean="0">
                <a:solidFill>
                  <a:prstClr val="black"/>
                </a:solidFill>
              </a:rPr>
              <a:t>: </a:t>
            </a:r>
            <a:r>
              <a:rPr lang="en-US" sz="1100" dirty="0"/>
              <a:t>Thomas M ,</a:t>
            </a:r>
            <a:r>
              <a:rPr lang="en-US" sz="1100" dirty="0" err="1"/>
              <a:t>Laskin</a:t>
            </a:r>
            <a:r>
              <a:rPr lang="en-US" sz="1100" dirty="0"/>
              <a:t> J ,Raju B ,Stephan E </a:t>
            </a:r>
            <a:r>
              <a:rPr lang="en-US" sz="1100" dirty="0" err="1"/>
              <a:t>G,Elsethagen</a:t>
            </a:r>
            <a:r>
              <a:rPr lang="en-US" sz="1100" dirty="0"/>
              <a:t> T </a:t>
            </a:r>
            <a:r>
              <a:rPr lang="en-US" sz="1100" dirty="0" err="1"/>
              <a:t>O,Van</a:t>
            </a:r>
            <a:r>
              <a:rPr lang="en-US" sz="1100" dirty="0"/>
              <a:t> NYS ,Nguyen S N  2016.  "Enabling Re-executable Workflows with Near-real-time Visualization, Provenance Capture and Advanced Querying for Mass Spectrometry Data"  </a:t>
            </a:r>
            <a:r>
              <a:rPr lang="en-US" sz="1100" i="1" dirty="0"/>
              <a:t>NYSDS 2016 - Data-Driven </a:t>
            </a:r>
            <a:r>
              <a:rPr lang="en-US" sz="1100" i="1" dirty="0" smtClean="0"/>
              <a:t>Discovery</a:t>
            </a:r>
            <a:r>
              <a:rPr lang="en-US" sz="1100" dirty="0" smtClean="0"/>
              <a:t>.</a:t>
            </a:r>
            <a:endParaRPr lang="en-US" sz="1100" i="1" dirty="0">
              <a:solidFill>
                <a:prstClr val="black"/>
              </a:solidFill>
            </a:endParaRPr>
          </a:p>
        </p:txBody>
      </p:sp>
      <p:sp>
        <p:nvSpPr>
          <p:cNvPr id="14" name="TextBox 13"/>
          <p:cNvSpPr txBox="1"/>
          <p:nvPr/>
        </p:nvSpPr>
        <p:spPr>
          <a:xfrm>
            <a:off x="-18815" y="2662296"/>
            <a:ext cx="184666" cy="369332"/>
          </a:xfrm>
          <a:prstGeom prst="rect">
            <a:avLst/>
          </a:prstGeom>
          <a:noFill/>
        </p:spPr>
        <p:txBody>
          <a:bodyPr wrap="none" rtlCol="0">
            <a:spAutoFit/>
          </a:bodyPr>
          <a:lstStyle/>
          <a:p>
            <a:endParaRPr lang="en-US" dirty="0">
              <a:solidFill>
                <a:prstClr val="black"/>
              </a:solidFill>
            </a:endParaRPr>
          </a:p>
        </p:txBody>
      </p:sp>
      <p:sp>
        <p:nvSpPr>
          <p:cNvPr id="16" name="TextBox 15"/>
          <p:cNvSpPr txBox="1"/>
          <p:nvPr/>
        </p:nvSpPr>
        <p:spPr>
          <a:xfrm>
            <a:off x="4039347" y="4691018"/>
            <a:ext cx="4939862" cy="600164"/>
          </a:xfrm>
          <a:prstGeom prst="rect">
            <a:avLst/>
          </a:prstGeom>
          <a:ln w="12700" cmpd="sng"/>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smtClean="0">
                <a:solidFill>
                  <a:prstClr val="black"/>
                </a:solidFill>
              </a:rPr>
              <a:t>Reference: </a:t>
            </a:r>
            <a:r>
              <a:rPr lang="en-US" sz="1100" dirty="0" smtClean="0"/>
              <a:t>Raju </a:t>
            </a:r>
            <a:r>
              <a:rPr lang="en-US" sz="1100" dirty="0"/>
              <a:t>B ,Elsethagen T </a:t>
            </a:r>
            <a:r>
              <a:rPr lang="en-US" sz="1100" dirty="0" err="1"/>
              <a:t>O,Stephan</a:t>
            </a:r>
            <a:r>
              <a:rPr lang="en-US" sz="1100" dirty="0"/>
              <a:t> E </a:t>
            </a:r>
            <a:r>
              <a:rPr lang="en-US" sz="1100" dirty="0" err="1"/>
              <a:t>G,Kleese</a:t>
            </a:r>
            <a:r>
              <a:rPr lang="en-US" sz="1100" dirty="0"/>
              <a:t> van Dam K   2016.  "A Scientific Data Provenance API for Distributed Applications"  </a:t>
            </a:r>
            <a:r>
              <a:rPr lang="en-US" sz="1100" i="1" dirty="0"/>
              <a:t>The 6th International Workshop on Semantic Technologies for Information-Integrated Collaboration</a:t>
            </a:r>
            <a:r>
              <a:rPr lang="en-US" sz="1100" dirty="0"/>
              <a:t> </a:t>
            </a:r>
            <a:r>
              <a:rPr lang="en-US" sz="1100" dirty="0" smtClean="0"/>
              <a:t>.</a:t>
            </a:r>
            <a:endParaRPr lang="en-US" sz="1100" i="1" dirty="0">
              <a:solidFill>
                <a:prstClr val="black"/>
              </a:solidFill>
            </a:endParaRPr>
          </a:p>
        </p:txBody>
      </p:sp>
      <p:sp>
        <p:nvSpPr>
          <p:cNvPr id="19" name="TextBox 18"/>
          <p:cNvSpPr txBox="1"/>
          <p:nvPr/>
        </p:nvSpPr>
        <p:spPr>
          <a:xfrm>
            <a:off x="4039347" y="3810000"/>
            <a:ext cx="4939862" cy="769441"/>
          </a:xfrm>
          <a:prstGeom prst="rect">
            <a:avLst/>
          </a:prstGeom>
          <a:ln w="12700" cmpd="sng"/>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a:solidFill>
                  <a:prstClr val="black"/>
                </a:solidFill>
              </a:rPr>
              <a:t>Reference: </a:t>
            </a:r>
            <a:r>
              <a:rPr lang="en-US" sz="1100" dirty="0"/>
              <a:t>Elsethagen T </a:t>
            </a:r>
            <a:r>
              <a:rPr lang="en-US" sz="1100" dirty="0" err="1"/>
              <a:t>O,Stephan</a:t>
            </a:r>
            <a:r>
              <a:rPr lang="en-US" sz="1100" dirty="0"/>
              <a:t> E </a:t>
            </a:r>
            <a:r>
              <a:rPr lang="en-US" sz="1100" dirty="0" err="1"/>
              <a:t>G,Raju</a:t>
            </a:r>
            <a:r>
              <a:rPr lang="en-US" sz="1100" dirty="0"/>
              <a:t> B ,Schram M ,Macduff M </a:t>
            </a:r>
            <a:r>
              <a:rPr lang="en-US" sz="1100" dirty="0" err="1"/>
              <a:t>C,Kerbyson</a:t>
            </a:r>
            <a:r>
              <a:rPr lang="en-US" sz="1100" dirty="0"/>
              <a:t> D </a:t>
            </a:r>
            <a:r>
              <a:rPr lang="en-US" sz="1100" dirty="0" err="1"/>
              <a:t>J,Kleese</a:t>
            </a:r>
            <a:r>
              <a:rPr lang="en-US" sz="1100" dirty="0"/>
              <a:t>-Van Dam K ,Singh A ,</a:t>
            </a:r>
            <a:r>
              <a:rPr lang="en-US" sz="1100" dirty="0" err="1"/>
              <a:t>Altintas</a:t>
            </a:r>
            <a:r>
              <a:rPr lang="en-US" sz="1100" dirty="0"/>
              <a:t> I   2016.  "Data Provenance Hybridization Supporting Extreme-Scale Scientific </a:t>
            </a:r>
            <a:r>
              <a:rPr lang="en-US" sz="1100" dirty="0" smtClean="0"/>
              <a:t>Workflow Applications</a:t>
            </a:r>
            <a:r>
              <a:rPr lang="en-US" sz="1100" dirty="0"/>
              <a:t>"  </a:t>
            </a:r>
            <a:r>
              <a:rPr lang="en-US" sz="1100" i="1" dirty="0"/>
              <a:t>NYSDS 2016 - Data Driven </a:t>
            </a:r>
            <a:r>
              <a:rPr lang="en-US" sz="1100" i="1" dirty="0" smtClean="0"/>
              <a:t>Discovery</a:t>
            </a:r>
            <a:r>
              <a:rPr lang="en-US" sz="1100" dirty="0" smtClean="0"/>
              <a:t>.</a:t>
            </a: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81000"/>
            <a:ext cx="5093757" cy="3367088"/>
          </a:xfrm>
          <a:prstGeom prst="roundRect">
            <a:avLst>
              <a:gd name="adj" fmla="val 8594"/>
            </a:avLst>
          </a:prstGeom>
          <a:solidFill>
            <a:srgbClr val="FFFFFF">
              <a:shade val="85000"/>
            </a:srgbClr>
          </a:solidFill>
          <a:ln>
            <a:noFill/>
          </a:ln>
          <a:effectLst/>
          <a:scene3d>
            <a:camera prst="orthographicFront"/>
            <a:lightRig rig="threePt" dir="t"/>
          </a:scene3d>
          <a:sp3d>
            <a:bevelT/>
          </a:sp3d>
        </p:spPr>
      </p:pic>
      <p:sp>
        <p:nvSpPr>
          <p:cNvPr id="11" name="TextBox 10"/>
          <p:cNvSpPr txBox="1"/>
          <p:nvPr/>
        </p:nvSpPr>
        <p:spPr>
          <a:xfrm>
            <a:off x="-18816" y="304800"/>
            <a:ext cx="4147067" cy="6340197"/>
          </a:xfrm>
          <a:prstGeom prst="rect">
            <a:avLst/>
          </a:prstGeom>
          <a:noFill/>
        </p:spPr>
        <p:txBody>
          <a:bodyPr wrap="square" rtlCol="0">
            <a:spAutoFit/>
          </a:bodyPr>
          <a:lstStyle/>
          <a:p>
            <a:r>
              <a:rPr lang="en-US" sz="1400" u="sng" dirty="0">
                <a:solidFill>
                  <a:prstClr val="black"/>
                </a:solidFill>
              </a:rPr>
              <a:t>Objective</a:t>
            </a:r>
          </a:p>
          <a:p>
            <a:pPr marL="115888" indent="-115888">
              <a:buFont typeface="Arial"/>
              <a:buChar char="•"/>
            </a:pPr>
            <a:r>
              <a:rPr lang="en-US" sz="1400" dirty="0" smtClean="0"/>
              <a:t>Development of provenance solutions in support of reproducibility and performance investigations</a:t>
            </a:r>
          </a:p>
          <a:p>
            <a:r>
              <a:rPr lang="en-US" sz="1400" u="sng" dirty="0" smtClean="0">
                <a:solidFill>
                  <a:prstClr val="black"/>
                </a:solidFill>
              </a:rPr>
              <a:t>Accomplishments</a:t>
            </a:r>
            <a:endParaRPr lang="en-US" sz="1400" u="sng" dirty="0">
              <a:solidFill>
                <a:prstClr val="black"/>
              </a:solidFill>
            </a:endParaRPr>
          </a:p>
          <a:p>
            <a:pPr marL="120650" indent="-120650">
              <a:buFont typeface="Arial"/>
              <a:buChar char="•"/>
            </a:pPr>
            <a:r>
              <a:rPr lang="en-US" sz="1400" i="1" dirty="0" err="1" smtClean="0">
                <a:solidFill>
                  <a:srgbClr val="FF0000"/>
                </a:solidFill>
              </a:rPr>
              <a:t>ProvEn</a:t>
            </a:r>
            <a:r>
              <a:rPr lang="en-US" sz="1400" i="1" dirty="0" smtClean="0">
                <a:solidFill>
                  <a:srgbClr val="FF0000"/>
                </a:solidFill>
              </a:rPr>
              <a:t> Infrastructure buildout:</a:t>
            </a:r>
            <a:endParaRPr lang="en-US" sz="1400" i="1" dirty="0">
              <a:solidFill>
                <a:srgbClr val="FF0000"/>
              </a:solidFill>
            </a:endParaRPr>
          </a:p>
          <a:p>
            <a:pPr marL="111125"/>
            <a:r>
              <a:rPr lang="en-US" sz="1400" dirty="0" smtClean="0">
                <a:solidFill>
                  <a:prstClr val="black"/>
                </a:solidFill>
              </a:rPr>
              <a:t>ProvEn server enhancements to support high demand database access and scalability</a:t>
            </a:r>
            <a:endParaRPr lang="en-US" sz="1400" dirty="0">
              <a:solidFill>
                <a:prstClr val="black"/>
              </a:solidFill>
            </a:endParaRPr>
          </a:p>
          <a:p>
            <a:pPr marL="120650" indent="-120650">
              <a:buFont typeface="Arial"/>
              <a:buChar char="•"/>
            </a:pPr>
            <a:r>
              <a:rPr lang="en-US" sz="1400" i="1" dirty="0" err="1" smtClean="0">
                <a:solidFill>
                  <a:srgbClr val="FF0000"/>
                </a:solidFill>
              </a:rPr>
              <a:t>ProvEn</a:t>
            </a:r>
            <a:r>
              <a:rPr lang="en-US" sz="1400" i="1" dirty="0" smtClean="0">
                <a:solidFill>
                  <a:srgbClr val="FF0000"/>
                </a:solidFill>
              </a:rPr>
              <a:t> Client API enhancements:</a:t>
            </a:r>
            <a:endParaRPr lang="en-US" sz="1400" i="1" dirty="0">
              <a:solidFill>
                <a:srgbClr val="FF0000"/>
              </a:solidFill>
            </a:endParaRPr>
          </a:p>
          <a:p>
            <a:pPr marL="120650"/>
            <a:r>
              <a:rPr lang="en-US" sz="1400" dirty="0" smtClean="0">
                <a:solidFill>
                  <a:prstClr val="black"/>
                </a:solidFill>
              </a:rPr>
              <a:t>ProvEn client API supports provenance disclosure in distributed environments</a:t>
            </a:r>
          </a:p>
          <a:p>
            <a:pPr marL="120650" indent="-120650">
              <a:buFont typeface="Arial"/>
              <a:buChar char="•"/>
            </a:pPr>
            <a:r>
              <a:rPr lang="en-US" sz="1400" i="1" dirty="0" smtClean="0">
                <a:solidFill>
                  <a:srgbClr val="FF0000"/>
                </a:solidFill>
              </a:rPr>
              <a:t>Provenance </a:t>
            </a:r>
            <a:r>
              <a:rPr lang="en-US" sz="1400" i="1" dirty="0">
                <a:solidFill>
                  <a:srgbClr val="FF0000"/>
                </a:solidFill>
              </a:rPr>
              <a:t>Metrics Hybridization:</a:t>
            </a:r>
          </a:p>
          <a:p>
            <a:pPr marL="120650"/>
            <a:r>
              <a:rPr lang="en-US" sz="1400" dirty="0" smtClean="0"/>
              <a:t>Combine disclosed </a:t>
            </a:r>
            <a:r>
              <a:rPr lang="en-US" sz="1400" dirty="0"/>
              <a:t>provenance with the observed system </a:t>
            </a:r>
            <a:r>
              <a:rPr lang="en-US" sz="1400" dirty="0" smtClean="0"/>
              <a:t>metrics in order to have a complete understanding of </a:t>
            </a:r>
            <a:r>
              <a:rPr lang="en-US" sz="1400" dirty="0"/>
              <a:t>a workflow </a:t>
            </a:r>
            <a:r>
              <a:rPr lang="en-US" sz="1400" dirty="0" smtClean="0"/>
              <a:t>application</a:t>
            </a:r>
          </a:p>
          <a:p>
            <a:pPr marL="120650" indent="-120650">
              <a:buFont typeface="Arial"/>
              <a:buChar char="•"/>
            </a:pPr>
            <a:r>
              <a:rPr lang="en-US" sz="1400" i="1" dirty="0" smtClean="0">
                <a:solidFill>
                  <a:srgbClr val="FF0000"/>
                </a:solidFill>
              </a:rPr>
              <a:t>ACME </a:t>
            </a:r>
            <a:r>
              <a:rPr lang="en-US" sz="1400" i="1" dirty="0">
                <a:solidFill>
                  <a:srgbClr val="FF0000"/>
                </a:solidFill>
              </a:rPr>
              <a:t>provenance requirements gathering:</a:t>
            </a:r>
          </a:p>
          <a:p>
            <a:pPr marL="120650"/>
            <a:r>
              <a:rPr lang="en-US" sz="1400" dirty="0" smtClean="0">
                <a:solidFill>
                  <a:srgbClr val="000000"/>
                </a:solidFill>
              </a:rPr>
              <a:t>Gathered provenance specific requirements from climate scientists and created sample provenance messages for disclosure</a:t>
            </a:r>
            <a:endParaRPr lang="en-US" sz="1400" dirty="0">
              <a:solidFill>
                <a:srgbClr val="000000"/>
              </a:solidFill>
            </a:endParaRPr>
          </a:p>
          <a:p>
            <a:r>
              <a:rPr lang="en-US" sz="1400" u="sng" dirty="0" smtClean="0">
                <a:solidFill>
                  <a:prstClr val="black"/>
                </a:solidFill>
              </a:rPr>
              <a:t>Impact</a:t>
            </a:r>
          </a:p>
          <a:p>
            <a:pPr marL="120650" indent="-120650">
              <a:buFont typeface="Arial"/>
              <a:buChar char="•"/>
            </a:pPr>
            <a:r>
              <a:rPr lang="en-US" sz="1400" dirty="0" smtClean="0">
                <a:solidFill>
                  <a:prstClr val="black"/>
                </a:solidFill>
              </a:rPr>
              <a:t>A scalable ProvEn infrastructure supports large volume of data and support high demand database access. The hybrid approach supports better reproducibility and performance optimization</a:t>
            </a:r>
          </a:p>
          <a:p>
            <a:r>
              <a:rPr lang="en-US" sz="1400" u="sng" dirty="0" smtClean="0">
                <a:solidFill>
                  <a:prstClr val="black"/>
                </a:solidFill>
              </a:rPr>
              <a:t>Future</a:t>
            </a:r>
          </a:p>
          <a:p>
            <a:pPr marL="120650" indent="-120650">
              <a:buFont typeface="Arial"/>
              <a:buChar char="•"/>
            </a:pPr>
            <a:r>
              <a:rPr lang="en-US" sz="1400" dirty="0">
                <a:solidFill>
                  <a:prstClr val="black"/>
                </a:solidFill>
              </a:rPr>
              <a:t>Complement </a:t>
            </a:r>
            <a:r>
              <a:rPr lang="en-US" sz="1400" dirty="0" smtClean="0">
                <a:solidFill>
                  <a:prstClr val="black"/>
                </a:solidFill>
              </a:rPr>
              <a:t>the </a:t>
            </a:r>
            <a:r>
              <a:rPr lang="en-US" sz="1400" dirty="0">
                <a:solidFill>
                  <a:prstClr val="black"/>
                </a:solidFill>
              </a:rPr>
              <a:t>existing local provenance capture methods in ACME with more standardized approach and integrate provenance with performance </a:t>
            </a:r>
            <a:r>
              <a:rPr lang="en-US" sz="1400" dirty="0" smtClean="0">
                <a:solidFill>
                  <a:prstClr val="black"/>
                </a:solidFill>
              </a:rPr>
              <a:t>metrics</a:t>
            </a:r>
            <a:endParaRPr lang="en-US" sz="1400" u="sng" dirty="0" smtClean="0">
              <a:solidFill>
                <a:prstClr val="black"/>
              </a:solidFill>
            </a:endParaRPr>
          </a:p>
          <a:p>
            <a:pPr marL="285750" indent="-285750">
              <a:buFont typeface="Arial" panose="020B0604020202020204" pitchFamily="34" charset="0"/>
              <a:buChar char="•"/>
            </a:pPr>
            <a:endParaRPr lang="en-US" sz="1400" dirty="0">
              <a:solidFill>
                <a:prstClr val="black"/>
              </a:solidFill>
            </a:endParaRPr>
          </a:p>
        </p:txBody>
      </p:sp>
      <p:sp>
        <p:nvSpPr>
          <p:cNvPr id="10" name="TextBox 9"/>
          <p:cNvSpPr txBox="1"/>
          <p:nvPr/>
        </p:nvSpPr>
        <p:spPr>
          <a:xfrm>
            <a:off x="5562600" y="6343851"/>
            <a:ext cx="2134231" cy="369332"/>
          </a:xfrm>
          <a:prstGeom prst="rect">
            <a:avLst/>
          </a:prstGeom>
          <a:noFill/>
        </p:spPr>
        <p:txBody>
          <a:bodyPr wrap="none" rtlCol="0">
            <a:spAutoFit/>
          </a:bodyPr>
          <a:lstStyle/>
          <a:p>
            <a:r>
              <a:rPr lang="en-US" dirty="0" smtClean="0"/>
              <a:t>Team Lead: </a:t>
            </a:r>
            <a:r>
              <a:rPr lang="en-US" dirty="0" err="1">
                <a:solidFill>
                  <a:srgbClr val="000000"/>
                </a:solidFill>
              </a:rPr>
              <a:t>Bibi</a:t>
            </a:r>
            <a:r>
              <a:rPr lang="en-US" dirty="0">
                <a:solidFill>
                  <a:srgbClr val="000000"/>
                </a:solidFill>
              </a:rPr>
              <a:t> </a:t>
            </a:r>
            <a:r>
              <a:rPr lang="en-US" smtClean="0">
                <a:solidFill>
                  <a:srgbClr val="000000"/>
                </a:solidFill>
              </a:rPr>
              <a:t>Raju</a:t>
            </a:r>
            <a:endParaRPr lang="en-US" dirty="0"/>
          </a:p>
        </p:txBody>
      </p:sp>
    </p:spTree>
    <p:extLst>
      <p:ext uri="{BB962C8B-B14F-4D97-AF65-F5344CB8AC3E}">
        <p14:creationId xmlns:p14="http://schemas.microsoft.com/office/powerpoint/2010/main" val="412232595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435233" y="152400"/>
            <a:ext cx="3712308" cy="5205696"/>
            <a:chOff x="4435233" y="609600"/>
            <a:chExt cx="3712308" cy="5205696"/>
          </a:xfrm>
        </p:grpSpPr>
        <p:pic>
          <p:nvPicPr>
            <p:cNvPr id="7" name="Picture 6" descr="Screen Shot 2016-09-19 at 8.44.15 AM.png"/>
            <p:cNvPicPr>
              <a:picLocks noChangeAspect="1"/>
            </p:cNvPicPr>
            <p:nvPr/>
          </p:nvPicPr>
          <p:blipFill rotWithShape="1">
            <a:blip r:embed="rId3">
              <a:extLst>
                <a:ext uri="{28A0092B-C50C-407E-A947-70E740481C1C}">
                  <a14:useLocalDpi xmlns:a14="http://schemas.microsoft.com/office/drawing/2010/main" val="0"/>
                </a:ext>
              </a:extLst>
            </a:blip>
            <a:srcRect l="2958" t="17531" r="22091"/>
            <a:stretch/>
          </p:blipFill>
          <p:spPr>
            <a:xfrm>
              <a:off x="4435233" y="5105611"/>
              <a:ext cx="3712308" cy="709685"/>
            </a:xfrm>
            <a:prstGeom prst="rect">
              <a:avLst/>
            </a:prstGeom>
          </p:spPr>
        </p:pic>
        <p:pic>
          <p:nvPicPr>
            <p:cNvPr id="3" name="Picture 2" descr="Unknown.png"/>
            <p:cNvPicPr>
              <a:picLocks noChangeAspect="1"/>
            </p:cNvPicPr>
            <p:nvPr/>
          </p:nvPicPr>
          <p:blipFill rotWithShape="1">
            <a:blip r:embed="rId4">
              <a:extLst>
                <a:ext uri="{28A0092B-C50C-407E-A947-70E740481C1C}">
                  <a14:useLocalDpi xmlns:a14="http://schemas.microsoft.com/office/drawing/2010/main" val="0"/>
                </a:ext>
              </a:extLst>
            </a:blip>
            <a:srcRect l="6090" b="3958"/>
            <a:stretch/>
          </p:blipFill>
          <p:spPr>
            <a:xfrm>
              <a:off x="4441092" y="609600"/>
              <a:ext cx="3505200" cy="4509184"/>
            </a:xfrm>
            <a:prstGeom prst="rect">
              <a:avLst/>
            </a:prstGeom>
          </p:spPr>
        </p:pic>
      </p:grpSp>
      <p:sp>
        <p:nvSpPr>
          <p:cNvPr id="18" name="TextBox 17"/>
          <p:cNvSpPr txBox="1"/>
          <p:nvPr/>
        </p:nvSpPr>
        <p:spPr>
          <a:xfrm>
            <a:off x="11530" y="685800"/>
            <a:ext cx="4179470" cy="5262978"/>
          </a:xfrm>
          <a:prstGeom prst="rect">
            <a:avLst/>
          </a:prstGeom>
          <a:noFill/>
        </p:spPr>
        <p:txBody>
          <a:bodyPr wrap="square" rtlCol="0">
            <a:spAutoFit/>
          </a:bodyPr>
          <a:lstStyle/>
          <a:p>
            <a:r>
              <a:rPr lang="en-US" sz="1200" u="sng" dirty="0" smtClean="0"/>
              <a:t>Objective</a:t>
            </a:r>
          </a:p>
          <a:p>
            <a:r>
              <a:rPr lang="en-US" sz="1200" dirty="0" smtClean="0"/>
              <a:t>As </a:t>
            </a:r>
            <a:r>
              <a:rPr lang="en-US" sz="1200" dirty="0"/>
              <a:t>part of the </a:t>
            </a:r>
            <a:r>
              <a:rPr lang="en-US" sz="1200" dirty="0" smtClean="0"/>
              <a:t>underpinning workflow </a:t>
            </a:r>
            <a:r>
              <a:rPr lang="en-US" sz="1200" dirty="0"/>
              <a:t>environment, a diagnostics, model metrics, and intercomparison </a:t>
            </a:r>
            <a:r>
              <a:rPr lang="en-US" sz="1200" dirty="0" smtClean="0"/>
              <a:t>Python framework</a:t>
            </a:r>
            <a:r>
              <a:rPr lang="en-US" sz="1200" dirty="0"/>
              <a:t>, called </a:t>
            </a:r>
            <a:r>
              <a:rPr lang="en-US" sz="1200" b="1" dirty="0" err="1" smtClean="0"/>
              <a:t>UVCMetrics</a:t>
            </a:r>
            <a:r>
              <a:rPr lang="en-US" sz="1200" dirty="0" smtClean="0"/>
              <a:t> is needed to </a:t>
            </a:r>
            <a:r>
              <a:rPr lang="en-US" sz="1200" dirty="0"/>
              <a:t>aid in testing and production execution of </a:t>
            </a:r>
            <a:r>
              <a:rPr lang="en-US" sz="1200" dirty="0" smtClean="0"/>
              <a:t>the ACME model.</a:t>
            </a:r>
          </a:p>
          <a:p>
            <a:r>
              <a:rPr lang="en-US" sz="1200" u="sng" dirty="0" smtClean="0"/>
              <a:t>Accomplishments</a:t>
            </a:r>
          </a:p>
          <a:p>
            <a:pPr marL="117475" lvl="0" indent="-117475">
              <a:buFont typeface="Arial"/>
              <a:buChar char="•"/>
            </a:pPr>
            <a:r>
              <a:rPr lang="en-US" sz="1200" dirty="0" smtClean="0"/>
              <a:t>Publication quality output</a:t>
            </a:r>
            <a:endParaRPr lang="en-US" sz="1200" dirty="0"/>
          </a:p>
          <a:p>
            <a:pPr marL="117475" lvl="0" indent="-117475">
              <a:buFont typeface="Arial"/>
              <a:buChar char="•"/>
            </a:pPr>
            <a:r>
              <a:rPr lang="en-US" sz="1200" dirty="0"/>
              <a:t>M</a:t>
            </a:r>
            <a:r>
              <a:rPr lang="en-US" sz="1200" dirty="0" smtClean="0"/>
              <a:t>atched AMWG results with ACME Diagnostics</a:t>
            </a:r>
            <a:endParaRPr lang="en-US" sz="1200" dirty="0"/>
          </a:p>
          <a:p>
            <a:pPr marL="117475" lvl="0" indent="-117475">
              <a:buFont typeface="Arial"/>
              <a:buChar char="•"/>
            </a:pPr>
            <a:r>
              <a:rPr lang="en-US" sz="1200" dirty="0" smtClean="0"/>
              <a:t>Customizable inputs:</a:t>
            </a:r>
            <a:r>
              <a:rPr lang="en-US" sz="1200" dirty="0"/>
              <a:t> </a:t>
            </a:r>
            <a:r>
              <a:rPr lang="en-US" sz="1200" dirty="0" smtClean="0"/>
              <a:t>levels, </a:t>
            </a:r>
            <a:r>
              <a:rPr lang="en-US" sz="1200" dirty="0" err="1" smtClean="0"/>
              <a:t>colormaps</a:t>
            </a:r>
            <a:r>
              <a:rPr lang="en-US" sz="1200" dirty="0"/>
              <a:t> </a:t>
            </a:r>
            <a:r>
              <a:rPr lang="en-US" sz="1200" dirty="0" smtClean="0"/>
              <a:t>(more </a:t>
            </a:r>
            <a:r>
              <a:rPr lang="en-US" sz="1200" dirty="0"/>
              <a:t>choices, user-settable, </a:t>
            </a:r>
            <a:r>
              <a:rPr lang="en-US" sz="1200" dirty="0" smtClean="0"/>
              <a:t>better defaults), choice of variables </a:t>
            </a:r>
            <a:r>
              <a:rPr lang="en-US" sz="1200" dirty="0"/>
              <a:t>to </a:t>
            </a:r>
            <a:r>
              <a:rPr lang="en-US" sz="1200" dirty="0" smtClean="0"/>
              <a:t>run, choice of observation, and </a:t>
            </a:r>
            <a:r>
              <a:rPr lang="en-US" sz="1200" dirty="0"/>
              <a:t>u</a:t>
            </a:r>
            <a:r>
              <a:rPr lang="en-US" sz="1200" dirty="0" smtClean="0"/>
              <a:t>ser</a:t>
            </a:r>
            <a:r>
              <a:rPr lang="en-US" sz="1200" dirty="0"/>
              <a:t>-defined variables</a:t>
            </a:r>
          </a:p>
          <a:p>
            <a:pPr marL="117475" lvl="0" indent="-117475">
              <a:buFont typeface="Arial"/>
              <a:buChar char="•"/>
            </a:pPr>
            <a:r>
              <a:rPr lang="en-US" sz="1200" dirty="0"/>
              <a:t>M</a:t>
            </a:r>
            <a:r>
              <a:rPr lang="en-US" sz="1200" dirty="0" smtClean="0"/>
              <a:t>ass </a:t>
            </a:r>
            <a:r>
              <a:rPr lang="en-US" sz="1200" dirty="0"/>
              <a:t>weighted averages; system detects where appropriate based on units of the data</a:t>
            </a:r>
          </a:p>
          <a:p>
            <a:pPr marL="117475" lvl="0" indent="-117475">
              <a:buFont typeface="Arial"/>
              <a:buChar char="•"/>
            </a:pPr>
            <a:r>
              <a:rPr lang="en-US" sz="1200" dirty="0" smtClean="0"/>
              <a:t>Parallelized </a:t>
            </a:r>
            <a:r>
              <a:rPr lang="en-US" sz="1200" dirty="0"/>
              <a:t>climatology calculations</a:t>
            </a:r>
          </a:p>
          <a:p>
            <a:pPr marL="117475" indent="-117475">
              <a:buFont typeface="Arial"/>
              <a:buChar char="•"/>
            </a:pPr>
            <a:r>
              <a:rPr lang="en-US" sz="1200" dirty="0"/>
              <a:t>P</a:t>
            </a:r>
            <a:r>
              <a:rPr lang="en-US" sz="1200" dirty="0" smtClean="0"/>
              <a:t>arallelized </a:t>
            </a:r>
            <a:r>
              <a:rPr lang="en-US" sz="1200" dirty="0"/>
              <a:t>diagnostic calculations </a:t>
            </a:r>
            <a:endParaRPr lang="en-US" sz="1200" dirty="0" smtClean="0"/>
          </a:p>
          <a:p>
            <a:pPr marL="117475" indent="-117475">
              <a:buFont typeface="Arial"/>
              <a:buChar char="•"/>
            </a:pPr>
            <a:r>
              <a:rPr lang="en-US" sz="1200" dirty="0"/>
              <a:t>An online viewer for diagnostics was created </a:t>
            </a:r>
            <a:r>
              <a:rPr lang="en-US" sz="1200" dirty="0" smtClean="0"/>
              <a:t>for </a:t>
            </a:r>
            <a:r>
              <a:rPr lang="en-US" sz="1200" dirty="0"/>
              <a:t>sharing and viewing output with </a:t>
            </a:r>
            <a:r>
              <a:rPr lang="en-US" sz="1200" dirty="0" smtClean="0"/>
              <a:t>others</a:t>
            </a:r>
          </a:p>
          <a:p>
            <a:pPr marL="117475" lvl="0" indent="-117475">
              <a:buFont typeface="Arial"/>
              <a:buChar char="•"/>
            </a:pPr>
            <a:r>
              <a:rPr lang="en-US" sz="1200" dirty="0"/>
              <a:t>Provenance capture described in output, even inside PNG graphics </a:t>
            </a:r>
            <a:r>
              <a:rPr lang="en-US" sz="1200" dirty="0" smtClean="0"/>
              <a:t>files</a:t>
            </a:r>
            <a:endParaRPr lang="en-US" sz="1200" u="sng" dirty="0" smtClean="0"/>
          </a:p>
          <a:p>
            <a:r>
              <a:rPr lang="en-US" sz="1200" u="sng" dirty="0" smtClean="0"/>
              <a:t>Impacts</a:t>
            </a:r>
            <a:endParaRPr lang="en-US" sz="1200" dirty="0" smtClean="0"/>
          </a:p>
          <a:p>
            <a:pPr marL="117475" lvl="0" indent="-117475">
              <a:buFont typeface="Arial"/>
              <a:buChar char="•"/>
            </a:pPr>
            <a:r>
              <a:rPr lang="en-US" sz="1200" dirty="0" smtClean="0"/>
              <a:t>Critical tool to evaluate ACME models for high resolution simulations</a:t>
            </a:r>
          </a:p>
          <a:p>
            <a:pPr marL="117475" lvl="0" indent="-117475">
              <a:buFont typeface="Arial"/>
              <a:buChar char="•"/>
            </a:pPr>
            <a:r>
              <a:rPr lang="en-US" sz="1200" dirty="0"/>
              <a:t>F</a:t>
            </a:r>
            <a:r>
              <a:rPr lang="en-US" sz="1200" dirty="0" smtClean="0"/>
              <a:t>ast output and customizable workflow diagnostics</a:t>
            </a:r>
            <a:endParaRPr lang="en-US" sz="1200" dirty="0"/>
          </a:p>
          <a:p>
            <a:pPr marL="117475" lvl="0" indent="-117475">
              <a:buFont typeface="Arial"/>
              <a:buChar char="•"/>
            </a:pPr>
            <a:r>
              <a:rPr lang="en-US" sz="1200" dirty="0"/>
              <a:t>E</a:t>
            </a:r>
            <a:r>
              <a:rPr lang="en-US" sz="1200" dirty="0" smtClean="0"/>
              <a:t>asy </a:t>
            </a:r>
            <a:r>
              <a:rPr lang="en-US" sz="1200" dirty="0"/>
              <a:t>access to any of the hundreds of files produced by the Diagnostics Suite</a:t>
            </a:r>
            <a:r>
              <a:rPr lang="en-US" sz="1200" dirty="0" smtClean="0"/>
              <a:t>.</a:t>
            </a:r>
            <a:endParaRPr lang="en-US" sz="1200" u="sng" dirty="0"/>
          </a:p>
          <a:p>
            <a:pPr lvl="0"/>
            <a:r>
              <a:rPr lang="en-US" sz="1200" u="sng" dirty="0" smtClean="0"/>
              <a:t>Future</a:t>
            </a:r>
          </a:p>
          <a:p>
            <a:pPr marL="117475" lvl="0" indent="-117475">
              <a:buFont typeface="Arial"/>
              <a:buChar char="•"/>
            </a:pPr>
            <a:r>
              <a:rPr lang="en-US" sz="1200" dirty="0"/>
              <a:t>Maintain agreement with AMWG while upgrading/expanding ACME diagnostics and </a:t>
            </a:r>
            <a:r>
              <a:rPr lang="en-US" sz="1200" dirty="0" smtClean="0"/>
              <a:t>supporting to multiple users</a:t>
            </a:r>
          </a:p>
        </p:txBody>
      </p:sp>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1" y="0"/>
            <a:ext cx="4419601" cy="738664"/>
          </a:xfrm>
          <a:prstGeom prst="rect">
            <a:avLst/>
          </a:prstGeom>
          <a:noFill/>
        </p:spPr>
        <p:txBody>
          <a:bodyPr wrap="square">
            <a:spAutoFit/>
          </a:bodyPr>
          <a:lstStyle/>
          <a:p>
            <a:pPr>
              <a:defRPr/>
            </a:pPr>
            <a:r>
              <a:rPr lang="en-US" sz="2100" b="1" dirty="0" smtClean="0"/>
              <a:t>ACME Diagnostics Highlighted Accomplishments</a:t>
            </a:r>
            <a:endParaRPr lang="en-US" sz="2100" b="1" dirty="0"/>
          </a:p>
        </p:txBody>
      </p:sp>
      <p:sp>
        <p:nvSpPr>
          <p:cNvPr id="14" name="TextBox 13"/>
          <p:cNvSpPr txBox="1"/>
          <p:nvPr/>
        </p:nvSpPr>
        <p:spPr>
          <a:xfrm>
            <a:off x="-18815" y="2662296"/>
            <a:ext cx="184666" cy="369332"/>
          </a:xfrm>
          <a:prstGeom prst="rect">
            <a:avLst/>
          </a:prstGeom>
          <a:noFill/>
        </p:spPr>
        <p:txBody>
          <a:bodyPr wrap="none" rtlCol="0">
            <a:spAutoFit/>
          </a:bodyPr>
          <a:lstStyle/>
          <a:p>
            <a:endParaRPr lang="en-US" dirty="0"/>
          </a:p>
        </p:txBody>
      </p:sp>
      <p:sp>
        <p:nvSpPr>
          <p:cNvPr id="16" name="TextBox 15"/>
          <p:cNvSpPr txBox="1"/>
          <p:nvPr/>
        </p:nvSpPr>
        <p:spPr>
          <a:xfrm>
            <a:off x="4114800" y="5383220"/>
            <a:ext cx="4953000" cy="769441"/>
          </a:xfrm>
          <a:prstGeom prst="rect">
            <a:avLst/>
          </a:prstGeom>
          <a:ln w="12700" cmpd="sng"/>
        </p:spPr>
        <p:style>
          <a:lnRef idx="2">
            <a:schemeClr val="dk1"/>
          </a:lnRef>
          <a:fillRef idx="1">
            <a:schemeClr val="lt1"/>
          </a:fillRef>
          <a:effectRef idx="0">
            <a:schemeClr val="dk1"/>
          </a:effectRef>
          <a:fontRef idx="minor">
            <a:schemeClr val="dk1"/>
          </a:fontRef>
        </p:style>
        <p:txBody>
          <a:bodyPr wrap="square">
            <a:spAutoFit/>
          </a:bodyPr>
          <a:lstStyle/>
          <a:p>
            <a:pPr lvl="0"/>
            <a:r>
              <a:rPr lang="en-GB" sz="1100" b="1" dirty="0" smtClean="0"/>
              <a:t>Reference: </a:t>
            </a:r>
            <a:r>
              <a:rPr lang="en-US" sz="1100" b="1" dirty="0" err="1"/>
              <a:t>McEnerney</a:t>
            </a:r>
            <a:r>
              <a:rPr lang="en-US" sz="1100" b="1" dirty="0"/>
              <a:t>, J. , Ames, S. </a:t>
            </a:r>
            <a:r>
              <a:rPr lang="en-US" sz="1100" dirty="0"/>
              <a:t>, Christensen, C. , </a:t>
            </a:r>
            <a:r>
              <a:rPr lang="en-US" sz="1100" b="1" dirty="0"/>
              <a:t>Doutriaux, C. , Hoang, T. , Painter, J. , Smith, B. , </a:t>
            </a:r>
            <a:r>
              <a:rPr lang="en-US" sz="1100" b="1" dirty="0" err="1"/>
              <a:t>Shaheen</a:t>
            </a:r>
            <a:r>
              <a:rPr lang="en-US" sz="1100" b="1" dirty="0"/>
              <a:t>, Z. and Williams, D. </a:t>
            </a:r>
            <a:r>
              <a:rPr lang="en-US" sz="1100" dirty="0"/>
              <a:t>(2016) “Parallelization of Diagnostics for Climate Model Development”. Journal of Software Engineering and Applications, 9, 199-207. </a:t>
            </a:r>
            <a:r>
              <a:rPr lang="da-DK" sz="1100" dirty="0" err="1"/>
              <a:t>doi</a:t>
            </a:r>
            <a:r>
              <a:rPr lang="da-DK" sz="1100" dirty="0"/>
              <a:t>: </a:t>
            </a:r>
            <a:r>
              <a:rPr lang="da-DK" sz="1100" dirty="0">
                <a:hlinkClick r:id="rId5"/>
              </a:rPr>
              <a:t>10.4236/jsea.2016.95016.</a:t>
            </a:r>
            <a:r>
              <a:rPr lang="en-US" sz="1100" dirty="0"/>
              <a:t>. May 2016.</a:t>
            </a:r>
          </a:p>
        </p:txBody>
      </p:sp>
      <p:sp>
        <p:nvSpPr>
          <p:cNvPr id="11" name="TextBox 10"/>
          <p:cNvSpPr txBox="1"/>
          <p:nvPr/>
        </p:nvSpPr>
        <p:spPr>
          <a:xfrm>
            <a:off x="8210983" y="4419600"/>
            <a:ext cx="924356" cy="276999"/>
          </a:xfrm>
          <a:prstGeom prst="rect">
            <a:avLst/>
          </a:prstGeom>
          <a:noFill/>
        </p:spPr>
        <p:txBody>
          <a:bodyPr wrap="square" rtlCol="0">
            <a:spAutoFit/>
          </a:bodyPr>
          <a:lstStyle/>
          <a:p>
            <a:r>
              <a:rPr lang="en-US" sz="1200" dirty="0" smtClean="0"/>
              <a:t>Provenance</a:t>
            </a:r>
          </a:p>
        </p:txBody>
      </p:sp>
      <p:cxnSp>
        <p:nvCxnSpPr>
          <p:cNvPr id="12" name="Straight Arrow Connector 11"/>
          <p:cNvCxnSpPr/>
          <p:nvPr/>
        </p:nvCxnSpPr>
        <p:spPr>
          <a:xfrm flipH="1">
            <a:off x="7950692" y="2362200"/>
            <a:ext cx="2519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8219644" y="2209800"/>
            <a:ext cx="924356" cy="276999"/>
          </a:xfrm>
          <a:prstGeom prst="rect">
            <a:avLst/>
          </a:prstGeom>
          <a:noFill/>
        </p:spPr>
        <p:txBody>
          <a:bodyPr wrap="square" rtlCol="0">
            <a:spAutoFit/>
          </a:bodyPr>
          <a:lstStyle/>
          <a:p>
            <a:r>
              <a:rPr lang="en-US" sz="1200" dirty="0" smtClean="0"/>
              <a:t>Diagnostics</a:t>
            </a:r>
          </a:p>
        </p:txBody>
      </p:sp>
      <p:cxnSp>
        <p:nvCxnSpPr>
          <p:cNvPr id="15" name="Straight Arrow Connector 14"/>
          <p:cNvCxnSpPr>
            <a:stCxn id="11" idx="2"/>
          </p:cNvCxnSpPr>
          <p:nvPr/>
        </p:nvCxnSpPr>
        <p:spPr>
          <a:xfrm>
            <a:off x="8673161" y="4696599"/>
            <a:ext cx="13639" cy="408801"/>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H="1">
            <a:off x="8382000" y="51054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H="1">
            <a:off x="8382000" y="36576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endCxn id="13" idx="0"/>
          </p:cNvCxnSpPr>
          <p:nvPr/>
        </p:nvCxnSpPr>
        <p:spPr>
          <a:xfrm flipH="1">
            <a:off x="8681822" y="1066800"/>
            <a:ext cx="4978" cy="1143000"/>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H="1">
            <a:off x="8382000" y="10668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13" idx="2"/>
          </p:cNvCxnSpPr>
          <p:nvPr/>
        </p:nvCxnSpPr>
        <p:spPr>
          <a:xfrm>
            <a:off x="8681822" y="2486799"/>
            <a:ext cx="0" cy="1170801"/>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76200" y="5867400"/>
            <a:ext cx="3939269" cy="276999"/>
          </a:xfrm>
          <a:prstGeom prst="rect">
            <a:avLst/>
          </a:prstGeom>
          <a:ln w="12700" cmpd="sng"/>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GB" sz="1200" b="1" dirty="0" err="1" smtClean="0"/>
              <a:t>GitHub</a:t>
            </a:r>
            <a:r>
              <a:rPr lang="en-GB" sz="1200" b="1" dirty="0" smtClean="0"/>
              <a:t> </a:t>
            </a:r>
            <a:r>
              <a:rPr lang="en-GB" sz="1200" b="1" dirty="0"/>
              <a:t>UR</a:t>
            </a:r>
            <a:r>
              <a:rPr lang="en-GB" sz="1200" dirty="0"/>
              <a:t>L: </a:t>
            </a:r>
            <a:r>
              <a:rPr lang="en-GB" sz="1200" dirty="0">
                <a:hlinkClick r:id="rId6"/>
              </a:rPr>
              <a:t>https://github.com/UV-CDAT/</a:t>
            </a:r>
            <a:r>
              <a:rPr lang="en-GB" sz="1200" dirty="0" smtClean="0">
                <a:hlinkClick r:id="rId6"/>
              </a:rPr>
              <a:t>uvcmetrics</a:t>
            </a:r>
            <a:r>
              <a:rPr lang="en-GB" sz="1200" dirty="0" smtClean="0"/>
              <a:t> </a:t>
            </a:r>
            <a:endParaRPr lang="en-US" sz="1200" dirty="0"/>
          </a:p>
        </p:txBody>
      </p:sp>
      <p:sp>
        <p:nvSpPr>
          <p:cNvPr id="30" name="TextBox 29"/>
          <p:cNvSpPr txBox="1"/>
          <p:nvPr/>
        </p:nvSpPr>
        <p:spPr>
          <a:xfrm>
            <a:off x="5181600" y="6343851"/>
            <a:ext cx="2744900" cy="369332"/>
          </a:xfrm>
          <a:prstGeom prst="rect">
            <a:avLst/>
          </a:prstGeom>
          <a:noFill/>
        </p:spPr>
        <p:txBody>
          <a:bodyPr wrap="none" rtlCol="0">
            <a:spAutoFit/>
          </a:bodyPr>
          <a:lstStyle/>
          <a:p>
            <a:r>
              <a:rPr lang="en-US" dirty="0" smtClean="0"/>
              <a:t>Team Lead: </a:t>
            </a:r>
            <a:r>
              <a:rPr lang="en-US" dirty="0">
                <a:solidFill>
                  <a:srgbClr val="000000"/>
                </a:solidFill>
              </a:rPr>
              <a:t>Jim </a:t>
            </a:r>
            <a:r>
              <a:rPr lang="en-US" dirty="0" err="1">
                <a:solidFill>
                  <a:srgbClr val="000000"/>
                </a:solidFill>
              </a:rPr>
              <a:t>McEnerney</a:t>
            </a:r>
            <a:endParaRPr lang="en-US" dirty="0"/>
          </a:p>
        </p:txBody>
      </p:sp>
    </p:spTree>
    <p:extLst>
      <p:ext uri="{BB962C8B-B14F-4D97-AF65-F5344CB8AC3E}">
        <p14:creationId xmlns:p14="http://schemas.microsoft.com/office/powerpoint/2010/main" val="398758928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2593" y="6714854"/>
            <a:ext cx="184666" cy="369332"/>
          </a:xfrm>
          <a:prstGeom prst="rect">
            <a:avLst/>
          </a:prstGeom>
          <a:noFill/>
        </p:spPr>
        <p:txBody>
          <a:bodyPr wrap="none" rtlCol="0">
            <a:spAutoFit/>
          </a:bodyPr>
          <a:lstStyle/>
          <a:p>
            <a:endParaRPr lang="en-US"/>
          </a:p>
        </p:txBody>
      </p:sp>
      <p:sp>
        <p:nvSpPr>
          <p:cNvPr id="12" name="Title 1"/>
          <p:cNvSpPr>
            <a:spLocks noGrp="1"/>
          </p:cNvSpPr>
          <p:nvPr>
            <p:ph type="title"/>
          </p:nvPr>
        </p:nvSpPr>
        <p:spPr>
          <a:xfrm>
            <a:off x="0" y="0"/>
            <a:ext cx="5638800" cy="762000"/>
          </a:xfrm>
        </p:spPr>
        <p:txBody>
          <a:bodyPr>
            <a:normAutofit/>
          </a:bodyPr>
          <a:lstStyle/>
          <a:p>
            <a:pPr algn="l"/>
            <a:r>
              <a:rPr lang="en-US" sz="2000" b="1" dirty="0" smtClean="0">
                <a:latin typeface="+mn-lt"/>
              </a:rPr>
              <a:t>Work with ACME-Coupled model group to enhance metadiags and replace AMWG diagnostics	</a:t>
            </a:r>
            <a:endParaRPr lang="en-US" sz="2000" b="1" dirty="0">
              <a:latin typeface="+mn-lt"/>
            </a:endParaRPr>
          </a:p>
        </p:txBody>
      </p:sp>
      <p:sp>
        <p:nvSpPr>
          <p:cNvPr id="13" name="Text Placeholder 3"/>
          <p:cNvSpPr>
            <a:spLocks noGrp="1"/>
          </p:cNvSpPr>
          <p:nvPr>
            <p:ph type="body" sz="half" idx="2"/>
          </p:nvPr>
        </p:nvSpPr>
        <p:spPr>
          <a:xfrm>
            <a:off x="76200" y="838200"/>
            <a:ext cx="3810000" cy="5562600"/>
          </a:xfrm>
        </p:spPr>
        <p:txBody>
          <a:bodyPr>
            <a:noAutofit/>
          </a:bodyPr>
          <a:lstStyle/>
          <a:p>
            <a:pPr marL="0" indent="0">
              <a:buNone/>
            </a:pPr>
            <a:r>
              <a:rPr lang="en-US" sz="1300" u="sng" dirty="0" smtClean="0"/>
              <a:t>Objectives</a:t>
            </a:r>
          </a:p>
          <a:p>
            <a:pPr marL="285750" indent="-285750">
              <a:buFont typeface="Arial"/>
              <a:buChar char="•"/>
            </a:pPr>
            <a:r>
              <a:rPr lang="en-US" sz="1300" dirty="0" smtClean="0"/>
              <a:t>Help </a:t>
            </a:r>
            <a:r>
              <a:rPr lang="en-US" sz="1300" dirty="0"/>
              <a:t>with development of a more flexible tool to quickly </a:t>
            </a:r>
            <a:r>
              <a:rPr lang="en-US" sz="1300" dirty="0" smtClean="0"/>
              <a:t>diagnose latest model runs and produce publication quality plots that track the model progress</a:t>
            </a:r>
            <a:endParaRPr lang="en-US" sz="1300" dirty="0"/>
          </a:p>
          <a:p>
            <a:pPr marL="285750" indent="-285750">
              <a:buFont typeface="Arial"/>
              <a:buChar char="•"/>
            </a:pPr>
            <a:r>
              <a:rPr lang="en-US" sz="1300" dirty="0" smtClean="0"/>
              <a:t>Assess needs of coupled group by helping customize metadiags package</a:t>
            </a:r>
          </a:p>
          <a:p>
            <a:pPr marL="0" indent="0">
              <a:buNone/>
            </a:pPr>
            <a:r>
              <a:rPr lang="en-US" sz="1300" u="sng" dirty="0" smtClean="0"/>
              <a:t>Accomplishments</a:t>
            </a:r>
          </a:p>
          <a:p>
            <a:pPr marL="285750" indent="-285750">
              <a:buFont typeface="Arial"/>
              <a:buChar char="•"/>
            </a:pPr>
            <a:r>
              <a:rPr lang="en-US" sz="1300" dirty="0" smtClean="0"/>
              <a:t>Continued testing of metadiags the ensure it is easy to use and produce the output needed </a:t>
            </a:r>
          </a:p>
          <a:p>
            <a:pPr marL="285750" indent="-285750">
              <a:buFont typeface="Arial"/>
              <a:buChar char="•"/>
            </a:pPr>
            <a:r>
              <a:rPr lang="en-US" sz="1300" dirty="0" smtClean="0"/>
              <a:t>Some modifications of the observational data set that goes into the metadiags tests. Provided guidance on some proper observation data sets to be used</a:t>
            </a:r>
          </a:p>
          <a:p>
            <a:pPr marL="0" indent="0">
              <a:buNone/>
            </a:pPr>
            <a:r>
              <a:rPr lang="en-US" sz="1300" u="sng" dirty="0" smtClean="0"/>
              <a:t>Impacts</a:t>
            </a:r>
          </a:p>
          <a:p>
            <a:pPr marL="285750" indent="-285750">
              <a:buFont typeface="Arial"/>
              <a:buChar char="•"/>
            </a:pPr>
            <a:r>
              <a:rPr lang="en-US" sz="1300" dirty="0" smtClean="0"/>
              <a:t>Use of metadiags appears to be more acceptable and readily available to ACME model teams</a:t>
            </a:r>
          </a:p>
          <a:p>
            <a:pPr marL="285750" indent="-285750">
              <a:buFont typeface="Arial"/>
              <a:buChar char="•"/>
            </a:pPr>
            <a:r>
              <a:rPr lang="en-US" sz="1300" dirty="0" smtClean="0"/>
              <a:t>Critical part of modeling effort to assess the model will now be easier to run and customizable</a:t>
            </a:r>
            <a:endParaRPr lang="en-US" sz="1300" u="sng" dirty="0" smtClean="0"/>
          </a:p>
          <a:p>
            <a:endParaRPr lang="en-US" sz="1300" dirty="0"/>
          </a:p>
        </p:txBody>
      </p:sp>
      <p:sp>
        <p:nvSpPr>
          <p:cNvPr id="8" name="TextBox 7"/>
          <p:cNvSpPr txBox="1"/>
          <p:nvPr/>
        </p:nvSpPr>
        <p:spPr>
          <a:xfrm>
            <a:off x="76200" y="5638800"/>
            <a:ext cx="8915400" cy="461665"/>
          </a:xfrm>
          <a:prstGeom prst="rect">
            <a:avLst/>
          </a:prstGeom>
          <a:ln w="12700" cmpd="sng"/>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GB" sz="1200" b="1" dirty="0" smtClean="0"/>
              <a:t>Confluence </a:t>
            </a:r>
            <a:r>
              <a:rPr lang="en-GB" sz="1200" b="1" dirty="0"/>
              <a:t>URL: </a:t>
            </a:r>
            <a:r>
              <a:rPr lang="en-GB" sz="1200" dirty="0">
                <a:hlinkClick r:id="rId3"/>
              </a:rPr>
              <a:t>https://acme-climate.atlassian.net/wiki/display/SIM/2016-09-02+Test?focusedCommentId=95518805#comment-</a:t>
            </a:r>
            <a:r>
              <a:rPr lang="en-GB" sz="1200" dirty="0" smtClean="0">
                <a:hlinkClick r:id="rId3"/>
              </a:rPr>
              <a:t>95518805</a:t>
            </a:r>
            <a:endParaRPr lang="en-GB" sz="1200" dirty="0" smtClean="0"/>
          </a:p>
          <a:p>
            <a:pPr>
              <a:defRPr/>
            </a:pPr>
            <a:r>
              <a:rPr lang="en-GB" sz="1200" b="1" dirty="0" err="1"/>
              <a:t>GitHub</a:t>
            </a:r>
            <a:r>
              <a:rPr lang="en-GB" sz="1200" b="1" dirty="0"/>
              <a:t> UR</a:t>
            </a:r>
            <a:r>
              <a:rPr lang="en-GB" sz="1200" dirty="0"/>
              <a:t>L: </a:t>
            </a:r>
            <a:r>
              <a:rPr lang="en-GB" sz="1200" dirty="0">
                <a:hlinkClick r:id="rId4"/>
              </a:rPr>
              <a:t>https://github.com/UV-CDAT/uvcmetrics</a:t>
            </a:r>
            <a:r>
              <a:rPr lang="en-GB" sz="1200" dirty="0"/>
              <a:t> </a:t>
            </a:r>
            <a:r>
              <a:rPr lang="en-GB" sz="1200" b="1" dirty="0" smtClean="0"/>
              <a:t> </a:t>
            </a:r>
            <a:endParaRPr lang="en-US" sz="1200" dirty="0"/>
          </a:p>
        </p:txBody>
      </p:sp>
      <p:sp>
        <p:nvSpPr>
          <p:cNvPr id="14" name="TextBox 13"/>
          <p:cNvSpPr txBox="1"/>
          <p:nvPr/>
        </p:nvSpPr>
        <p:spPr>
          <a:xfrm>
            <a:off x="4811744" y="4150872"/>
            <a:ext cx="3657600" cy="923330"/>
          </a:xfrm>
          <a:prstGeom prst="rect">
            <a:avLst/>
          </a:prstGeom>
          <a:solidFill>
            <a:srgbClr val="C6D9F1"/>
          </a:solidFill>
        </p:spPr>
        <p:txBody>
          <a:bodyPr wrap="square" rtlCol="0">
            <a:spAutoFit/>
          </a:bodyPr>
          <a:lstStyle/>
          <a:p>
            <a:r>
              <a:rPr lang="en-US" dirty="0"/>
              <a:t>Comparison of </a:t>
            </a:r>
            <a:r>
              <a:rPr lang="en-US" dirty="0" err="1"/>
              <a:t>Metadiags</a:t>
            </a:r>
            <a:r>
              <a:rPr lang="en-US" dirty="0"/>
              <a:t> global average calculations compared to the NCAR AMWG diagnostic package</a:t>
            </a:r>
          </a:p>
        </p:txBody>
      </p:sp>
      <p:pic>
        <p:nvPicPr>
          <p:cNvPr id="15" name="table"/>
          <p:cNvPicPr>
            <a:picLocks noChangeAspect="1"/>
          </p:cNvPicPr>
          <p:nvPr/>
        </p:nvPicPr>
        <p:blipFill>
          <a:blip r:embed="rId5"/>
          <a:stretch>
            <a:fillRect/>
          </a:stretch>
        </p:blipFill>
        <p:spPr>
          <a:xfrm>
            <a:off x="4215219" y="1371600"/>
            <a:ext cx="4850650" cy="2598306"/>
          </a:xfrm>
          <a:prstGeom prst="rect">
            <a:avLst/>
          </a:prstGeom>
        </p:spPr>
      </p:pic>
      <p:sp>
        <p:nvSpPr>
          <p:cNvPr id="18" name="TextBox 17"/>
          <p:cNvSpPr txBox="1"/>
          <p:nvPr/>
        </p:nvSpPr>
        <p:spPr>
          <a:xfrm>
            <a:off x="5181600" y="6172200"/>
            <a:ext cx="2744787" cy="646331"/>
          </a:xfrm>
          <a:prstGeom prst="rect">
            <a:avLst/>
          </a:prstGeom>
          <a:noFill/>
        </p:spPr>
        <p:txBody>
          <a:bodyPr wrap="none" rtlCol="0">
            <a:spAutoFit/>
          </a:bodyPr>
          <a:lstStyle/>
          <a:p>
            <a:r>
              <a:rPr lang="en-US" dirty="0" smtClean="0"/>
              <a:t>Team Lead: Jerry Potter</a:t>
            </a:r>
          </a:p>
          <a:p>
            <a:r>
              <a:rPr lang="en-US" dirty="0">
                <a:solidFill>
                  <a:srgbClr val="000000"/>
                </a:solidFill>
              </a:rPr>
              <a:t>	</a:t>
            </a:r>
            <a:r>
              <a:rPr lang="en-US" dirty="0" smtClean="0">
                <a:solidFill>
                  <a:srgbClr val="000000"/>
                </a:solidFill>
              </a:rPr>
              <a:t>    Jim </a:t>
            </a:r>
            <a:r>
              <a:rPr lang="en-US" dirty="0" err="1">
                <a:solidFill>
                  <a:srgbClr val="000000"/>
                </a:solidFill>
              </a:rPr>
              <a:t>McEnerney</a:t>
            </a:r>
            <a:endParaRPr lang="en-US" dirty="0"/>
          </a:p>
        </p:txBody>
      </p:sp>
    </p:spTree>
    <p:extLst>
      <p:ext uri="{BB962C8B-B14F-4D97-AF65-F5344CB8AC3E}">
        <p14:creationId xmlns:p14="http://schemas.microsoft.com/office/powerpoint/2010/main" val="299129286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2876</Words>
  <Application>Microsoft Macintosh PowerPoint</Application>
  <PresentationFormat>On-screen Show (4:3)</PresentationFormat>
  <Paragraphs>297</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Rod</vt:lpstr>
      <vt:lpstr>Arial</vt:lpstr>
      <vt:lpstr>Office Theme</vt:lpstr>
      <vt:lpstr>Workflow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with ACME-Coupled model group to enhance metadiags and replace AMWG diagnostics </vt:lpstr>
      <vt:lpstr>Workflow Request Hub Accomplishments</vt:lpstr>
      <vt:lpstr>PowerPoint Presentation</vt:lpstr>
      <vt:lpstr>PowerPoint Presentation</vt:lpstr>
      <vt:lpstr>PowerPoint Presentation</vt:lpstr>
      <vt:lpstr>PowerPoint Presentation</vt:lpstr>
    </vt:vector>
  </TitlesOfParts>
  <Manager/>
  <Company>LLNL</Company>
  <LinksUpToDate>false</LinksUpToDate>
  <SharedDoc>false</SharedDoc>
  <HyperlinkBase/>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UVCDAT Highlighted Accomplishments</dc:title>
  <dc:subject/>
  <dc:creator>Charles Doutriaux</dc:creator>
  <cp:keywords/>
  <dc:description/>
  <cp:lastModifiedBy/>
  <cp:revision>1</cp:revision>
  <dcterms:created xsi:type="dcterms:W3CDTF">2013-03-21T23:09:08Z</dcterms:created>
  <dcterms:modified xsi:type="dcterms:W3CDTF">2016-11-10T18:41:34Z</dcterms:modified>
  <cp:category/>
</cp:coreProperties>
</file>