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9"/>
  </p:notesMasterIdLst>
  <p:sldIdLst>
    <p:sldId id="257" r:id="rId2"/>
    <p:sldId id="1110" r:id="rId3"/>
    <p:sldId id="1132" r:id="rId4"/>
    <p:sldId id="476" r:id="rId5"/>
    <p:sldId id="1123" r:id="rId6"/>
    <p:sldId id="1127" r:id="rId7"/>
    <p:sldId id="111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8"/>
    <p:restoredTop sz="95970" autoAdjust="0"/>
  </p:normalViewPr>
  <p:slideViewPr>
    <p:cSldViewPr>
      <p:cViewPr varScale="1">
        <p:scale>
          <a:sx n="112" d="100"/>
          <a:sy n="112" d="100"/>
        </p:scale>
        <p:origin x="104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5286DA-9AE4-9A47-A1B0-4E948D6B11B7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4F2903-C11B-E740-B2A6-E690F6E40AE2}">
      <dgm:prSet phldrT="[Text]"/>
      <dgm:spPr/>
      <dgm:t>
        <a:bodyPr/>
        <a:lstStyle/>
        <a:p>
          <a:r>
            <a:rPr lang="en-US" dirty="0"/>
            <a:t>Science </a:t>
          </a:r>
          <a:r>
            <a:rPr lang="en-US" dirty="0">
              <a:sym typeface="Wingdings" pitchFamily="2" charset="2"/>
            </a:rPr>
            <a:t> </a:t>
          </a:r>
          <a:r>
            <a:rPr lang="en-US" dirty="0"/>
            <a:t> Action</a:t>
          </a:r>
        </a:p>
        <a:p>
          <a:r>
            <a:rPr lang="en-US" dirty="0">
              <a:sym typeface="Wingdings" pitchFamily="2" charset="2"/>
            </a:rPr>
            <a:t>Stakeholders Engagement </a:t>
          </a:r>
        </a:p>
        <a:p>
          <a:r>
            <a:rPr lang="en-US" dirty="0">
              <a:sym typeface="Wingdings" pitchFamily="2" charset="2"/>
            </a:rPr>
            <a:t>&amp;</a:t>
          </a:r>
        </a:p>
        <a:p>
          <a:r>
            <a:rPr lang="en-US" dirty="0">
              <a:sym typeface="Wingdings" pitchFamily="2" charset="2"/>
            </a:rPr>
            <a:t>Co-produced Research</a:t>
          </a:r>
          <a:endParaRPr lang="en-US" dirty="0"/>
        </a:p>
      </dgm:t>
    </dgm:pt>
    <dgm:pt modelId="{C5C32E86-A238-894F-843B-6495EC3D8F3B}" type="parTrans" cxnId="{732DD627-1242-EC45-A3B8-4CD7B3B22148}">
      <dgm:prSet/>
      <dgm:spPr/>
      <dgm:t>
        <a:bodyPr/>
        <a:lstStyle/>
        <a:p>
          <a:endParaRPr lang="en-US"/>
        </a:p>
      </dgm:t>
    </dgm:pt>
    <dgm:pt modelId="{951F0FBC-C6DE-C24D-B590-E3FEB8871000}" type="sibTrans" cxnId="{732DD627-1242-EC45-A3B8-4CD7B3B22148}">
      <dgm:prSet/>
      <dgm:spPr/>
      <dgm:t>
        <a:bodyPr/>
        <a:lstStyle/>
        <a:p>
          <a:endParaRPr lang="en-US"/>
        </a:p>
      </dgm:t>
    </dgm:pt>
    <dgm:pt modelId="{6DD459EB-938A-0F40-ACF8-45EF578D2115}">
      <dgm:prSet phldrT="[Text]"/>
      <dgm:spPr/>
      <dgm:t>
        <a:bodyPr/>
        <a:lstStyle/>
        <a:p>
          <a:r>
            <a:rPr lang="en-US" dirty="0"/>
            <a:t>Climate Change and LULC change Data Curation </a:t>
          </a:r>
        </a:p>
      </dgm:t>
    </dgm:pt>
    <dgm:pt modelId="{78E873A4-B90A-004B-AE3D-A50A1E1D1647}" type="parTrans" cxnId="{CD8B254E-E52F-A04E-8AF1-AB63BD14D04E}">
      <dgm:prSet/>
      <dgm:spPr/>
      <dgm:t>
        <a:bodyPr/>
        <a:lstStyle/>
        <a:p>
          <a:endParaRPr lang="en-US"/>
        </a:p>
      </dgm:t>
    </dgm:pt>
    <dgm:pt modelId="{D7F51BA2-3F4B-DC4C-B69F-D4B608637408}" type="sibTrans" cxnId="{CD8B254E-E52F-A04E-8AF1-AB63BD14D04E}">
      <dgm:prSet/>
      <dgm:spPr/>
      <dgm:t>
        <a:bodyPr/>
        <a:lstStyle/>
        <a:p>
          <a:endParaRPr lang="en-US"/>
        </a:p>
      </dgm:t>
    </dgm:pt>
    <dgm:pt modelId="{5B1958C2-885B-A24A-81DB-5750E4D56761}">
      <dgm:prSet phldrT="[Text]"/>
      <dgm:spPr/>
      <dgm:t>
        <a:bodyPr/>
        <a:lstStyle/>
        <a:p>
          <a:r>
            <a:rPr lang="en-US" dirty="0"/>
            <a:t>Extreme Rainfall Modeling </a:t>
          </a:r>
        </a:p>
      </dgm:t>
    </dgm:pt>
    <dgm:pt modelId="{36CF72FB-23DC-AF44-9FCB-DF3ED3453B07}" type="parTrans" cxnId="{A6E6F6E0-4319-584A-B8BD-F12A278A76C0}">
      <dgm:prSet/>
      <dgm:spPr/>
      <dgm:t>
        <a:bodyPr/>
        <a:lstStyle/>
        <a:p>
          <a:endParaRPr lang="en-US"/>
        </a:p>
      </dgm:t>
    </dgm:pt>
    <dgm:pt modelId="{E98A1F12-6DF4-1B4F-B2A8-16B439947294}" type="sibTrans" cxnId="{A6E6F6E0-4319-584A-B8BD-F12A278A76C0}">
      <dgm:prSet/>
      <dgm:spPr/>
      <dgm:t>
        <a:bodyPr/>
        <a:lstStyle/>
        <a:p>
          <a:endParaRPr lang="en-US"/>
        </a:p>
      </dgm:t>
    </dgm:pt>
    <dgm:pt modelId="{22511D2C-5F55-C441-91D8-B4987D7974DD}">
      <dgm:prSet phldrT="[Text]"/>
      <dgm:spPr/>
      <dgm:t>
        <a:bodyPr/>
        <a:lstStyle/>
        <a:p>
          <a:r>
            <a:rPr lang="en-US" dirty="0"/>
            <a:t>Urban Flood Scenarios</a:t>
          </a:r>
        </a:p>
      </dgm:t>
    </dgm:pt>
    <dgm:pt modelId="{033E27CB-A59E-BD42-82CC-DBC0043B2DC8}" type="parTrans" cxnId="{2DBF8F7C-2900-1F44-86E3-FA2F6706CB72}">
      <dgm:prSet/>
      <dgm:spPr/>
      <dgm:t>
        <a:bodyPr/>
        <a:lstStyle/>
        <a:p>
          <a:endParaRPr lang="en-US"/>
        </a:p>
      </dgm:t>
    </dgm:pt>
    <dgm:pt modelId="{9F343101-1207-B94A-97D6-6353A38380A3}" type="sibTrans" cxnId="{2DBF8F7C-2900-1F44-86E3-FA2F6706CB72}">
      <dgm:prSet/>
      <dgm:spPr/>
      <dgm:t>
        <a:bodyPr/>
        <a:lstStyle/>
        <a:p>
          <a:endParaRPr lang="en-US"/>
        </a:p>
      </dgm:t>
    </dgm:pt>
    <dgm:pt modelId="{4BD2A5CB-A359-D042-825C-CC759DF74A26}">
      <dgm:prSet phldrT="[Text]"/>
      <dgm:spPr/>
      <dgm:t>
        <a:bodyPr/>
        <a:lstStyle/>
        <a:p>
          <a:r>
            <a:rPr lang="en-US" dirty="0"/>
            <a:t>Infrastructure Performance Analysis under Climate Change</a:t>
          </a:r>
        </a:p>
      </dgm:t>
    </dgm:pt>
    <dgm:pt modelId="{245ABE39-4562-564D-8D1B-2BA20791C35E}" type="parTrans" cxnId="{2005CB96-1210-C141-AC68-F5CACB2A1D52}">
      <dgm:prSet/>
      <dgm:spPr/>
      <dgm:t>
        <a:bodyPr/>
        <a:lstStyle/>
        <a:p>
          <a:endParaRPr lang="en-US"/>
        </a:p>
      </dgm:t>
    </dgm:pt>
    <dgm:pt modelId="{6831400A-9EBE-9D4F-991B-B21A00584F43}" type="sibTrans" cxnId="{2005CB96-1210-C141-AC68-F5CACB2A1D52}">
      <dgm:prSet/>
      <dgm:spPr/>
      <dgm:t>
        <a:bodyPr/>
        <a:lstStyle/>
        <a:p>
          <a:endParaRPr lang="en-US"/>
        </a:p>
      </dgm:t>
    </dgm:pt>
    <dgm:pt modelId="{BDB24567-249A-6F40-9E76-8E2042CB9DB4}" type="pres">
      <dgm:prSet presAssocID="{8E5286DA-9AE4-9A47-A1B0-4E948D6B11B7}" presName="cycle" presStyleCnt="0">
        <dgm:presLayoutVars>
          <dgm:dir/>
          <dgm:resizeHandles val="exact"/>
        </dgm:presLayoutVars>
      </dgm:prSet>
      <dgm:spPr/>
    </dgm:pt>
    <dgm:pt modelId="{1ED14162-4114-224A-885C-E3916DF2C859}" type="pres">
      <dgm:prSet presAssocID="{384F2903-C11B-E740-B2A6-E690F6E40AE2}" presName="node" presStyleLbl="node1" presStyleIdx="0" presStyleCnt="5" custScaleX="122509" custScaleY="117574">
        <dgm:presLayoutVars>
          <dgm:bulletEnabled val="1"/>
        </dgm:presLayoutVars>
      </dgm:prSet>
      <dgm:spPr/>
    </dgm:pt>
    <dgm:pt modelId="{19E8A3B1-E96A-A940-9476-D5F8F5623009}" type="pres">
      <dgm:prSet presAssocID="{951F0FBC-C6DE-C24D-B590-E3FEB8871000}" presName="sibTrans" presStyleLbl="sibTrans2D1" presStyleIdx="0" presStyleCnt="5"/>
      <dgm:spPr/>
    </dgm:pt>
    <dgm:pt modelId="{1E1E8022-559C-784D-B1DE-DBD53683D90D}" type="pres">
      <dgm:prSet presAssocID="{951F0FBC-C6DE-C24D-B590-E3FEB8871000}" presName="connectorText" presStyleLbl="sibTrans2D1" presStyleIdx="0" presStyleCnt="5"/>
      <dgm:spPr/>
    </dgm:pt>
    <dgm:pt modelId="{FAFC4AA7-DE34-2C47-8E1D-004441E4270E}" type="pres">
      <dgm:prSet presAssocID="{6DD459EB-938A-0F40-ACF8-45EF578D2115}" presName="node" presStyleLbl="node1" presStyleIdx="1" presStyleCnt="5">
        <dgm:presLayoutVars>
          <dgm:bulletEnabled val="1"/>
        </dgm:presLayoutVars>
      </dgm:prSet>
      <dgm:spPr/>
    </dgm:pt>
    <dgm:pt modelId="{61E81AD9-64AB-434C-BE3F-8FF8F3676ED6}" type="pres">
      <dgm:prSet presAssocID="{D7F51BA2-3F4B-DC4C-B69F-D4B608637408}" presName="sibTrans" presStyleLbl="sibTrans2D1" presStyleIdx="1" presStyleCnt="5"/>
      <dgm:spPr/>
    </dgm:pt>
    <dgm:pt modelId="{41696F0F-4FDB-004D-A3C9-5EBC9F7620F4}" type="pres">
      <dgm:prSet presAssocID="{D7F51BA2-3F4B-DC4C-B69F-D4B608637408}" presName="connectorText" presStyleLbl="sibTrans2D1" presStyleIdx="1" presStyleCnt="5"/>
      <dgm:spPr/>
    </dgm:pt>
    <dgm:pt modelId="{5A5274A6-508D-B84B-A808-D13CB56A23FD}" type="pres">
      <dgm:prSet presAssocID="{5B1958C2-885B-A24A-81DB-5750E4D56761}" presName="node" presStyleLbl="node1" presStyleIdx="2" presStyleCnt="5">
        <dgm:presLayoutVars>
          <dgm:bulletEnabled val="1"/>
        </dgm:presLayoutVars>
      </dgm:prSet>
      <dgm:spPr/>
    </dgm:pt>
    <dgm:pt modelId="{18B42E79-3CC0-E54F-9501-463B4805EDD9}" type="pres">
      <dgm:prSet presAssocID="{E98A1F12-6DF4-1B4F-B2A8-16B439947294}" presName="sibTrans" presStyleLbl="sibTrans2D1" presStyleIdx="2" presStyleCnt="5"/>
      <dgm:spPr/>
    </dgm:pt>
    <dgm:pt modelId="{A3B79F29-2A1A-484D-87B4-52E978CB5F7A}" type="pres">
      <dgm:prSet presAssocID="{E98A1F12-6DF4-1B4F-B2A8-16B439947294}" presName="connectorText" presStyleLbl="sibTrans2D1" presStyleIdx="2" presStyleCnt="5"/>
      <dgm:spPr/>
    </dgm:pt>
    <dgm:pt modelId="{8DEE9F93-9B5D-F140-B928-C1DB1595F7D0}" type="pres">
      <dgm:prSet presAssocID="{22511D2C-5F55-C441-91D8-B4987D7974DD}" presName="node" presStyleLbl="node1" presStyleIdx="3" presStyleCnt="5">
        <dgm:presLayoutVars>
          <dgm:bulletEnabled val="1"/>
        </dgm:presLayoutVars>
      </dgm:prSet>
      <dgm:spPr/>
    </dgm:pt>
    <dgm:pt modelId="{E5DF1B4A-8FFC-8344-9417-C9134BA6CE3E}" type="pres">
      <dgm:prSet presAssocID="{9F343101-1207-B94A-97D6-6353A38380A3}" presName="sibTrans" presStyleLbl="sibTrans2D1" presStyleIdx="3" presStyleCnt="5"/>
      <dgm:spPr/>
    </dgm:pt>
    <dgm:pt modelId="{7D1C383C-C885-EE42-955A-A495409C8AD0}" type="pres">
      <dgm:prSet presAssocID="{9F343101-1207-B94A-97D6-6353A38380A3}" presName="connectorText" presStyleLbl="sibTrans2D1" presStyleIdx="3" presStyleCnt="5"/>
      <dgm:spPr/>
    </dgm:pt>
    <dgm:pt modelId="{E0A12ADC-556F-B647-BFCD-0F06DCBA2B94}" type="pres">
      <dgm:prSet presAssocID="{4BD2A5CB-A359-D042-825C-CC759DF74A26}" presName="node" presStyleLbl="node1" presStyleIdx="4" presStyleCnt="5">
        <dgm:presLayoutVars>
          <dgm:bulletEnabled val="1"/>
        </dgm:presLayoutVars>
      </dgm:prSet>
      <dgm:spPr/>
    </dgm:pt>
    <dgm:pt modelId="{A1DD4243-2A45-124B-9073-4135E4241E6B}" type="pres">
      <dgm:prSet presAssocID="{6831400A-9EBE-9D4F-991B-B21A00584F43}" presName="sibTrans" presStyleLbl="sibTrans2D1" presStyleIdx="4" presStyleCnt="5"/>
      <dgm:spPr/>
    </dgm:pt>
    <dgm:pt modelId="{9BC40AD2-67F2-9446-8AA1-3F3EFAB5DF07}" type="pres">
      <dgm:prSet presAssocID="{6831400A-9EBE-9D4F-991B-B21A00584F43}" presName="connectorText" presStyleLbl="sibTrans2D1" presStyleIdx="4" presStyleCnt="5"/>
      <dgm:spPr/>
    </dgm:pt>
  </dgm:ptLst>
  <dgm:cxnLst>
    <dgm:cxn modelId="{A2C00205-5CEA-CB46-9686-B956B6D1C832}" type="presOf" srcId="{22511D2C-5F55-C441-91D8-B4987D7974DD}" destId="{8DEE9F93-9B5D-F140-B928-C1DB1595F7D0}" srcOrd="0" destOrd="0" presId="urn:microsoft.com/office/officeart/2005/8/layout/cycle2"/>
    <dgm:cxn modelId="{1E0BE607-C697-0B4D-9154-D2679E25FD16}" type="presOf" srcId="{5B1958C2-885B-A24A-81DB-5750E4D56761}" destId="{5A5274A6-508D-B84B-A808-D13CB56A23FD}" srcOrd="0" destOrd="0" presId="urn:microsoft.com/office/officeart/2005/8/layout/cycle2"/>
    <dgm:cxn modelId="{3DDB4116-C93D-7743-A957-9964783EE81D}" type="presOf" srcId="{384F2903-C11B-E740-B2A6-E690F6E40AE2}" destId="{1ED14162-4114-224A-885C-E3916DF2C859}" srcOrd="0" destOrd="0" presId="urn:microsoft.com/office/officeart/2005/8/layout/cycle2"/>
    <dgm:cxn modelId="{732DD627-1242-EC45-A3B8-4CD7B3B22148}" srcId="{8E5286DA-9AE4-9A47-A1B0-4E948D6B11B7}" destId="{384F2903-C11B-E740-B2A6-E690F6E40AE2}" srcOrd="0" destOrd="0" parTransId="{C5C32E86-A238-894F-843B-6495EC3D8F3B}" sibTransId="{951F0FBC-C6DE-C24D-B590-E3FEB8871000}"/>
    <dgm:cxn modelId="{41087F47-1015-8D48-AA00-D0F06A3393DD}" type="presOf" srcId="{E98A1F12-6DF4-1B4F-B2A8-16B439947294}" destId="{18B42E79-3CC0-E54F-9501-463B4805EDD9}" srcOrd="0" destOrd="0" presId="urn:microsoft.com/office/officeart/2005/8/layout/cycle2"/>
    <dgm:cxn modelId="{066DA94B-5ADA-9B47-9CB1-18B6C160CA72}" type="presOf" srcId="{6831400A-9EBE-9D4F-991B-B21A00584F43}" destId="{A1DD4243-2A45-124B-9073-4135E4241E6B}" srcOrd="0" destOrd="0" presId="urn:microsoft.com/office/officeart/2005/8/layout/cycle2"/>
    <dgm:cxn modelId="{8186D94C-5741-E94B-92A4-E7CCDB55B42A}" type="presOf" srcId="{9F343101-1207-B94A-97D6-6353A38380A3}" destId="{7D1C383C-C885-EE42-955A-A495409C8AD0}" srcOrd="1" destOrd="0" presId="urn:microsoft.com/office/officeart/2005/8/layout/cycle2"/>
    <dgm:cxn modelId="{CD8B254E-E52F-A04E-8AF1-AB63BD14D04E}" srcId="{8E5286DA-9AE4-9A47-A1B0-4E948D6B11B7}" destId="{6DD459EB-938A-0F40-ACF8-45EF578D2115}" srcOrd="1" destOrd="0" parTransId="{78E873A4-B90A-004B-AE3D-A50A1E1D1647}" sibTransId="{D7F51BA2-3F4B-DC4C-B69F-D4B608637408}"/>
    <dgm:cxn modelId="{E6F8F854-F4C2-E546-B0FA-7B75D2C61718}" type="presOf" srcId="{951F0FBC-C6DE-C24D-B590-E3FEB8871000}" destId="{19E8A3B1-E96A-A940-9476-D5F8F5623009}" srcOrd="0" destOrd="0" presId="urn:microsoft.com/office/officeart/2005/8/layout/cycle2"/>
    <dgm:cxn modelId="{CB06426C-C9AA-F148-83DD-1A94687A7EAE}" type="presOf" srcId="{6DD459EB-938A-0F40-ACF8-45EF578D2115}" destId="{FAFC4AA7-DE34-2C47-8E1D-004441E4270E}" srcOrd="0" destOrd="0" presId="urn:microsoft.com/office/officeart/2005/8/layout/cycle2"/>
    <dgm:cxn modelId="{AC190075-F28D-5B4B-836B-CD99286830D0}" type="presOf" srcId="{E98A1F12-6DF4-1B4F-B2A8-16B439947294}" destId="{A3B79F29-2A1A-484D-87B4-52E978CB5F7A}" srcOrd="1" destOrd="0" presId="urn:microsoft.com/office/officeart/2005/8/layout/cycle2"/>
    <dgm:cxn modelId="{2DBF8F7C-2900-1F44-86E3-FA2F6706CB72}" srcId="{8E5286DA-9AE4-9A47-A1B0-4E948D6B11B7}" destId="{22511D2C-5F55-C441-91D8-B4987D7974DD}" srcOrd="3" destOrd="0" parTransId="{033E27CB-A59E-BD42-82CC-DBC0043B2DC8}" sibTransId="{9F343101-1207-B94A-97D6-6353A38380A3}"/>
    <dgm:cxn modelId="{35B9EC82-3401-814B-BEC8-810C8A11A3FE}" type="presOf" srcId="{6831400A-9EBE-9D4F-991B-B21A00584F43}" destId="{9BC40AD2-67F2-9446-8AA1-3F3EFAB5DF07}" srcOrd="1" destOrd="0" presId="urn:microsoft.com/office/officeart/2005/8/layout/cycle2"/>
    <dgm:cxn modelId="{92CB8396-1CA6-5141-9D85-695C883B1A54}" type="presOf" srcId="{8E5286DA-9AE4-9A47-A1B0-4E948D6B11B7}" destId="{BDB24567-249A-6F40-9E76-8E2042CB9DB4}" srcOrd="0" destOrd="0" presId="urn:microsoft.com/office/officeart/2005/8/layout/cycle2"/>
    <dgm:cxn modelId="{2005CB96-1210-C141-AC68-F5CACB2A1D52}" srcId="{8E5286DA-9AE4-9A47-A1B0-4E948D6B11B7}" destId="{4BD2A5CB-A359-D042-825C-CC759DF74A26}" srcOrd="4" destOrd="0" parTransId="{245ABE39-4562-564D-8D1B-2BA20791C35E}" sibTransId="{6831400A-9EBE-9D4F-991B-B21A00584F43}"/>
    <dgm:cxn modelId="{744829A1-1234-4944-9D3C-6A40EB6BDA19}" type="presOf" srcId="{9F343101-1207-B94A-97D6-6353A38380A3}" destId="{E5DF1B4A-8FFC-8344-9417-C9134BA6CE3E}" srcOrd="0" destOrd="0" presId="urn:microsoft.com/office/officeart/2005/8/layout/cycle2"/>
    <dgm:cxn modelId="{E01155C4-C862-1048-A210-FD6DA5859058}" type="presOf" srcId="{951F0FBC-C6DE-C24D-B590-E3FEB8871000}" destId="{1E1E8022-559C-784D-B1DE-DBD53683D90D}" srcOrd="1" destOrd="0" presId="urn:microsoft.com/office/officeart/2005/8/layout/cycle2"/>
    <dgm:cxn modelId="{E71D97C8-1A04-5E42-A607-8698F6D09F8C}" type="presOf" srcId="{D7F51BA2-3F4B-DC4C-B69F-D4B608637408}" destId="{61E81AD9-64AB-434C-BE3F-8FF8F3676ED6}" srcOrd="0" destOrd="0" presId="urn:microsoft.com/office/officeart/2005/8/layout/cycle2"/>
    <dgm:cxn modelId="{112003C9-0F20-7E41-867B-96B133404036}" type="presOf" srcId="{D7F51BA2-3F4B-DC4C-B69F-D4B608637408}" destId="{41696F0F-4FDB-004D-A3C9-5EBC9F7620F4}" srcOrd="1" destOrd="0" presId="urn:microsoft.com/office/officeart/2005/8/layout/cycle2"/>
    <dgm:cxn modelId="{7BA0D3D2-07B8-524C-B089-AF63319FCE2B}" type="presOf" srcId="{4BD2A5CB-A359-D042-825C-CC759DF74A26}" destId="{E0A12ADC-556F-B647-BFCD-0F06DCBA2B94}" srcOrd="0" destOrd="0" presId="urn:microsoft.com/office/officeart/2005/8/layout/cycle2"/>
    <dgm:cxn modelId="{A6E6F6E0-4319-584A-B8BD-F12A278A76C0}" srcId="{8E5286DA-9AE4-9A47-A1B0-4E948D6B11B7}" destId="{5B1958C2-885B-A24A-81DB-5750E4D56761}" srcOrd="2" destOrd="0" parTransId="{36CF72FB-23DC-AF44-9FCB-DF3ED3453B07}" sibTransId="{E98A1F12-6DF4-1B4F-B2A8-16B439947294}"/>
    <dgm:cxn modelId="{3BC78445-6365-4F45-891D-F83FCBE9DCFA}" type="presParOf" srcId="{BDB24567-249A-6F40-9E76-8E2042CB9DB4}" destId="{1ED14162-4114-224A-885C-E3916DF2C859}" srcOrd="0" destOrd="0" presId="urn:microsoft.com/office/officeart/2005/8/layout/cycle2"/>
    <dgm:cxn modelId="{5BA1060E-82CD-6242-B8D9-389AF07037A6}" type="presParOf" srcId="{BDB24567-249A-6F40-9E76-8E2042CB9DB4}" destId="{19E8A3B1-E96A-A940-9476-D5F8F5623009}" srcOrd="1" destOrd="0" presId="urn:microsoft.com/office/officeart/2005/8/layout/cycle2"/>
    <dgm:cxn modelId="{6908051B-B7DA-E24A-82E7-53B9D3F4D319}" type="presParOf" srcId="{19E8A3B1-E96A-A940-9476-D5F8F5623009}" destId="{1E1E8022-559C-784D-B1DE-DBD53683D90D}" srcOrd="0" destOrd="0" presId="urn:microsoft.com/office/officeart/2005/8/layout/cycle2"/>
    <dgm:cxn modelId="{5649A8F5-EF6C-464D-A925-5232058B5DA6}" type="presParOf" srcId="{BDB24567-249A-6F40-9E76-8E2042CB9DB4}" destId="{FAFC4AA7-DE34-2C47-8E1D-004441E4270E}" srcOrd="2" destOrd="0" presId="urn:microsoft.com/office/officeart/2005/8/layout/cycle2"/>
    <dgm:cxn modelId="{EFCCB717-719E-DD47-9D1B-BEAA261F0EA8}" type="presParOf" srcId="{BDB24567-249A-6F40-9E76-8E2042CB9DB4}" destId="{61E81AD9-64AB-434C-BE3F-8FF8F3676ED6}" srcOrd="3" destOrd="0" presId="urn:microsoft.com/office/officeart/2005/8/layout/cycle2"/>
    <dgm:cxn modelId="{BB4AC82F-5ACF-9F43-9E4C-008AF430E727}" type="presParOf" srcId="{61E81AD9-64AB-434C-BE3F-8FF8F3676ED6}" destId="{41696F0F-4FDB-004D-A3C9-5EBC9F7620F4}" srcOrd="0" destOrd="0" presId="urn:microsoft.com/office/officeart/2005/8/layout/cycle2"/>
    <dgm:cxn modelId="{921A4F0F-ABD8-E84E-B9C1-0A7636FA1927}" type="presParOf" srcId="{BDB24567-249A-6F40-9E76-8E2042CB9DB4}" destId="{5A5274A6-508D-B84B-A808-D13CB56A23FD}" srcOrd="4" destOrd="0" presId="urn:microsoft.com/office/officeart/2005/8/layout/cycle2"/>
    <dgm:cxn modelId="{1E026394-194A-C040-9295-1F29229E5913}" type="presParOf" srcId="{BDB24567-249A-6F40-9E76-8E2042CB9DB4}" destId="{18B42E79-3CC0-E54F-9501-463B4805EDD9}" srcOrd="5" destOrd="0" presId="urn:microsoft.com/office/officeart/2005/8/layout/cycle2"/>
    <dgm:cxn modelId="{81AE99B9-AE81-CE49-B09B-8F78CD289B09}" type="presParOf" srcId="{18B42E79-3CC0-E54F-9501-463B4805EDD9}" destId="{A3B79F29-2A1A-484D-87B4-52E978CB5F7A}" srcOrd="0" destOrd="0" presId="urn:microsoft.com/office/officeart/2005/8/layout/cycle2"/>
    <dgm:cxn modelId="{0157CF22-5D82-244A-85B6-3E6F7811DAAA}" type="presParOf" srcId="{BDB24567-249A-6F40-9E76-8E2042CB9DB4}" destId="{8DEE9F93-9B5D-F140-B928-C1DB1595F7D0}" srcOrd="6" destOrd="0" presId="urn:microsoft.com/office/officeart/2005/8/layout/cycle2"/>
    <dgm:cxn modelId="{0CB0639E-8C8F-BC41-B5B9-FFB4A0509160}" type="presParOf" srcId="{BDB24567-249A-6F40-9E76-8E2042CB9DB4}" destId="{E5DF1B4A-8FFC-8344-9417-C9134BA6CE3E}" srcOrd="7" destOrd="0" presId="urn:microsoft.com/office/officeart/2005/8/layout/cycle2"/>
    <dgm:cxn modelId="{73634D4E-E701-9C42-85AB-B5C079280298}" type="presParOf" srcId="{E5DF1B4A-8FFC-8344-9417-C9134BA6CE3E}" destId="{7D1C383C-C885-EE42-955A-A495409C8AD0}" srcOrd="0" destOrd="0" presId="urn:microsoft.com/office/officeart/2005/8/layout/cycle2"/>
    <dgm:cxn modelId="{540AE7DD-07C4-CD44-9DCC-D875ED00BD45}" type="presParOf" srcId="{BDB24567-249A-6F40-9E76-8E2042CB9DB4}" destId="{E0A12ADC-556F-B647-BFCD-0F06DCBA2B94}" srcOrd="8" destOrd="0" presId="urn:microsoft.com/office/officeart/2005/8/layout/cycle2"/>
    <dgm:cxn modelId="{E061F17C-DCD3-D04F-AFB3-2BA0D5D50200}" type="presParOf" srcId="{BDB24567-249A-6F40-9E76-8E2042CB9DB4}" destId="{A1DD4243-2A45-124B-9073-4135E4241E6B}" srcOrd="9" destOrd="0" presId="urn:microsoft.com/office/officeart/2005/8/layout/cycle2"/>
    <dgm:cxn modelId="{5A5339D1-8881-2646-B17E-A6811E0A6373}" type="presParOf" srcId="{A1DD4243-2A45-124B-9073-4135E4241E6B}" destId="{9BC40AD2-67F2-9446-8AA1-3F3EFAB5DF0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14162-4114-224A-885C-E3916DF2C859}">
      <dsp:nvSpPr>
        <dsp:cNvPr id="0" name=""/>
        <dsp:cNvSpPr/>
      </dsp:nvSpPr>
      <dsp:spPr>
        <a:xfrm>
          <a:off x="3483768" y="-80997"/>
          <a:ext cx="2315637" cy="22223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Science </a:t>
          </a:r>
          <a:r>
            <a:rPr lang="en-US" sz="1500" kern="1200" dirty="0">
              <a:sym typeface="Wingdings" pitchFamily="2" charset="2"/>
            </a:rPr>
            <a:t> </a:t>
          </a:r>
          <a:r>
            <a:rPr lang="en-US" sz="1500" kern="1200" dirty="0"/>
            <a:t> Action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ym typeface="Wingdings" pitchFamily="2" charset="2"/>
            </a:rPr>
            <a:t>Stakeholders Engagement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ym typeface="Wingdings" pitchFamily="2" charset="2"/>
            </a:rPr>
            <a:t>&amp;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ym typeface="Wingdings" pitchFamily="2" charset="2"/>
            </a:rPr>
            <a:t>Co-produced Research</a:t>
          </a:r>
          <a:endParaRPr lang="en-US" sz="1500" kern="1200" dirty="0"/>
        </a:p>
      </dsp:txBody>
      <dsp:txXfrm>
        <a:off x="3822885" y="244460"/>
        <a:ext cx="1637403" cy="1571443"/>
      </dsp:txXfrm>
    </dsp:sp>
    <dsp:sp modelId="{19E8A3B1-E96A-A940-9476-D5F8F5623009}">
      <dsp:nvSpPr>
        <dsp:cNvPr id="0" name=""/>
        <dsp:cNvSpPr/>
      </dsp:nvSpPr>
      <dsp:spPr>
        <a:xfrm rot="2160000">
          <a:off x="5660443" y="1596157"/>
          <a:ext cx="398327" cy="6379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5671854" y="1688624"/>
        <a:ext cx="278829" cy="382760"/>
      </dsp:txXfrm>
    </dsp:sp>
    <dsp:sp modelId="{FAFC4AA7-DE34-2C47-8E1D-004441E4270E}">
      <dsp:nvSpPr>
        <dsp:cNvPr id="0" name=""/>
        <dsp:cNvSpPr/>
      </dsp:nvSpPr>
      <dsp:spPr>
        <a:xfrm>
          <a:off x="5992245" y="1753050"/>
          <a:ext cx="1890177" cy="18901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Climate Change and LULC change Data Curation </a:t>
          </a:r>
        </a:p>
      </dsp:txBody>
      <dsp:txXfrm>
        <a:off x="6269055" y="2029860"/>
        <a:ext cx="1336557" cy="1336557"/>
      </dsp:txXfrm>
    </dsp:sp>
    <dsp:sp modelId="{61E81AD9-64AB-434C-BE3F-8FF8F3676ED6}">
      <dsp:nvSpPr>
        <dsp:cNvPr id="0" name=""/>
        <dsp:cNvSpPr/>
      </dsp:nvSpPr>
      <dsp:spPr>
        <a:xfrm rot="6480000">
          <a:off x="6252184" y="3715060"/>
          <a:ext cx="502186" cy="6379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6350790" y="3771006"/>
        <a:ext cx="351530" cy="382760"/>
      </dsp:txXfrm>
    </dsp:sp>
    <dsp:sp modelId="{5A5274A6-508D-B84B-A808-D13CB56A23FD}">
      <dsp:nvSpPr>
        <dsp:cNvPr id="0" name=""/>
        <dsp:cNvSpPr/>
      </dsp:nvSpPr>
      <dsp:spPr>
        <a:xfrm>
          <a:off x="5115348" y="4451862"/>
          <a:ext cx="1890177" cy="18901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Extreme Rainfall Modeling </a:t>
          </a:r>
        </a:p>
      </dsp:txBody>
      <dsp:txXfrm>
        <a:off x="5392158" y="4728672"/>
        <a:ext cx="1336557" cy="1336557"/>
      </dsp:txXfrm>
    </dsp:sp>
    <dsp:sp modelId="{18B42E79-3CC0-E54F-9501-463B4805EDD9}">
      <dsp:nvSpPr>
        <dsp:cNvPr id="0" name=""/>
        <dsp:cNvSpPr/>
      </dsp:nvSpPr>
      <dsp:spPr>
        <a:xfrm rot="10800000">
          <a:off x="4404707" y="5077983"/>
          <a:ext cx="502186" cy="6379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4555363" y="5205570"/>
        <a:ext cx="351530" cy="382760"/>
      </dsp:txXfrm>
    </dsp:sp>
    <dsp:sp modelId="{8DEE9F93-9B5D-F140-B928-C1DB1595F7D0}">
      <dsp:nvSpPr>
        <dsp:cNvPr id="0" name=""/>
        <dsp:cNvSpPr/>
      </dsp:nvSpPr>
      <dsp:spPr>
        <a:xfrm>
          <a:off x="2277649" y="4451862"/>
          <a:ext cx="1890177" cy="18901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Urban Flood Scenarios</a:t>
          </a:r>
        </a:p>
      </dsp:txBody>
      <dsp:txXfrm>
        <a:off x="2554459" y="4728672"/>
        <a:ext cx="1336557" cy="1336557"/>
      </dsp:txXfrm>
    </dsp:sp>
    <dsp:sp modelId="{E5DF1B4A-8FFC-8344-9417-C9134BA6CE3E}">
      <dsp:nvSpPr>
        <dsp:cNvPr id="0" name=""/>
        <dsp:cNvSpPr/>
      </dsp:nvSpPr>
      <dsp:spPr>
        <a:xfrm rot="15120000">
          <a:off x="2537588" y="3742094"/>
          <a:ext cx="502186" cy="6379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636194" y="3941322"/>
        <a:ext cx="351530" cy="382760"/>
      </dsp:txXfrm>
    </dsp:sp>
    <dsp:sp modelId="{E0A12ADC-556F-B647-BFCD-0F06DCBA2B94}">
      <dsp:nvSpPr>
        <dsp:cNvPr id="0" name=""/>
        <dsp:cNvSpPr/>
      </dsp:nvSpPr>
      <dsp:spPr>
        <a:xfrm>
          <a:off x="1400751" y="1753050"/>
          <a:ext cx="1890177" cy="18901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Infrastructure Performance Analysis under Climate Change</a:t>
          </a:r>
        </a:p>
      </dsp:txBody>
      <dsp:txXfrm>
        <a:off x="1677561" y="2029860"/>
        <a:ext cx="1336557" cy="1336557"/>
      </dsp:txXfrm>
    </dsp:sp>
    <dsp:sp modelId="{A1DD4243-2A45-124B-9073-4135E4241E6B}">
      <dsp:nvSpPr>
        <dsp:cNvPr id="0" name=""/>
        <dsp:cNvSpPr/>
      </dsp:nvSpPr>
      <dsp:spPr>
        <a:xfrm rot="19440000">
          <a:off x="3206162" y="1609410"/>
          <a:ext cx="398327" cy="6379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217573" y="1772117"/>
        <a:ext cx="278829" cy="382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57955-5196-4CB9-A3FA-5C8F9411E83C}" type="datetimeFigureOut">
              <a:rPr lang="en-US" smtClean="0"/>
              <a:pPr/>
              <a:t>8/5/24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FED96-D7E0-4625-B801-CF8193C53F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3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7F3422-601D-4A5F-97C9-8BB830F9289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6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3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7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5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3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mailto:ndevineni@ccny.cuny.edu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2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140" y="1016844"/>
            <a:ext cx="11252200" cy="211493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800" dirty="0"/>
              <a:t>Extreme Precipitation and Flood Risk for New York City post-Ida</a:t>
            </a:r>
            <a:br>
              <a:rPr lang="en-US" sz="2800" dirty="0"/>
            </a:br>
            <a:r>
              <a:rPr lang="en-US" sz="2400" dirty="0"/>
              <a:t>Challenges due to system complexity</a:t>
            </a:r>
            <a:br>
              <a:rPr lang="en-US" sz="2400" dirty="0">
                <a:highlight>
                  <a:srgbClr val="FFFF00"/>
                </a:highlight>
              </a:rPr>
            </a:br>
            <a:endParaRPr lang="en-US" sz="2400" b="1" dirty="0">
              <a:highlight>
                <a:srgbClr val="FFFF00"/>
              </a:highligh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198" y="2836246"/>
            <a:ext cx="1036622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Naresh Devineni</a:t>
            </a:r>
          </a:p>
          <a:p>
            <a:endParaRPr lang="en-US" sz="1400" dirty="0"/>
          </a:p>
          <a:p>
            <a:r>
              <a:rPr lang="en-US" sz="1400" dirty="0"/>
              <a:t>Department of Civil Engineering, The City College of New York</a:t>
            </a:r>
          </a:p>
          <a:p>
            <a:r>
              <a:rPr lang="en-US" sz="1400" dirty="0"/>
              <a:t>E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arth and Environmental Sciences, The Graduate Center</a:t>
            </a:r>
            <a:endParaRPr lang="en-US" sz="1400" dirty="0"/>
          </a:p>
          <a:p>
            <a:r>
              <a:rPr lang="en-US" sz="1400" dirty="0"/>
              <a:t>City University of New York, New York, NY 10031, USA</a:t>
            </a:r>
            <a:endParaRPr lang="en-US" sz="1400" b="1" dirty="0"/>
          </a:p>
          <a:p>
            <a:r>
              <a:rPr lang="en-US" sz="1400" b="1" dirty="0"/>
              <a:t>Email:</a:t>
            </a:r>
            <a:r>
              <a:rPr lang="en-US" sz="1400" dirty="0"/>
              <a:t> </a:t>
            </a:r>
            <a:r>
              <a:rPr lang="en-US" sz="1400" dirty="0">
                <a:hlinkClick r:id="rId3"/>
              </a:rPr>
              <a:t>ndevineni@ccny.cuny.edu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939354" y="362191"/>
            <a:ext cx="42671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EESM PI Meeting</a:t>
            </a:r>
          </a:p>
          <a:p>
            <a:pPr algn="ctr"/>
            <a:r>
              <a:rPr lang="en-US" sz="1600" dirty="0"/>
              <a:t>August 06, 2024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8C76728-DC61-6CBB-97ED-D83E6B28E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140072"/>
            <a:ext cx="4267200" cy="803528"/>
          </a:xfrm>
          <a:prstGeom prst="rect">
            <a:avLst/>
          </a:prstGeom>
        </p:spPr>
      </p:pic>
      <p:pic>
        <p:nvPicPr>
          <p:cNvPr id="1026" name="Picture 2" descr="U.S. Deptartment of Energy logo">
            <a:extLst>
              <a:ext uri="{FF2B5EF4-FFF2-40B4-BE49-F238E27FC236}">
                <a16:creationId xmlns:a16="http://schemas.microsoft.com/office/drawing/2014/main" id="{8F6CE615-57DE-8B7F-A0C2-BE19AA473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632" y="5182356"/>
            <a:ext cx="4069568" cy="68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AA53F2-0F7C-D520-F818-1724D0715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577" y="3724841"/>
            <a:ext cx="1600645" cy="502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9649DD-5548-085A-A0C6-942D2914D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3458797"/>
            <a:ext cx="1752600" cy="329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AAD653-8065-D797-E19A-B501BD45CD65}"/>
              </a:ext>
            </a:extLst>
          </p:cNvPr>
          <p:cNvSpPr txBox="1"/>
          <p:nvPr/>
        </p:nvSpPr>
        <p:spPr>
          <a:xfrm>
            <a:off x="0" y="6119336"/>
            <a:ext cx="6072954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E101A"/>
                </a:solidFill>
                <a:latin typeface="Helvetica" pitchFamily="2" charset="0"/>
              </a:rPr>
              <a:t>Scientists</a:t>
            </a:r>
            <a:r>
              <a:rPr lang="en-US" sz="1400" dirty="0">
                <a:solidFill>
                  <a:srgbClr val="0E101A"/>
                </a:solidFill>
                <a:latin typeface="Helvetica" pitchFamily="2" charset="0"/>
              </a:rPr>
              <a:t> </a:t>
            </a:r>
          </a:p>
          <a:p>
            <a:pPr algn="ctr"/>
            <a:r>
              <a:rPr lang="en-US" sz="1400" dirty="0">
                <a:solidFill>
                  <a:srgbClr val="0E101A"/>
                </a:solidFill>
                <a:effectLst/>
                <a:latin typeface="Helvetica" pitchFamily="2" charset="0"/>
              </a:rPr>
              <a:t>Naresh Devineni, Donovan Finn, Kevin Reed, </a:t>
            </a:r>
          </a:p>
          <a:p>
            <a:pPr algn="ctr"/>
            <a:r>
              <a:rPr lang="en-US" sz="1400" dirty="0">
                <a:solidFill>
                  <a:srgbClr val="0E101A"/>
                </a:solidFill>
                <a:effectLst/>
                <a:latin typeface="Helvetica" pitchFamily="2" charset="0"/>
              </a:rPr>
              <a:t>Melissa </a:t>
            </a:r>
            <a:r>
              <a:rPr lang="en-US" sz="1400" dirty="0" err="1">
                <a:solidFill>
                  <a:srgbClr val="0E101A"/>
                </a:solidFill>
                <a:effectLst/>
                <a:latin typeface="Helvetica" pitchFamily="2" charset="0"/>
              </a:rPr>
              <a:t>Bukovsky</a:t>
            </a:r>
            <a:r>
              <a:rPr lang="en-US" sz="1400" dirty="0">
                <a:solidFill>
                  <a:srgbClr val="0E101A"/>
                </a:solidFill>
                <a:effectLst/>
                <a:latin typeface="Helvetica" pitchFamily="2" charset="0"/>
              </a:rPr>
              <a:t>, </a:t>
            </a:r>
            <a:r>
              <a:rPr lang="en-US" sz="1400" dirty="0" err="1">
                <a:solidFill>
                  <a:srgbClr val="0E101A"/>
                </a:solidFill>
                <a:effectLst/>
                <a:latin typeface="Helvetica" pitchFamily="2" charset="0"/>
              </a:rPr>
              <a:t>Jiwen</a:t>
            </a:r>
            <a:r>
              <a:rPr lang="en-US" sz="1400" dirty="0">
                <a:solidFill>
                  <a:srgbClr val="0E101A"/>
                </a:solidFill>
                <a:effectLst/>
                <a:latin typeface="Helvetica" pitchFamily="2" charset="0"/>
              </a:rPr>
              <a:t> Fan, Andrew Jones, Yun Qian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B1EF57-A601-3B08-1BCA-76845DED0750}"/>
              </a:ext>
            </a:extLst>
          </p:cNvPr>
          <p:cNvSpPr txBox="1"/>
          <p:nvPr/>
        </p:nvSpPr>
        <p:spPr>
          <a:xfrm>
            <a:off x="6119046" y="6119336"/>
            <a:ext cx="6072954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E101A"/>
                </a:solidFill>
                <a:latin typeface="Helvetica" pitchFamily="2" charset="0"/>
              </a:rPr>
              <a:t>Stakeholders</a:t>
            </a:r>
          </a:p>
          <a:p>
            <a:pPr algn="ctr"/>
            <a:r>
              <a:rPr lang="en-US" sz="1400" dirty="0" err="1">
                <a:solidFill>
                  <a:srgbClr val="0E101A"/>
                </a:solidFill>
                <a:latin typeface="Helvetica" pitchFamily="2" charset="0"/>
              </a:rPr>
              <a:t>Nihar</a:t>
            </a:r>
            <a:r>
              <a:rPr lang="en-US" sz="1400" dirty="0">
                <a:solidFill>
                  <a:srgbClr val="0E101A"/>
                </a:solidFill>
                <a:latin typeface="Helvetica" pitchFamily="2" charset="0"/>
              </a:rPr>
              <a:t> </a:t>
            </a:r>
            <a:r>
              <a:rPr lang="en-US" sz="1400" dirty="0" err="1">
                <a:solidFill>
                  <a:srgbClr val="0E101A"/>
                </a:solidFill>
                <a:latin typeface="Helvetica" pitchFamily="2" charset="0"/>
              </a:rPr>
              <a:t>Samal</a:t>
            </a:r>
            <a:r>
              <a:rPr lang="en-US" sz="1400" dirty="0">
                <a:solidFill>
                  <a:srgbClr val="0E101A"/>
                </a:solidFill>
                <a:latin typeface="Helvetica" pitchFamily="2" charset="0"/>
              </a:rPr>
              <a:t> (NYCDEP), Hayley </a:t>
            </a:r>
            <a:r>
              <a:rPr lang="en-US" sz="1400" dirty="0" err="1">
                <a:solidFill>
                  <a:srgbClr val="0E101A"/>
                </a:solidFill>
                <a:latin typeface="Helvetica" pitchFamily="2" charset="0"/>
              </a:rPr>
              <a:t>Elszasz</a:t>
            </a:r>
            <a:r>
              <a:rPr lang="en-US" sz="1400" dirty="0">
                <a:solidFill>
                  <a:srgbClr val="0E101A"/>
                </a:solidFill>
                <a:latin typeface="Helvetica" pitchFamily="2" charset="0"/>
              </a:rPr>
              <a:t> (NYC Mayors Office of Climate and Environmental Justice), Amanda Stevens (NYSERDA)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457627-4574-B379-7857-1508533D7A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731" b="5392"/>
          <a:stretch/>
        </p:blipFill>
        <p:spPr>
          <a:xfrm>
            <a:off x="4495800" y="5604971"/>
            <a:ext cx="3177972" cy="491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1AB721-4FC1-73EC-FC61-CBEB4CBB8675}"/>
              </a:ext>
            </a:extLst>
          </p:cNvPr>
          <p:cNvSpPr txBox="1"/>
          <p:nvPr/>
        </p:nvSpPr>
        <p:spPr>
          <a:xfrm>
            <a:off x="7929416" y="3008035"/>
            <a:ext cx="3500584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E101A"/>
                </a:solidFill>
                <a:latin typeface="Helvetica" pitchFamily="2" charset="0"/>
              </a:rPr>
              <a:t>Students and Postdocs</a:t>
            </a:r>
            <a:r>
              <a:rPr lang="en-US" sz="1400" dirty="0">
                <a:solidFill>
                  <a:srgbClr val="0E101A"/>
                </a:solidFill>
                <a:latin typeface="Helvetica" pitchFamily="2" charset="0"/>
              </a:rPr>
              <a:t> </a:t>
            </a:r>
          </a:p>
          <a:p>
            <a:pPr algn="ctr"/>
            <a:r>
              <a:rPr lang="en-US" sz="1400" dirty="0">
                <a:solidFill>
                  <a:srgbClr val="0E101A"/>
                </a:solidFill>
                <a:effectLst/>
                <a:latin typeface="Helvetica" pitchFamily="2" charset="0"/>
              </a:rPr>
              <a:t>Dr. </a:t>
            </a:r>
            <a:r>
              <a:rPr lang="en-US" sz="1400" dirty="0" err="1">
                <a:solidFill>
                  <a:srgbClr val="0E101A"/>
                </a:solidFill>
                <a:effectLst/>
                <a:latin typeface="Helvetica" pitchFamily="2" charset="0"/>
              </a:rPr>
              <a:t>Seon</a:t>
            </a:r>
            <a:r>
              <a:rPr lang="en-US" sz="1400" dirty="0">
                <a:solidFill>
                  <a:srgbClr val="0E101A"/>
                </a:solidFill>
                <a:effectLst/>
                <a:latin typeface="Helvetica" pitchFamily="2" charset="0"/>
              </a:rPr>
              <a:t>-Ho </a:t>
            </a:r>
            <a:r>
              <a:rPr lang="en-US" sz="1400" dirty="0">
                <a:solidFill>
                  <a:srgbClr val="0E101A"/>
                </a:solidFill>
                <a:latin typeface="Helvetica" pitchFamily="2" charset="0"/>
              </a:rPr>
              <a:t>Kim </a:t>
            </a:r>
          </a:p>
          <a:p>
            <a:pPr algn="ctr"/>
            <a:r>
              <a:rPr lang="en-US" sz="1400" dirty="0">
                <a:solidFill>
                  <a:srgbClr val="0E101A"/>
                </a:solidFill>
                <a:latin typeface="Helvetica" pitchFamily="2" charset="0"/>
              </a:rPr>
              <a:t>Fatemeh Yavari and </a:t>
            </a:r>
            <a:r>
              <a:rPr lang="en-US" sz="1400" dirty="0" err="1">
                <a:solidFill>
                  <a:srgbClr val="0E101A"/>
                </a:solidFill>
                <a:latin typeface="Helvetica" pitchFamily="2" charset="0"/>
              </a:rPr>
              <a:t>Carolien</a:t>
            </a:r>
            <a:r>
              <a:rPr lang="en-US" sz="1400" dirty="0">
                <a:solidFill>
                  <a:srgbClr val="0E101A"/>
                </a:solidFill>
                <a:latin typeface="Helvetica" pitchFamily="2" charset="0"/>
              </a:rPr>
              <a:t> Mossel</a:t>
            </a:r>
            <a:endParaRPr lang="en-US" sz="1400" dirty="0">
              <a:solidFill>
                <a:srgbClr val="0E101A"/>
              </a:solidFill>
              <a:effectLst/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da_radar.mov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BF519A17-7F31-6E5C-523E-A58EC513D3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143000"/>
            <a:ext cx="4803772" cy="36522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2231FC-B317-FBC3-1FC2-F2DD5955509C}"/>
              </a:ext>
            </a:extLst>
          </p:cNvPr>
          <p:cNvSpPr txBox="1"/>
          <p:nvPr/>
        </p:nvSpPr>
        <p:spPr>
          <a:xfrm>
            <a:off x="1676400" y="1219200"/>
            <a:ext cx="3200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NEXRAD Radar Mosaic as Hurricane Ida crosses New York City Metro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F0BB1F-56C2-AEDC-A91A-47F35B136D4D}"/>
              </a:ext>
            </a:extLst>
          </p:cNvPr>
          <p:cNvSpPr txBox="1"/>
          <p:nvPr/>
        </p:nvSpPr>
        <p:spPr>
          <a:xfrm>
            <a:off x="296367" y="4795287"/>
            <a:ext cx="549483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record </a:t>
            </a:r>
            <a:r>
              <a:rPr lang="en-US" sz="2100" b="1" dirty="0">
                <a:solidFill>
                  <a:srgbClr val="002060"/>
                </a:solidFill>
                <a:highlight>
                  <a:srgbClr val="FFFF00"/>
                </a:highlight>
              </a:rPr>
              <a:t>3.5 inches of rainfall in one hour </a:t>
            </a:r>
          </a:p>
          <a:p>
            <a:pPr marL="342900" indent="-34290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the wettest hour in history</a:t>
            </a:r>
          </a:p>
          <a:p>
            <a:pPr marL="342900" indent="-34290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deaths from this event in urban New York Area, including 11 deaths from apartment basement flooding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4D2EC-631E-1099-C5C8-FACDA2BEBD9F}"/>
              </a:ext>
            </a:extLst>
          </p:cNvPr>
          <p:cNvSpPr txBox="1"/>
          <p:nvPr/>
        </p:nvSpPr>
        <p:spPr>
          <a:xfrm>
            <a:off x="-76200" y="312003"/>
            <a:ext cx="12268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September 1, 2021 </a:t>
            </a:r>
          </a:p>
          <a:p>
            <a:pPr algn="ctr"/>
            <a:r>
              <a:rPr lang="en-US" sz="2400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Remnants of Ida: New York City was put under a Flash Flood Emergency for the first time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2404C6-35B2-D2BF-620A-72B09F6C9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12223" r="2848" b="20000"/>
          <a:stretch/>
        </p:blipFill>
        <p:spPr bwMode="auto">
          <a:xfrm>
            <a:off x="6248400" y="1143000"/>
            <a:ext cx="5627915" cy="572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84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2231FC-B317-FBC3-1FC2-F2DD5955509C}"/>
              </a:ext>
            </a:extLst>
          </p:cNvPr>
          <p:cNvSpPr txBox="1"/>
          <p:nvPr/>
        </p:nvSpPr>
        <p:spPr>
          <a:xfrm>
            <a:off x="1676400" y="1219200"/>
            <a:ext cx="3200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NEXRAD Radar Mosaic as Hurricane Ida crosses New York City Metro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4D2EC-631E-1099-C5C8-FACDA2BEBD9F}"/>
              </a:ext>
            </a:extLst>
          </p:cNvPr>
          <p:cNvSpPr txBox="1"/>
          <p:nvPr/>
        </p:nvSpPr>
        <p:spPr>
          <a:xfrm>
            <a:off x="22860" y="381000"/>
            <a:ext cx="12268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P(Rainfall Attributes | Flash Floods) </a:t>
            </a:r>
          </a:p>
        </p:txBody>
      </p:sp>
      <p:pic>
        <p:nvPicPr>
          <p:cNvPr id="8" name="그림 5">
            <a:extLst>
              <a:ext uri="{FF2B5EF4-FFF2-40B4-BE49-F238E27FC236}">
                <a16:creationId xmlns:a16="http://schemas.microsoft.com/office/drawing/2014/main" id="{F0F6C3DD-FF0A-9A57-941F-D3A5E97B0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6" y="1312484"/>
            <a:ext cx="4475924" cy="4636716"/>
          </a:xfrm>
          <a:prstGeom prst="rect">
            <a:avLst/>
          </a:prstGeom>
        </p:spPr>
      </p:pic>
      <p:pic>
        <p:nvPicPr>
          <p:cNvPr id="9" name="그림 6">
            <a:extLst>
              <a:ext uri="{FF2B5EF4-FFF2-40B4-BE49-F238E27FC236}">
                <a16:creationId xmlns:a16="http://schemas.microsoft.com/office/drawing/2014/main" id="{F1637A54-919E-1E7F-CF52-855A72DAF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445" y="4191000"/>
            <a:ext cx="7164555" cy="25711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9BE07F-99A2-FC05-10D7-581FA7769B70}"/>
              </a:ext>
            </a:extLst>
          </p:cNvPr>
          <p:cNvSpPr txBox="1"/>
          <p:nvPr/>
        </p:nvSpPr>
        <p:spPr>
          <a:xfrm>
            <a:off x="5105400" y="1819364"/>
            <a:ext cx="7086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Flash Floods happened even for smaller intensity than the design intensity – </a:t>
            </a:r>
          </a:p>
          <a:p>
            <a:pPr marL="342900" indent="-34290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duration of the rainfall matters </a:t>
            </a:r>
          </a:p>
          <a:p>
            <a:pPr marL="342900" indent="-34290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other sewer infrastructure constraints matter </a:t>
            </a:r>
          </a:p>
        </p:txBody>
      </p:sp>
    </p:spTree>
    <p:extLst>
      <p:ext uri="{BB962C8B-B14F-4D97-AF65-F5344CB8AC3E}">
        <p14:creationId xmlns:p14="http://schemas.microsoft.com/office/powerpoint/2010/main" val="1147325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F619749-6C90-221E-4965-ACE1263C4F52}"/>
              </a:ext>
            </a:extLst>
          </p:cNvPr>
          <p:cNvSpPr txBox="1">
            <a:spLocks/>
          </p:cNvSpPr>
          <p:nvPr/>
        </p:nvSpPr>
        <p:spPr>
          <a:xfrm>
            <a:off x="133350" y="152400"/>
            <a:ext cx="12039600" cy="970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Changing Annual Maximum Hourly Precipitation</a:t>
            </a:r>
            <a:endParaRPr lang="en-US" sz="16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620DEE-FA8A-3252-4655-77C6F041E2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90" r="3733" b="2105"/>
          <a:stretch/>
        </p:blipFill>
        <p:spPr>
          <a:xfrm>
            <a:off x="76200" y="1066800"/>
            <a:ext cx="12096750" cy="44938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8E5F85-7E30-EA80-B94D-488FE1C7E876}"/>
                  </a:ext>
                </a:extLst>
              </p:cNvPr>
              <p:cNvSpPr txBox="1"/>
              <p:nvPr/>
            </p:nvSpPr>
            <p:spPr>
              <a:xfrm>
                <a:off x="609600" y="3048000"/>
                <a:ext cx="469777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𝑫𝒆𝒔𝒊𝒈𝒏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𝑹𝒂𝒊𝒏𝒇𝒂𝒍𝒍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𝑰𝒏𝒕𝒆𝒏𝒔𝒊𝒕𝒚</m:t>
                      </m:r>
                    </m:oMath>
                  </m:oMathPara>
                </a14:m>
                <a:endPara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292934"/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=1.75 </m:t>
                      </m:r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𝑖𝑛𝑐h𝑒𝑠</m:t>
                      </m:r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h𝑜𝑢𝑟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8E5F85-7E30-EA80-B94D-488FE1C7E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048000"/>
                <a:ext cx="4697778" cy="584775"/>
              </a:xfrm>
              <a:prstGeom prst="rect">
                <a:avLst/>
              </a:prstGeom>
              <a:blipFill>
                <a:blip r:embed="rId3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CD977B2-5E76-FC84-ADD8-6AFE9D7FECCC}"/>
                  </a:ext>
                </a:extLst>
              </p:cNvPr>
              <p:cNvSpPr txBox="1"/>
              <p:nvPr/>
            </p:nvSpPr>
            <p:spPr>
              <a:xfrm>
                <a:off x="2514600" y="1297390"/>
                <a:ext cx="2514600" cy="134536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𝐴𝑀</m:t>
                      </m:r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)~</m:t>
                      </m:r>
                      <m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929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1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929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𝓊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929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929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929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),</m:t>
                          </m:r>
                          <m:r>
                            <a:rPr kumimoji="0" lang="en-US" sz="1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929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929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929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929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92934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𝓊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𝐶𝐷𝐷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𝐶𝐷𝐷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CD977B2-5E76-FC84-ADD8-6AFE9D7FE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297390"/>
                <a:ext cx="2514600" cy="1345368"/>
              </a:xfrm>
              <a:prstGeom prst="rect">
                <a:avLst/>
              </a:prstGeom>
              <a:blipFill>
                <a:blip r:embed="rId4"/>
                <a:stretch>
                  <a:fillRect r="-505" b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8928F31-6864-093D-6E9A-FB998D96C027}"/>
              </a:ext>
            </a:extLst>
          </p:cNvPr>
          <p:cNvSpPr txBox="1"/>
          <p:nvPr/>
        </p:nvSpPr>
        <p:spPr>
          <a:xfrm>
            <a:off x="2133600" y="5585315"/>
            <a:ext cx="7086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Need for adaptive designs and risk analysis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[exceedances may happen with greater probability]</a:t>
            </a:r>
            <a:r>
              <a:rPr lang="en-US" sz="24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7CA8B7-91D3-25B5-9D62-7E4D3606957A}"/>
              </a:ext>
            </a:extLst>
          </p:cNvPr>
          <p:cNvSpPr txBox="1"/>
          <p:nvPr/>
        </p:nvSpPr>
        <p:spPr>
          <a:xfrm>
            <a:off x="8153400" y="6427113"/>
            <a:ext cx="40386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12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Mossel et al., 20xx, Extreme hourly precipitation risk for New York City post-Ida, </a:t>
            </a:r>
            <a:r>
              <a:rPr lang="en-US" sz="120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</a:t>
            </a:r>
            <a:r>
              <a:rPr lang="en-US" sz="1200" i="1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Sci.Reports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(under revision)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1B55EF6-D9B9-50DE-B5F5-7A16DC59966E}"/>
              </a:ext>
            </a:extLst>
          </p:cNvPr>
          <p:cNvCxnSpPr/>
          <p:nvPr/>
        </p:nvCxnSpPr>
        <p:spPr>
          <a:xfrm>
            <a:off x="609600" y="3632775"/>
            <a:ext cx="1158240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5C1D1CD-43C9-113B-BC57-ED275A3BAF94}"/>
              </a:ext>
            </a:extLst>
          </p:cNvPr>
          <p:cNvSpPr txBox="1"/>
          <p:nvPr/>
        </p:nvSpPr>
        <p:spPr>
          <a:xfrm>
            <a:off x="5800726" y="2057400"/>
            <a:ext cx="992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spc="-100" dirty="0">
                <a:solidFill>
                  <a:schemeClr val="tx2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Ida</a:t>
            </a:r>
            <a:endParaRPr lang="en-US" sz="3200" spc="-100" dirty="0">
              <a:solidFill>
                <a:schemeClr val="tx2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8E32AC-424F-67B4-6FEC-BB252B07FC30}"/>
              </a:ext>
            </a:extLst>
          </p:cNvPr>
          <p:cNvCxnSpPr/>
          <p:nvPr/>
        </p:nvCxnSpPr>
        <p:spPr>
          <a:xfrm>
            <a:off x="6781800" y="2362200"/>
            <a:ext cx="5303520" cy="0"/>
          </a:xfrm>
          <a:prstGeom prst="line">
            <a:avLst/>
          </a:prstGeom>
          <a:ln w="38100">
            <a:solidFill>
              <a:srgbClr val="0070C0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364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92BD2C-F46E-D975-383B-997FCB578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" t="17260" r="18880" b="2499"/>
          <a:stretch/>
        </p:blipFill>
        <p:spPr>
          <a:xfrm>
            <a:off x="5791200" y="359328"/>
            <a:ext cx="6400800" cy="64986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FCC052-086B-A29A-61B1-20DAD4FC5911}"/>
              </a:ext>
            </a:extLst>
          </p:cNvPr>
          <p:cNvSpPr txBox="1"/>
          <p:nvPr/>
        </p:nvSpPr>
        <p:spPr>
          <a:xfrm>
            <a:off x="304800" y="457200"/>
            <a:ext cx="4876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NYC Sewer Systems</a:t>
            </a:r>
            <a:endParaRPr lang="en-US" sz="40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1F457-0C72-F64D-791B-1EE1B6C8AA09}"/>
              </a:ext>
            </a:extLst>
          </p:cNvPr>
          <p:cNvSpPr txBox="1"/>
          <p:nvPr/>
        </p:nvSpPr>
        <p:spPr>
          <a:xfrm>
            <a:off x="300789" y="1828800"/>
            <a:ext cx="50332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This network consists of over 7,400 miles of sewer pipes, 152,000 catch basins, and 95 wastewater pumping stations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5DEE08-0435-8B09-2B80-F30E5700C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048000"/>
            <a:ext cx="4800600" cy="256166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69FD06-E6C5-4B76-20A4-4C70F2CAF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200" y="6068325"/>
            <a:ext cx="20828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86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DFCC052-086B-A29A-61B1-20DAD4FC5911}"/>
              </a:ext>
            </a:extLst>
          </p:cNvPr>
          <p:cNvSpPr txBox="1"/>
          <p:nvPr/>
        </p:nvSpPr>
        <p:spPr>
          <a:xfrm>
            <a:off x="304799" y="457200"/>
            <a:ext cx="50928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SWMM Test Case – Simplified block in Rockaway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4458A2-7F05-1A64-BEB9-444B673791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425"/>
          <a:stretch/>
        </p:blipFill>
        <p:spPr>
          <a:xfrm>
            <a:off x="5397621" y="381000"/>
            <a:ext cx="6721509" cy="2812991"/>
          </a:xfrm>
          <a:prstGeom prst="rect">
            <a:avLst/>
          </a:prstGeom>
        </p:spPr>
      </p:pic>
      <p:pic>
        <p:nvPicPr>
          <p:cNvPr id="6" name="92021smallsize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C7ABED2A-D087-080E-F9BB-52FD858DAB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7623" y="3314579"/>
            <a:ext cx="6721508" cy="3543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AF110A-1A22-FFC4-0F9B-8AF0E6A5E04D}"/>
              </a:ext>
            </a:extLst>
          </p:cNvPr>
          <p:cNvSpPr txBox="1"/>
          <p:nvPr/>
        </p:nvSpPr>
        <p:spPr>
          <a:xfrm>
            <a:off x="88108" y="2316443"/>
            <a:ext cx="5156935" cy="1755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Utilization of Storm Water Management Model (SWMM) and HEC-RAS 2D model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 generate detailed urban flood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A47EE6-4B95-BED2-BD72-FA9A9FCA52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997" r="56776"/>
          <a:stretch/>
        </p:blipFill>
        <p:spPr>
          <a:xfrm>
            <a:off x="719717" y="4071539"/>
            <a:ext cx="3893715" cy="2748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F8266E-AEEE-4F44-8EB7-CD353087ED48}"/>
              </a:ext>
            </a:extLst>
          </p:cNvPr>
          <p:cNvSpPr txBox="1"/>
          <p:nvPr/>
        </p:nvSpPr>
        <p:spPr>
          <a:xfrm>
            <a:off x="9982200" y="1106279"/>
            <a:ext cx="9925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-100" dirty="0">
                <a:solidFill>
                  <a:schemeClr val="tx2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Ida</a:t>
            </a:r>
            <a:endParaRPr lang="en-US" sz="4000" spc="-100" dirty="0">
              <a:solidFill>
                <a:schemeClr val="tx2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833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0DACFF34-CF3A-E56A-353F-D6DD137B20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2702709"/>
              </p:ext>
            </p:extLst>
          </p:nvPr>
        </p:nvGraphicFramePr>
        <p:xfrm>
          <a:off x="357836" y="457200"/>
          <a:ext cx="9283175" cy="6261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9C44570-941D-0C71-61CB-590A88F906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r="11994"/>
          <a:stretch/>
        </p:blipFill>
        <p:spPr bwMode="auto">
          <a:xfrm>
            <a:off x="7705479" y="4799493"/>
            <a:ext cx="2280941" cy="22745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scene3d>
            <a:camera prst="orthographicFront">
              <a:rot lat="17886195" lon="19403371" rev="2686462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9D9A2D-8620-993A-E18B-205581AF2E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65" t="7410" r="61052" b="73149"/>
          <a:stretch/>
        </p:blipFill>
        <p:spPr bwMode="auto">
          <a:xfrm>
            <a:off x="8395442" y="1896676"/>
            <a:ext cx="2630394" cy="139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9975F9-DA92-3D6C-B629-70E4F046E5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880" t="83031" r="31731"/>
          <a:stretch/>
        </p:blipFill>
        <p:spPr bwMode="auto">
          <a:xfrm>
            <a:off x="-76200" y="2514600"/>
            <a:ext cx="1888473" cy="139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Admin\AppData\Local\Temp\ScreenClip.png">
            <a:extLst>
              <a:ext uri="{FF2B5EF4-FFF2-40B4-BE49-F238E27FC236}">
                <a16:creationId xmlns:a16="http://schemas.microsoft.com/office/drawing/2014/main" id="{DB0E1DFC-90A0-2746-8337-5BDF9C430BD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06" r="65354"/>
          <a:stretch/>
        </p:blipFill>
        <p:spPr bwMode="auto">
          <a:xfrm>
            <a:off x="431277" y="5307435"/>
            <a:ext cx="2173546" cy="139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5A1BA0-2901-DB1F-6195-D40861A82B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261332">
            <a:off x="1948508" y="274978"/>
            <a:ext cx="1879228" cy="1865733"/>
          </a:xfrm>
          <a:prstGeom prst="rect">
            <a:avLst/>
          </a:prstGeom>
          <a:scene3d>
            <a:camera prst="orthographicFront">
              <a:rot lat="1800000" lon="0" rev="1200000"/>
            </a:camera>
            <a:lightRig rig="threePt" dir="t"/>
          </a:scene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2A718E-3697-B51D-8CBD-C39B554554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83" b="2831"/>
          <a:stretch/>
        </p:blipFill>
        <p:spPr bwMode="auto">
          <a:xfrm>
            <a:off x="8486286" y="2416658"/>
            <a:ext cx="2630394" cy="264509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7886195" lon="19403371" rev="2686462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C3556B-5C49-76EF-334D-9EDF89D901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261332">
            <a:off x="6154464" y="274978"/>
            <a:ext cx="1879228" cy="1865733"/>
          </a:xfrm>
          <a:prstGeom prst="rect">
            <a:avLst/>
          </a:prstGeom>
          <a:scene3d>
            <a:camera prst="orthographicFront">
              <a:rot lat="1800000" lon="0" rev="1200000"/>
            </a:camera>
            <a:lightRig rig="threePt" dir="t"/>
          </a:scene3d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D4767B0B-105E-EC44-2E55-D1ED43E8B0EE}"/>
              </a:ext>
            </a:extLst>
          </p:cNvPr>
          <p:cNvSpPr txBox="1">
            <a:spLocks/>
          </p:cNvSpPr>
          <p:nvPr/>
        </p:nvSpPr>
        <p:spPr>
          <a:xfrm>
            <a:off x="3704023" y="3406140"/>
            <a:ext cx="2590800" cy="68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Thank you!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999D10-2147-8F47-DFA6-9FE29DEF336C}"/>
              </a:ext>
            </a:extLst>
          </p:cNvPr>
          <p:cNvSpPr txBox="1"/>
          <p:nvPr/>
        </p:nvSpPr>
        <p:spPr>
          <a:xfrm>
            <a:off x="10272507" y="4491436"/>
            <a:ext cx="1870033" cy="2287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en-US" sz="1200" b="1" dirty="0">
                <a:ln/>
                <a:solidFill>
                  <a:schemeClr val="accent3"/>
                </a:solidFill>
              </a:rPr>
              <a:t>Pressing need for improved urban stormwater modeling/management systems to handle higher intensity rainfall as climate change continues to impact the weather and urban cosmos </a:t>
            </a:r>
          </a:p>
        </p:txBody>
      </p:sp>
    </p:spTree>
    <p:extLst>
      <p:ext uri="{BB962C8B-B14F-4D97-AF65-F5344CB8AC3E}">
        <p14:creationId xmlns:p14="http://schemas.microsoft.com/office/powerpoint/2010/main" val="3536443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36526</TotalTime>
  <Words>423</Words>
  <Application>Microsoft Macintosh PowerPoint</Application>
  <PresentationFormat>Widescreen</PresentationFormat>
  <Paragraphs>60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 Math</vt:lpstr>
      <vt:lpstr>Helvetica</vt:lpstr>
      <vt:lpstr>Helvetica Neue</vt:lpstr>
      <vt:lpstr>Times New Roman</vt:lpstr>
      <vt:lpstr>Wingdings</vt:lpstr>
      <vt:lpstr>Clarity</vt:lpstr>
      <vt:lpstr>Extreme Precipitation and Flood Risk for New York City post-Ida Challenges due to system complexity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W4100  Management and Development of Water Systems  Spring 2013</dc:title>
  <dc:creator>Naresh</dc:creator>
  <cp:lastModifiedBy>Microsoft Office User</cp:lastModifiedBy>
  <cp:revision>887</cp:revision>
  <cp:lastPrinted>2020-09-02T22:44:48Z</cp:lastPrinted>
  <dcterms:created xsi:type="dcterms:W3CDTF">2006-08-16T00:00:00Z</dcterms:created>
  <dcterms:modified xsi:type="dcterms:W3CDTF">2024-08-05T23:01:21Z</dcterms:modified>
</cp:coreProperties>
</file>