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8229600" cx="146304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gA1l0U7KkBcyyqBlmChjKqEA8g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3" name="Google Shape;123;p2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03" name="Google Shape;203;p6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_Plain_Black">
  <p:cSld name="1_Title Slide_Plain_Blac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6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"/>
          <p:cNvSpPr txBox="1"/>
          <p:nvPr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PNNL is operated by Battelle for the U.S. Department of Energy</a:t>
            </a:r>
            <a:endParaRPr/>
          </a:p>
        </p:txBody>
      </p:sp>
      <p:sp>
        <p:nvSpPr>
          <p:cNvPr id="16" name="Google Shape;16;p8"/>
          <p:cNvSpPr txBox="1"/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722E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C872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b="0" i="0" sz="28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2" type="body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1626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b="0" i="0" sz="28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8"/>
          <p:cNvSpPr txBox="1"/>
          <p:nvPr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71600" y="237744"/>
            <a:ext cx="1280160" cy="12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0529" y="7178040"/>
            <a:ext cx="824484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5535" y="7249637"/>
            <a:ext cx="929809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/>
          <p:nvPr>
            <p:ph idx="10" type="dt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11" type="ftr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">
  <p:cSld name="Title +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3200399" y="270933"/>
            <a:ext cx="11247119" cy="1310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722E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C872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1371599" y="1604667"/>
            <a:ext cx="13075919" cy="6148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0"/>
          <p:cNvSpPr txBox="1"/>
          <p:nvPr>
            <p:ph idx="10" type="dt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1" type="ftr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/ Conclusion">
  <p:cSld name="Thank You / Conclus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1"/>
          <p:cNvSpPr txBox="1"/>
          <p:nvPr/>
        </p:nvSpPr>
        <p:spPr>
          <a:xfrm>
            <a:off x="1371600" y="2057400"/>
            <a:ext cx="4572000" cy="3440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8722E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sp>
        <p:nvSpPr>
          <p:cNvPr id="40" name="Google Shape;40;p11"/>
          <p:cNvSpPr txBox="1"/>
          <p:nvPr>
            <p:ph idx="11" type="ftr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">
  <p:cSld name="Large Imag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2"/>
          <p:cNvSpPr/>
          <p:nvPr>
            <p:ph idx="2" type="pic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type="title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722E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C872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2"/>
          <p:cNvSpPr txBox="1"/>
          <p:nvPr>
            <p:ph idx="3" type="body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0" type="dt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11" type="ftr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 Box">
  <p:cSld name="Large Text Box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722E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C872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Picture Grid">
  <p:cSld name="4-Picture Grid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>
            <p:ph idx="2" type="pic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61" name="Google Shape;61;p14"/>
          <p:cNvSpPr/>
          <p:nvPr>
            <p:ph idx="3" type="pic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62" name="Google Shape;62;p14"/>
          <p:cNvSpPr/>
          <p:nvPr>
            <p:ph idx="4" type="pic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63" name="Google Shape;63;p14"/>
          <p:cNvSpPr/>
          <p:nvPr>
            <p:ph idx="5" type="pic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6" type="body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7" type="body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8" type="body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722E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C872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4"/>
          <p:cNvSpPr txBox="1"/>
          <p:nvPr>
            <p:ph idx="9" type="body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-Picture Grid with Subhead">
  <p:cSld name="6-Picture Grid with Subhead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>
            <p:ph idx="2" type="pic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76" name="Google Shape;76;p15"/>
          <p:cNvSpPr/>
          <p:nvPr>
            <p:ph idx="3" type="pic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77" name="Google Shape;77;p15"/>
          <p:cNvSpPr/>
          <p:nvPr>
            <p:ph idx="4" type="pic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78" name="Google Shape;78;p15"/>
          <p:cNvSpPr/>
          <p:nvPr>
            <p:ph idx="5" type="pic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79" name="Google Shape;79;p15"/>
          <p:cNvSpPr/>
          <p:nvPr>
            <p:ph idx="6" type="pic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80" name="Google Shape;80;p15"/>
          <p:cNvSpPr/>
          <p:nvPr>
            <p:ph idx="7" type="pic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8" type="body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9" type="body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3" type="body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4" type="body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5" type="body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722E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C872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6" type="body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-Picture Grid">
  <p:cSld name="6-Picture Grid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/>
          <p:nvPr>
            <p:ph idx="2" type="pic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95" name="Google Shape;95;p16"/>
          <p:cNvSpPr/>
          <p:nvPr>
            <p:ph idx="3" type="pic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96" name="Google Shape;96;p16"/>
          <p:cNvSpPr/>
          <p:nvPr>
            <p:ph idx="4" type="pic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97" name="Google Shape;97;p16"/>
          <p:cNvSpPr/>
          <p:nvPr>
            <p:ph idx="5" type="pic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98" name="Google Shape;98;p16"/>
          <p:cNvSpPr/>
          <p:nvPr>
            <p:ph idx="6" type="pic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99" name="Google Shape;99;p16"/>
          <p:cNvSpPr/>
          <p:nvPr>
            <p:ph idx="7" type="pic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8" type="body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9" type="body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3" type="body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4" type="body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5" type="body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6"/>
          <p:cNvSpPr txBox="1"/>
          <p:nvPr>
            <p:ph idx="10" type="dt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type="title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722E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C872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6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71600" y="237744"/>
            <a:ext cx="1280160" cy="1249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 txBox="1"/>
          <p:nvPr>
            <p:ph idx="11" type="ftr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en.wikipedia.org/wiki/New_York_metropolitan_area" TargetMode="External"/><Relationship Id="rId5" Type="http://schemas.openxmlformats.org/officeDocument/2006/relationships/image" Target="../media/image10.jpg"/><Relationship Id="rId6" Type="http://schemas.openxmlformats.org/officeDocument/2006/relationships/hyperlink" Target="https://twitter.com/DildineWTO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type="ctrTitle"/>
          </p:nvPr>
        </p:nvSpPr>
        <p:spPr>
          <a:xfrm>
            <a:off x="1152939" y="2140485"/>
            <a:ext cx="4989952" cy="27900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722E"/>
              </a:buClr>
              <a:buSzPts val="3600"/>
              <a:buFont typeface="Arial"/>
              <a:buNone/>
            </a:pPr>
            <a:r>
              <a:rPr b="1" lang="en-US" sz="3600"/>
              <a:t>Impacts of Anthropogenic Climate Change and Urbanization on Derechos – Contrasting Results between Two Case Studies</a:t>
            </a:r>
            <a:endParaRPr/>
          </a:p>
        </p:txBody>
      </p:sp>
      <p:sp>
        <p:nvSpPr>
          <p:cNvPr id="116" name="Google Shape;116;p1"/>
          <p:cNvSpPr txBox="1"/>
          <p:nvPr>
            <p:ph idx="1" type="body"/>
          </p:nvPr>
        </p:nvSpPr>
        <p:spPr>
          <a:xfrm>
            <a:off x="1470428" y="5470692"/>
            <a:ext cx="4772363" cy="1446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-US">
                <a:solidFill>
                  <a:schemeClr val="accent2"/>
                </a:solidFill>
              </a:rPr>
              <a:t>Yuwei Zhang</a:t>
            </a:r>
            <a:r>
              <a:rPr baseline="30000" lang="en-US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, Jiwen Fan</a:t>
            </a:r>
            <a:r>
              <a:rPr baseline="30000" lang="en-US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,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-US">
                <a:solidFill>
                  <a:schemeClr val="accent2"/>
                </a:solidFill>
              </a:rPr>
              <a:t>Jianfeng Li</a:t>
            </a:r>
            <a:r>
              <a:rPr baseline="30000" lang="en-US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, Zhe Feng</a:t>
            </a:r>
            <a:r>
              <a:rPr baseline="30000" lang="en-US">
                <a:solidFill>
                  <a:schemeClr val="accent2"/>
                </a:solidFill>
              </a:rPr>
              <a:t>1 </a:t>
            </a:r>
            <a:r>
              <a:rPr lang="en-US">
                <a:solidFill>
                  <a:schemeClr val="accent2"/>
                </a:solidFill>
              </a:rPr>
              <a:t>and </a:t>
            </a:r>
            <a:r>
              <a:rPr lang="en-US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Ullrich</a:t>
            </a:r>
            <a:r>
              <a:rPr baseline="30000" lang="en-US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3,4</a:t>
            </a:r>
            <a:r>
              <a:rPr lang="en-US">
                <a:solidFill>
                  <a:schemeClr val="accent2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0" lang="en-US" sz="1600">
                <a:solidFill>
                  <a:schemeClr val="dk1"/>
                </a:solidFill>
              </a:rPr>
              <a:t>               1. Pacific Northwest National Laboratory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0" lang="en-US" sz="1600">
                <a:solidFill>
                  <a:schemeClr val="dk1"/>
                </a:solidFill>
              </a:rPr>
              <a:t>               2. Argonne National Laboratory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0" lang="en-US" sz="1600">
                <a:solidFill>
                  <a:schemeClr val="dk1"/>
                </a:solidFill>
              </a:rPr>
              <a:t>               3. Lawrence Livermore National Laboratory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0" lang="en-US" sz="1600">
                <a:solidFill>
                  <a:schemeClr val="dk1"/>
                </a:solidFill>
              </a:rPr>
              <a:t>               4. University of California, Davis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t/>
            </a:r>
            <a:endParaRPr b="0" sz="16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4051735" y="5046746"/>
            <a:ext cx="20911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 EESM PI Meeting</a:t>
            </a:r>
            <a:endParaRPr/>
          </a:p>
        </p:txBody>
      </p:sp>
      <p:pic>
        <p:nvPicPr>
          <p:cNvPr descr="Earth System and Intersectoral Dynamics ..." id="118" name="Google Shape;1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5726" y="7104715"/>
            <a:ext cx="1547165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1152938" y="4899888"/>
            <a:ext cx="25746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Poster # 016 on Thursday</a:t>
            </a:r>
            <a:endParaRPr sz="16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716696" y="2369371"/>
            <a:ext cx="10721008" cy="955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Conduct WRF simulations at 1-km grid spacing for two present-day Derecho cases </a:t>
            </a:r>
            <a:endParaRPr/>
          </a:p>
          <a:p>
            <a:pPr indent="-460375" lvl="0" marL="460375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 sz="2400">
              <a:solidFill>
                <a:srgbClr val="3031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031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031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2844401" y="188158"/>
            <a:ext cx="4331252" cy="1092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7022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CC7022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2885753" y="687789"/>
            <a:ext cx="101411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To improve understanding of how present-day derechos would be changed under future warming and urbanization environments 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2885753" y="1770578"/>
            <a:ext cx="4289900" cy="1092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7022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CC7022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/>
          </a:p>
        </p:txBody>
      </p:sp>
      <p:pic>
        <p:nvPicPr>
          <p:cNvPr descr="Thunderstorm high wind/wind damage swaths from the May 14 (left) and May 15 (right), 2018 derechos in the East. (Storm reports: NOAA/NWS/SPC)" id="130" name="Google Shape;130;p2"/>
          <p:cNvPicPr preferRelativeResize="0"/>
          <p:nvPr/>
        </p:nvPicPr>
        <p:blipFill rotWithShape="1">
          <a:blip r:embed="rId3">
            <a:alphaModFix/>
          </a:blip>
          <a:srcRect b="11250" l="3672" r="2810" t="10417"/>
          <a:stretch/>
        </p:blipFill>
        <p:spPr>
          <a:xfrm>
            <a:off x="3239504" y="3713646"/>
            <a:ext cx="5910943" cy="261962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"/>
          <p:cNvSpPr txBox="1"/>
          <p:nvPr/>
        </p:nvSpPr>
        <p:spPr>
          <a:xfrm>
            <a:off x="2977532" y="2866848"/>
            <a:ext cx="1026522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Northeast Derecho (May 14 and 15, two back-to-back derechos; damaging tornados and large hail)</a:t>
            </a:r>
            <a:r>
              <a:rPr b="0" i="0" lang="en-US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The first to hit the </a:t>
            </a:r>
            <a:r>
              <a:rPr b="0" i="0" lang="en-US" sz="1800" u="sng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 York metropolitan area</a:t>
            </a:r>
            <a:r>
              <a:rPr b="0" i="0" lang="en-US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in several year.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32" name="Google Shape;13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99673" y="3713646"/>
            <a:ext cx="3259161" cy="250497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"/>
          <p:cNvSpPr txBox="1"/>
          <p:nvPr/>
        </p:nvSpPr>
        <p:spPr>
          <a:xfrm>
            <a:off x="10060060" y="6218612"/>
            <a:ext cx="19206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sng" strike="noStrike">
                <a:solidFill>
                  <a:srgbClr val="53647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@DildineWTOP</a:t>
            </a: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663990" y="6816428"/>
            <a:ext cx="10721008" cy="955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Carry out sensitivity simulations to investigate </a:t>
            </a:r>
            <a:r>
              <a:rPr b="1" lang="en-US" sz="2400" u="sng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climate change effect </a:t>
            </a:r>
            <a:r>
              <a:rPr b="1"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(PGW approach with ensemble mean difference between 2071-2100 and 1981-2010 from 11 CMIP6 models) and </a:t>
            </a:r>
            <a:r>
              <a:rPr b="1" lang="en-US" sz="2400" u="sng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urbanization effect </a:t>
            </a:r>
            <a:r>
              <a:rPr b="1"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(increase urban areas by 6 times)</a:t>
            </a:r>
            <a:endParaRPr/>
          </a:p>
          <a:p>
            <a:pPr indent="-460375" lvl="0" marL="460375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 sz="2400">
              <a:solidFill>
                <a:srgbClr val="3031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031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031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2844400" y="188158"/>
            <a:ext cx="8446451" cy="1092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7022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CC7022"/>
                </a:solidFill>
                <a:latin typeface="Arial"/>
                <a:ea typeface="Arial"/>
                <a:cs typeface="Arial"/>
                <a:sym typeface="Arial"/>
              </a:rPr>
              <a:t>Main results: Maximum precipitation rate </a:t>
            </a:r>
            <a:endParaRPr/>
          </a:p>
        </p:txBody>
      </p:sp>
      <p:grpSp>
        <p:nvGrpSpPr>
          <p:cNvPr id="141" name="Google Shape;141;p3"/>
          <p:cNvGrpSpPr/>
          <p:nvPr/>
        </p:nvGrpSpPr>
        <p:grpSpPr>
          <a:xfrm>
            <a:off x="1991705" y="860890"/>
            <a:ext cx="11750800" cy="3359927"/>
            <a:chOff x="2243496" y="754873"/>
            <a:chExt cx="11750800" cy="3359927"/>
          </a:xfrm>
        </p:grpSpPr>
        <p:grpSp>
          <p:nvGrpSpPr>
            <p:cNvPr id="142" name="Google Shape;142;p3"/>
            <p:cNvGrpSpPr/>
            <p:nvPr/>
          </p:nvGrpSpPr>
          <p:grpSpPr>
            <a:xfrm>
              <a:off x="2243496" y="1645920"/>
              <a:ext cx="11750800" cy="2468880"/>
              <a:chOff x="20274450" y="7463725"/>
              <a:chExt cx="13002349" cy="2731834"/>
            </a:xfrm>
          </p:grpSpPr>
          <p:pic>
            <p:nvPicPr>
              <p:cNvPr id="143" name="Google Shape;143;p3"/>
              <p:cNvPicPr preferRelativeResize="0"/>
              <p:nvPr/>
            </p:nvPicPr>
            <p:blipFill rotWithShape="1">
              <a:blip r:embed="rId3">
                <a:alphaModFix/>
              </a:blip>
              <a:srcRect b="0" l="-1841" r="0" t="0"/>
              <a:stretch/>
            </p:blipFill>
            <p:spPr>
              <a:xfrm>
                <a:off x="20274450" y="7486646"/>
                <a:ext cx="4797952" cy="27073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Google Shape;144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4536400" y="7463725"/>
                <a:ext cx="4675014" cy="27318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Google Shape;145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8644487" y="7480978"/>
                <a:ext cx="4632312" cy="26789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6" name="Google Shape;146;p3"/>
            <p:cNvSpPr txBox="1"/>
            <p:nvPr/>
          </p:nvSpPr>
          <p:spPr>
            <a:xfrm>
              <a:off x="4029096" y="1486393"/>
              <a:ext cx="1220909" cy="4114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CNTL</a:t>
              </a:r>
              <a:endParaRPr/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7670137" y="1486393"/>
              <a:ext cx="1220909" cy="4114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   </a:t>
              </a:r>
              <a:endParaRPr/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5893932" y="754873"/>
              <a:ext cx="3183807" cy="584775"/>
            </a:xfrm>
            <a:prstGeom prst="rect">
              <a:avLst/>
            </a:prstGeom>
            <a:solidFill>
              <a:srgbClr val="FFDF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May 14 derecho</a:t>
              </a:r>
              <a:endParaRPr/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11485977" y="1440673"/>
              <a:ext cx="1220909" cy="4114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Urban</a:t>
              </a:r>
              <a:endParaRPr/>
            </a:p>
          </p:txBody>
        </p:sp>
      </p:grpSp>
      <p:sp>
        <p:nvSpPr>
          <p:cNvPr id="150" name="Google Shape;150;p3"/>
          <p:cNvSpPr txBox="1"/>
          <p:nvPr/>
        </p:nvSpPr>
        <p:spPr>
          <a:xfrm>
            <a:off x="5700131" y="4423264"/>
            <a:ext cx="3125817" cy="584775"/>
          </a:xfrm>
          <a:prstGeom prst="rect">
            <a:avLst/>
          </a:prstGeom>
          <a:solidFill>
            <a:srgbClr val="FFDF9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May 15 derecho</a:t>
            </a: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1991705" y="4995859"/>
            <a:ext cx="11887200" cy="3233741"/>
            <a:chOff x="32080200" y="7948726"/>
            <a:chExt cx="9933623" cy="2702299"/>
          </a:xfrm>
        </p:grpSpPr>
        <p:grpSp>
          <p:nvGrpSpPr>
            <p:cNvPr id="152" name="Google Shape;152;p3"/>
            <p:cNvGrpSpPr/>
            <p:nvPr/>
          </p:nvGrpSpPr>
          <p:grpSpPr>
            <a:xfrm>
              <a:off x="32080200" y="8153467"/>
              <a:ext cx="9933623" cy="2497558"/>
              <a:chOff x="32080200" y="8153467"/>
              <a:chExt cx="9933623" cy="2497558"/>
            </a:xfrm>
          </p:grpSpPr>
          <p:pic>
            <p:nvPicPr>
              <p:cNvPr id="153" name="Google Shape;153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2080200" y="8182145"/>
                <a:ext cx="3609023" cy="24688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35252977" y="8163128"/>
                <a:ext cx="3609023" cy="24688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38404800" y="8153467"/>
                <a:ext cx="3609023" cy="2468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6" name="Google Shape;156;p3"/>
            <p:cNvSpPr txBox="1"/>
            <p:nvPr/>
          </p:nvSpPr>
          <p:spPr>
            <a:xfrm>
              <a:off x="33490105" y="7957388"/>
              <a:ext cx="1220909" cy="4114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CNTL</a:t>
              </a:r>
              <a:endParaRPr/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36751586" y="7957388"/>
              <a:ext cx="1220909" cy="4114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   </a:t>
              </a:r>
              <a:endParaRPr/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39767896" y="7948726"/>
              <a:ext cx="1220909" cy="4114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Urban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4"/>
          <p:cNvSpPr txBox="1"/>
          <p:nvPr/>
        </p:nvSpPr>
        <p:spPr>
          <a:xfrm>
            <a:off x="2844400" y="121898"/>
            <a:ext cx="11786000" cy="1092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7022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CC7022"/>
                </a:solidFill>
                <a:latin typeface="Arial"/>
                <a:ea typeface="Arial"/>
                <a:cs typeface="Arial"/>
                <a:sym typeface="Arial"/>
              </a:rPr>
              <a:t>Main results: percentage change of PDFs of precipitation, hail and near surface winds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5642141" y="1064776"/>
            <a:ext cx="3183807" cy="584775"/>
          </a:xfrm>
          <a:prstGeom prst="rect">
            <a:avLst/>
          </a:prstGeom>
          <a:solidFill>
            <a:srgbClr val="FFDF9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May 14 derecho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5700131" y="4654664"/>
            <a:ext cx="3125817" cy="584775"/>
          </a:xfrm>
          <a:prstGeom prst="rect">
            <a:avLst/>
          </a:prstGeom>
          <a:solidFill>
            <a:srgbClr val="FFDF9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May 15 derecho</a:t>
            </a: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2385390" y="1671859"/>
            <a:ext cx="10986617" cy="2980944"/>
            <a:chOff x="19723353" y="13131165"/>
            <a:chExt cx="10972800" cy="2977194"/>
          </a:xfrm>
        </p:grpSpPr>
        <p:sp>
          <p:nvSpPr>
            <p:cNvPr id="168" name="Google Shape;168;p4"/>
            <p:cNvSpPr txBox="1"/>
            <p:nvPr/>
          </p:nvSpPr>
          <p:spPr>
            <a:xfrm>
              <a:off x="20037297" y="13131165"/>
              <a:ext cx="35852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Hourly precipitation rates</a:t>
              </a: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27757674" y="13131165"/>
              <a:ext cx="29384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10-m wind speed</a:t>
              </a:r>
              <a:endParaRPr/>
            </a:p>
          </p:txBody>
        </p:sp>
        <p:grpSp>
          <p:nvGrpSpPr>
            <p:cNvPr id="170" name="Google Shape;170;p4"/>
            <p:cNvGrpSpPr/>
            <p:nvPr/>
          </p:nvGrpSpPr>
          <p:grpSpPr>
            <a:xfrm>
              <a:off x="19723353" y="13478113"/>
              <a:ext cx="10972800" cy="2630246"/>
              <a:chOff x="141981" y="1730759"/>
              <a:chExt cx="12480993" cy="2991769"/>
            </a:xfrm>
          </p:grpSpPr>
          <p:grpSp>
            <p:nvGrpSpPr>
              <p:cNvPr id="171" name="Google Shape;171;p4"/>
              <p:cNvGrpSpPr/>
              <p:nvPr/>
            </p:nvGrpSpPr>
            <p:grpSpPr>
              <a:xfrm>
                <a:off x="141981" y="1780634"/>
                <a:ext cx="4184861" cy="2941894"/>
                <a:chOff x="5763542" y="344498"/>
                <a:chExt cx="4184861" cy="2941894"/>
              </a:xfrm>
            </p:grpSpPr>
            <p:pic>
              <p:nvPicPr>
                <p:cNvPr id="172" name="Google Shape;172;p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5763542" y="344498"/>
                  <a:ext cx="4184861" cy="29418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3" name="Google Shape;173;p4"/>
                <p:cNvSpPr txBox="1"/>
                <p:nvPr/>
              </p:nvSpPr>
              <p:spPr>
                <a:xfrm>
                  <a:off x="6886602" y="438301"/>
                  <a:ext cx="995565" cy="560274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just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ACC</a:t>
                  </a:r>
                  <a:endParaRPr/>
                </a:p>
                <a:p>
                  <a:pPr indent="0" lvl="0" marL="0" marR="0" rtl="0" algn="just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Urban   </a:t>
                  </a:r>
                  <a:endParaRPr/>
                </a:p>
              </p:txBody>
            </p:sp>
          </p:grpSp>
          <p:grpSp>
            <p:nvGrpSpPr>
              <p:cNvPr id="174" name="Google Shape;174;p4"/>
              <p:cNvGrpSpPr/>
              <p:nvPr/>
            </p:nvGrpSpPr>
            <p:grpSpPr>
              <a:xfrm>
                <a:off x="4326842" y="1730759"/>
                <a:ext cx="4114401" cy="2944368"/>
                <a:chOff x="5807128" y="3738549"/>
                <a:chExt cx="4075752" cy="2916710"/>
              </a:xfrm>
            </p:grpSpPr>
            <p:pic>
              <p:nvPicPr>
                <p:cNvPr id="175" name="Google Shape;175;p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5807128" y="3738549"/>
                  <a:ext cx="4075752" cy="29167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6" name="Google Shape;176;p4"/>
                <p:cNvSpPr txBox="1"/>
                <p:nvPr/>
              </p:nvSpPr>
              <p:spPr>
                <a:xfrm>
                  <a:off x="6880200" y="3865311"/>
                  <a:ext cx="1042120" cy="60265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just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ACC</a:t>
                  </a:r>
                  <a:endParaRPr/>
                </a:p>
                <a:p>
                  <a:pPr indent="0" lvl="0" marL="0" marR="0" rtl="0" algn="just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Urban   </a:t>
                  </a:r>
                  <a:endParaRPr/>
                </a:p>
              </p:txBody>
            </p:sp>
          </p:grpSp>
          <p:grpSp>
            <p:nvGrpSpPr>
              <p:cNvPr id="177" name="Google Shape;177;p4"/>
              <p:cNvGrpSpPr/>
              <p:nvPr/>
            </p:nvGrpSpPr>
            <p:grpSpPr>
              <a:xfrm>
                <a:off x="8528328" y="1760548"/>
                <a:ext cx="4094646" cy="2944368"/>
                <a:chOff x="6091123" y="353038"/>
                <a:chExt cx="3927090" cy="2823882"/>
              </a:xfrm>
            </p:grpSpPr>
            <p:pic>
              <p:nvPicPr>
                <p:cNvPr id="178" name="Google Shape;178;p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6091123" y="353038"/>
                  <a:ext cx="3927090" cy="28238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9" name="Google Shape;179;p4"/>
                <p:cNvSpPr txBox="1"/>
                <p:nvPr/>
              </p:nvSpPr>
              <p:spPr>
                <a:xfrm>
                  <a:off x="7127992" y="2118397"/>
                  <a:ext cx="1027020" cy="5834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just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ACC</a:t>
                  </a:r>
                  <a:endParaRPr/>
                </a:p>
                <a:p>
                  <a:pPr indent="0" lvl="0" marL="0" marR="0" rtl="0" algn="just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Urban   </a:t>
                  </a:r>
                  <a:endParaRPr/>
                </a:p>
              </p:txBody>
            </p:sp>
          </p:grpSp>
        </p:grpSp>
        <p:sp>
          <p:nvSpPr>
            <p:cNvPr id="180" name="Google Shape;180;p4"/>
            <p:cNvSpPr txBox="1"/>
            <p:nvPr/>
          </p:nvSpPr>
          <p:spPr>
            <a:xfrm>
              <a:off x="24002010" y="13178135"/>
              <a:ext cx="29384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Max hail sizes</a:t>
              </a:r>
              <a:endParaRPr/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2167895" y="5186606"/>
            <a:ext cx="10972800" cy="3042994"/>
            <a:chOff x="31955423" y="13145808"/>
            <a:chExt cx="10073656" cy="2793642"/>
          </a:xfrm>
        </p:grpSpPr>
        <p:grpSp>
          <p:nvGrpSpPr>
            <p:cNvPr id="182" name="Google Shape;182;p4"/>
            <p:cNvGrpSpPr/>
            <p:nvPr/>
          </p:nvGrpSpPr>
          <p:grpSpPr>
            <a:xfrm>
              <a:off x="31955423" y="13540979"/>
              <a:ext cx="10058400" cy="2398471"/>
              <a:chOff x="-1" y="3429000"/>
              <a:chExt cx="12519143" cy="2985247"/>
            </a:xfrm>
          </p:grpSpPr>
          <p:pic>
            <p:nvPicPr>
              <p:cNvPr id="183" name="Google Shape;183;p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184860" y="3429000"/>
                <a:ext cx="4146897" cy="29852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-1" y="3429000"/>
                <a:ext cx="4184861" cy="29711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8386347" y="3429000"/>
                <a:ext cx="4132795" cy="2971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6" name="Google Shape;186;p4"/>
              <p:cNvSpPr txBox="1"/>
              <p:nvPr/>
            </p:nvSpPr>
            <p:spPr>
              <a:xfrm>
                <a:off x="1098801" y="3526702"/>
                <a:ext cx="1047286" cy="67341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ACC</a:t>
                </a:r>
                <a:endParaRPr/>
              </a:p>
              <a:p>
                <a:pPr indent="0" lvl="0" marL="0" marR="0" rtl="0" algn="just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Urban   </a:t>
                </a:r>
                <a:endParaRPr/>
              </a:p>
            </p:txBody>
          </p:sp>
          <p:sp>
            <p:nvSpPr>
              <p:cNvPr id="187" name="Google Shape;187;p4"/>
              <p:cNvSpPr txBox="1"/>
              <p:nvPr/>
            </p:nvSpPr>
            <p:spPr>
              <a:xfrm>
                <a:off x="5254463" y="3521602"/>
                <a:ext cx="1047286" cy="67341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ACC</a:t>
                </a:r>
                <a:endParaRPr/>
              </a:p>
              <a:p>
                <a:pPr indent="0" lvl="0" marL="0" marR="0" rtl="0" algn="just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Urban   </a:t>
                </a:r>
                <a:endParaRPr/>
              </a:p>
            </p:txBody>
          </p:sp>
          <p:sp>
            <p:nvSpPr>
              <p:cNvPr id="188" name="Google Shape;188;p4"/>
              <p:cNvSpPr txBox="1"/>
              <p:nvPr/>
            </p:nvSpPr>
            <p:spPr>
              <a:xfrm>
                <a:off x="9529528" y="3507973"/>
                <a:ext cx="1047286" cy="67341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ACC</a:t>
                </a:r>
                <a:endParaRPr/>
              </a:p>
              <a:p>
                <a:pPr indent="0" lvl="0" marL="0" marR="0" rtl="0" algn="just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Urban   </a:t>
                </a:r>
                <a:endParaRPr/>
              </a:p>
            </p:txBody>
          </p:sp>
        </p:grpSp>
        <p:sp>
          <p:nvSpPr>
            <p:cNvPr id="189" name="Google Shape;189;p4"/>
            <p:cNvSpPr txBox="1"/>
            <p:nvPr/>
          </p:nvSpPr>
          <p:spPr>
            <a:xfrm>
              <a:off x="32161576" y="13145808"/>
              <a:ext cx="35852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Hourly precipitation rates</a:t>
              </a: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39090600" y="13145808"/>
              <a:ext cx="29384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10-m wind speed</a:t>
              </a:r>
              <a:endParaRPr/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35814000" y="13192778"/>
              <a:ext cx="29384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Max hail sizes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6520134" y="650781"/>
            <a:ext cx="3899768" cy="1399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7022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CC7022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sp>
        <p:nvSpPr>
          <p:cNvPr id="198" name="Google Shape;198;p5"/>
          <p:cNvSpPr txBox="1"/>
          <p:nvPr/>
        </p:nvSpPr>
        <p:spPr>
          <a:xfrm>
            <a:off x="2806050" y="1626794"/>
            <a:ext cx="1096295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0313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Anthropogenic climate change (ACC) and urbanization effects on severe convective storms are case-dependent – </a:t>
            </a:r>
            <a:r>
              <a:rPr b="1"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can be in a contrasting effect between different cases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303132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ACC impacts are opposite </a:t>
            </a:r>
            <a:r>
              <a:rPr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between May 15 and May 14 derechos: strengthened in the former but drastically weakened in the latter, resulting from drastically different large-scale responses. 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303132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Urbanization effects </a:t>
            </a:r>
            <a:r>
              <a:rPr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on on wind speeds, heavy precipitation, and significant severe hail (SSH) </a:t>
            </a:r>
            <a:r>
              <a:rPr b="1"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are consistent for both cases</a:t>
            </a:r>
            <a:r>
              <a:rPr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: enhanced heavy precipitation and SSH, but weakened near-surface wind speeds. 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303132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Urbanization effects are stronger </a:t>
            </a:r>
            <a:r>
              <a:rPr lang="en-US" sz="2400">
                <a:solidFill>
                  <a:srgbClr val="303132"/>
                </a:solidFill>
                <a:latin typeface="Calibri"/>
                <a:ea typeface="Calibri"/>
                <a:cs typeface="Calibri"/>
                <a:sym typeface="Calibri"/>
              </a:rPr>
              <a:t>in May 15 but the effects are much weaker in May 14 case because a smaller part of the storm passes over the urban area. </a:t>
            </a:r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3067347" y="6374200"/>
            <a:ext cx="70107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Welcome to the poster session for more details.</a:t>
            </a:r>
            <a:endParaRPr b="1" sz="240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Poster # 016 on Thursday</a:t>
            </a:r>
            <a:endParaRPr b="1" sz="240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/>
          <p:nvPr>
            <p:ph idx="12" type="sldNum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chemeClr val="dk1"/>
                </a:solidFill>
              </a:rPr>
              <a:t>‹#›</a:t>
            </a:fld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2020-04-17T00:32:05Z</dcterms:created>
  <dc:creator>Prasad, Rajiv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0x010100F270E522F245494EA77EFF76711DEDA0</vt:lpwstr>
  </property>
</Properties>
</file>