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7"/>
  </p:notesMasterIdLst>
  <p:handoutMasterIdLst>
    <p:handoutMasterId r:id="rId8"/>
  </p:handoutMasterIdLst>
  <p:sldIdLst>
    <p:sldId id="260" r:id="rId2"/>
    <p:sldId id="269" r:id="rId3"/>
    <p:sldId id="270" r:id="rId4"/>
    <p:sldId id="271" r:id="rId5"/>
    <p:sldId id="268" r:id="rId6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8CA"/>
    <a:srgbClr val="000000"/>
    <a:srgbClr val="719500"/>
    <a:srgbClr val="007836"/>
    <a:srgbClr val="BE0F34"/>
    <a:srgbClr val="820150"/>
    <a:srgbClr val="502D7F"/>
    <a:srgbClr val="00338E"/>
    <a:srgbClr val="0081AB"/>
    <a:srgbClr val="758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0E5788-E87B-284F-AF06-1134171C27EB}" v="1" dt="2024-08-07T03:23:54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3" autoAdjust="0"/>
    <p:restoredTop sz="96327"/>
  </p:normalViewPr>
  <p:slideViewPr>
    <p:cSldViewPr snapToGrid="0" snapToObjects="1">
      <p:cViewPr varScale="1">
        <p:scale>
          <a:sx n="99" d="100"/>
          <a:sy n="99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el, Pralit L" userId="3079a786-a8d8-4ef5-9dfd-c96aaed1367d" providerId="ADAL" clId="{B20E5788-E87B-284F-AF06-1134171C27EB}"/>
    <pc:docChg chg="modSld">
      <pc:chgData name="Patel, Pralit L" userId="3079a786-a8d8-4ef5-9dfd-c96aaed1367d" providerId="ADAL" clId="{B20E5788-E87B-284F-AF06-1134171C27EB}" dt="2024-08-07T03:25:22.195" v="5" actId="20577"/>
      <pc:docMkLst>
        <pc:docMk/>
      </pc:docMkLst>
      <pc:sldChg chg="modSp mod">
        <pc:chgData name="Patel, Pralit L" userId="3079a786-a8d8-4ef5-9dfd-c96aaed1367d" providerId="ADAL" clId="{B20E5788-E87B-284F-AF06-1134171C27EB}" dt="2024-08-07T03:25:22.195" v="5" actId="20577"/>
        <pc:sldMkLst>
          <pc:docMk/>
          <pc:sldMk cId="159816922" sldId="269"/>
        </pc:sldMkLst>
        <pc:spChg chg="mod">
          <ac:chgData name="Patel, Pralit L" userId="3079a786-a8d8-4ef5-9dfd-c96aaed1367d" providerId="ADAL" clId="{B20E5788-E87B-284F-AF06-1134171C27EB}" dt="2024-08-07T03:25:22.195" v="5" actId="20577"/>
          <ac:spMkLst>
            <pc:docMk/>
            <pc:sldMk cId="159816922" sldId="269"/>
            <ac:spMk id="8" creationId="{DF8CB227-E69D-11AA-484C-3F4C37AD4C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3017837" y="7525871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4185" y="6522990"/>
            <a:ext cx="1141787" cy="1114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7837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2843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6, 2024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C0DA49-6545-F944-B8D7-092E3A91AE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0529" y="990170"/>
            <a:ext cx="3506322" cy="114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31B8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07546B-D20C-C14A-8101-BC8F05145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29" y="427567"/>
            <a:ext cx="2481718" cy="8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31B8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61FD75-E76F-734C-B6EA-5536D651F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29" y="427567"/>
            <a:ext cx="2481718" cy="8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834" y="145430"/>
            <a:ext cx="10067365" cy="110066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31B8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8A6745-1529-074F-A3EE-842DA6B9E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29" y="427567"/>
            <a:ext cx="2481718" cy="8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31B8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06B8BE-A17C-F94A-A69A-20092B785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29" y="427567"/>
            <a:ext cx="2481718" cy="8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8520C0B-63E4-8146-B06F-2D4679E9C0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834" y="145430"/>
            <a:ext cx="10067365" cy="110066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31B8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4CDA75-7411-354C-8FAD-A82E8C1B27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29" y="427567"/>
            <a:ext cx="2481718" cy="8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F80F1A3-CAFA-0B44-BCCA-72F4C1583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834" y="145430"/>
            <a:ext cx="10067365" cy="110066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31B8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0769CA0-9F33-264B-ACC0-6EC0F1AC2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29" y="427567"/>
            <a:ext cx="2481718" cy="8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A1036-5E42-F94D-9403-5F48704D2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29" y="427567"/>
            <a:ext cx="2481718" cy="8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44655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4BE25C-8093-7D44-A61B-32DE6D2D2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4185" y="6522990"/>
            <a:ext cx="1141787" cy="1114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3043F0-307D-B547-A0CD-6596DFA93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427567"/>
            <a:ext cx="2481718" cy="8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529" y="3086845"/>
            <a:ext cx="4572000" cy="1828800"/>
          </a:xfrm>
        </p:spPr>
        <p:txBody>
          <a:bodyPr/>
          <a:lstStyle/>
          <a:p>
            <a:r>
              <a:rPr lang="en-US" dirty="0"/>
              <a:t>Spark: Modeling Battery Storage in MSD Context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Pralit</a:t>
            </a:r>
            <a:r>
              <a:rPr lang="en-US" dirty="0"/>
              <a:t> Patel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C3C0-764A-4145-9480-D79B28BB6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2024 EESM PI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130ED9-0C27-4EF1-9F86-D29E4EA507BE}" type="datetime4">
              <a:rPr lang="en-US" smtClean="0"/>
              <a:t>August 6,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598F8-FD91-51CE-C690-212C8034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7763EA-3471-0419-CFB3-6C0F8EE6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Ostensibly about grid storage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8CB227-E69D-11AA-484C-3F4C37AD4C62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Explicitly model battery grid storage </a:t>
            </a:r>
            <a:r>
              <a:rPr lang="en-US"/>
              <a:t>which provides </a:t>
            </a:r>
            <a:r>
              <a:rPr lang="en-US" dirty="0"/>
              <a:t>“load shifting”; more effectively utilize electric capacity</a:t>
            </a:r>
          </a:p>
          <a:p>
            <a:pPr lvl="1"/>
            <a:r>
              <a:rPr lang="en-US" dirty="0"/>
              <a:t>Particularly useful in conjunction with Variable Renewable Energy (VRE)</a:t>
            </a:r>
          </a:p>
          <a:p>
            <a:pPr lvl="1"/>
            <a:r>
              <a:rPr lang="en-US" dirty="0"/>
              <a:t>Within a </a:t>
            </a:r>
            <a:r>
              <a:rPr lang="en-US" i="1" dirty="0"/>
              <a:t>structural</a:t>
            </a:r>
            <a:r>
              <a:rPr lang="en-US" dirty="0"/>
              <a:t> model which includes appropriate dynamics to characterize the benefits of storage to the system (not just a statistical relationship)</a:t>
            </a:r>
          </a:p>
          <a:p>
            <a:pPr lvl="1"/>
            <a:r>
              <a:rPr lang="en-US" dirty="0"/>
              <a:t>Still within the full GCAM/GCAM-USA</a:t>
            </a:r>
          </a:p>
        </p:txBody>
      </p:sp>
      <p:pic>
        <p:nvPicPr>
          <p:cNvPr id="9" name="Picture 8" descr="A graph of different colors&#10;&#10;Description automatically generated">
            <a:extLst>
              <a:ext uri="{FF2B5EF4-FFF2-40B4-BE49-F238E27FC236}">
                <a16:creationId xmlns:a16="http://schemas.microsoft.com/office/drawing/2014/main" id="{8FB31759-ADEF-B9E4-A17A-FBCEBDCAA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652" y="4421829"/>
            <a:ext cx="6423649" cy="3500744"/>
          </a:xfrm>
          <a:prstGeom prst="rect">
            <a:avLst/>
          </a:prstGeom>
        </p:spPr>
      </p:pic>
      <p:pic>
        <p:nvPicPr>
          <p:cNvPr id="10" name="Picture 9" descr="A colorful squares with black text&#10;&#10;Description automatically generated">
            <a:extLst>
              <a:ext uri="{FF2B5EF4-FFF2-40B4-BE49-F238E27FC236}">
                <a16:creationId xmlns:a16="http://schemas.microsoft.com/office/drawing/2014/main" id="{79FF0DD8-7B90-6D69-648C-117175933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741" y="3923440"/>
            <a:ext cx="1574059" cy="365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BEE010-06D6-035C-F652-21CAD683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C2AE8C-5C47-F8FD-50B9-FFA008A0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Really driving towards the overarching science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F01BD-0F57-3599-DBE7-166CC00BC72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“How do short-term influences affect long-term dynamics”?</a:t>
            </a:r>
          </a:p>
          <a:p>
            <a:r>
              <a:rPr lang="en-US" dirty="0"/>
              <a:t>”How will investments affect the ability to respond to future influences”?</a:t>
            </a:r>
          </a:p>
          <a:p>
            <a:endParaRPr lang="en-US" dirty="0"/>
          </a:p>
          <a:p>
            <a:r>
              <a:rPr lang="en-US" sz="3600" b="1" dirty="0">
                <a:solidFill>
                  <a:srgbClr val="31B8CA"/>
                </a:solidFill>
              </a:rPr>
              <a:t>Variability</a:t>
            </a:r>
          </a:p>
          <a:p>
            <a:r>
              <a:rPr lang="en-US" sz="3600" b="1" dirty="0">
                <a:solidFill>
                  <a:srgbClr val="31B8CA"/>
                </a:solidFill>
              </a:rPr>
              <a:t>Extremes</a:t>
            </a:r>
          </a:p>
          <a:p>
            <a:r>
              <a:rPr lang="en-US" sz="3600" b="1" dirty="0">
                <a:solidFill>
                  <a:srgbClr val="31B8CA"/>
                </a:solidFill>
              </a:rPr>
              <a:t>Climate Impacts</a:t>
            </a:r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18B0BF3-6488-6A90-E4BD-6A4ADF5C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464" y="3571123"/>
            <a:ext cx="3480930" cy="3480930"/>
          </a:xfrm>
          <a:prstGeom prst="rect">
            <a:avLst/>
          </a:prstGeom>
        </p:spPr>
      </p:pic>
      <p:pic>
        <p:nvPicPr>
          <p:cNvPr id="6" name="Picture 5" descr="A graph of a load&#10;&#10;Description automatically generated">
            <a:extLst>
              <a:ext uri="{FF2B5EF4-FFF2-40B4-BE49-F238E27FC236}">
                <a16:creationId xmlns:a16="http://schemas.microsoft.com/office/drawing/2014/main" id="{DBC3F0B0-FE78-285F-4478-81590C094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929" y="4591876"/>
            <a:ext cx="3255731" cy="316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C682A1-9E0C-6931-AF32-97951FCE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993E23-1D93-531B-45E1-70711B44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flexible system which has the right levers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E92A9-9AEE-84EA-B13C-85E06BEB0CA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GCAM will never have all the </a:t>
            </a:r>
            <a:r>
              <a:rPr lang="en-US" i="1" dirty="0"/>
              <a:t>details</a:t>
            </a:r>
            <a:r>
              <a:rPr lang="en-US" dirty="0"/>
              <a:t> (resolution, climate, stressors)</a:t>
            </a:r>
          </a:p>
          <a:p>
            <a:pPr lvl="1"/>
            <a:r>
              <a:rPr lang="en-US" dirty="0"/>
              <a:t>Collaboration and model coupling are key</a:t>
            </a:r>
          </a:p>
          <a:p>
            <a:pPr lvl="1"/>
            <a:r>
              <a:rPr lang="en-US" dirty="0"/>
              <a:t>Speak the same language to ensure we can faithfully include feedbacks to / from coupled systems</a:t>
            </a:r>
          </a:p>
          <a:p>
            <a:r>
              <a:rPr lang="en-US" dirty="0"/>
              <a:t>Manage trade off in complexity with science goals</a:t>
            </a:r>
          </a:p>
          <a:p>
            <a:pPr lvl="1"/>
            <a:r>
              <a:rPr lang="en-US" dirty="0"/>
              <a:t>Robust methodologies</a:t>
            </a:r>
          </a:p>
          <a:p>
            <a:pPr lvl="1"/>
            <a:r>
              <a:rPr lang="en-US" dirty="0"/>
              <a:t>Flexible and nimble data processing</a:t>
            </a:r>
          </a:p>
          <a:p>
            <a:pPr lvl="1"/>
            <a:r>
              <a:rPr lang="en-US" dirty="0"/>
              <a:t>We may want to ultimately translate to statistical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9844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842575-E703-8955-4917-FC921178762E}"/>
              </a:ext>
            </a:extLst>
          </p:cNvPr>
          <p:cNvSpPr txBox="1"/>
          <p:nvPr/>
        </p:nvSpPr>
        <p:spPr>
          <a:xfrm>
            <a:off x="1320800" y="481584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136</a:t>
            </a:r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606</TotalTime>
  <Words>186</Words>
  <Application>Microsoft Macintosh PowerPoint</Application>
  <PresentationFormat>Custom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PNNL_Option_4</vt:lpstr>
      <vt:lpstr>Spark: Modeling Battery Storage in MSD Context</vt:lpstr>
      <vt:lpstr>Ostensibly about grid storage</vt:lpstr>
      <vt:lpstr>Really driving towards the overarching science goals</vt:lpstr>
      <vt:lpstr>Designing a flexible system which has the right levers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Holland, Timothy</dc:creator>
  <cp:lastModifiedBy>Patel, Pralit L</cp:lastModifiedBy>
  <cp:revision>6</cp:revision>
  <dcterms:created xsi:type="dcterms:W3CDTF">2019-10-01T15:57:21Z</dcterms:created>
  <dcterms:modified xsi:type="dcterms:W3CDTF">2024-08-07T03:25:28Z</dcterms:modified>
</cp:coreProperties>
</file>