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sldIdLst>
    <p:sldId id="265" r:id="rId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69660"/>
  </p:normalViewPr>
  <p:slideViewPr>
    <p:cSldViewPr>
      <p:cViewPr varScale="1">
        <p:scale>
          <a:sx n="87" d="100"/>
          <a:sy n="87" d="100"/>
        </p:scale>
        <p:origin x="2088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1EEBF8-E7F3-4A9A-850F-E4428DDCC0C3}" type="datetimeFigureOut">
              <a:rPr lang="en-US"/>
              <a:pPr>
                <a:defRPr/>
              </a:pPr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C2D153-3D13-4BE3-B2CD-4C482CBB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8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7338E-CFCF-413C-9FF8-02EB67962A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8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3147485" y="6634163"/>
            <a:ext cx="9046633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1" y="6634163"/>
            <a:ext cx="3111500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3198285" y="6646864"/>
            <a:ext cx="8784167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235"/>
          <p:cNvSpPr>
            <a:spLocks noChangeArrowheads="1"/>
          </p:cNvSpPr>
          <p:nvPr userDrawn="1"/>
        </p:nvSpPr>
        <p:spPr bwMode="auto">
          <a:xfrm>
            <a:off x="-46566" y="6646864"/>
            <a:ext cx="309456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848E3B6-8522-4FD6-8750-BDCE7D124C96}" type="slidenum">
              <a:rPr lang="en-US" sz="1000">
                <a:solidFill>
                  <a:schemeClr val="bg1"/>
                </a:solidFill>
                <a:latin typeface="+mn-lt"/>
                <a:ea typeface="Rod"/>
                <a:cs typeface="Rod"/>
              </a:rPr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BER Climate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600201"/>
            <a:ext cx="513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451600" y="1600201"/>
            <a:ext cx="5130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D29F111-307B-4882-84AF-E5A785B4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445DE63-9444-4068-B970-12C6A99CC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s://doi.org/10.1002/essoar.10506530.1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1968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189544"/>
            <a:ext cx="11963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The Simple Cloud-Resolving E3SM Atmosphere Model (SCREAM)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5867400"/>
            <a:ext cx="480060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1" dirty="0"/>
              <a:t>Citation:</a:t>
            </a:r>
            <a:r>
              <a:rPr lang="en-US" sz="1000" dirty="0"/>
              <a:t> Caldwell, Terai, and 28 coauthors, </a:t>
            </a:r>
            <a:r>
              <a:rPr lang="en-US" sz="1000" i="1" dirty="0"/>
              <a:t>Convection-Permitting Simulations with the E3SM Global Atmosphere Model</a:t>
            </a:r>
            <a:r>
              <a:rPr lang="en-US" sz="1000" dirty="0"/>
              <a:t>,  Submitted to J. Adv. Model. Earth Syst. (2021). </a:t>
            </a:r>
            <a:r>
              <a:rPr lang="en-US" sz="1000" dirty="0">
                <a:hlinkClick r:id="rId5"/>
              </a:rPr>
              <a:t>https://</a:t>
            </a:r>
            <a:r>
              <a:rPr lang="en-US" sz="1000" dirty="0" err="1">
                <a:hlinkClick r:id="rId5"/>
              </a:rPr>
              <a:t>doi.org</a:t>
            </a:r>
            <a:r>
              <a:rPr lang="en-US" sz="1000" dirty="0">
                <a:hlinkClick r:id="rId5"/>
              </a:rPr>
              <a:t>/10.1002/essoar.10506530.1</a:t>
            </a:r>
            <a:endParaRPr lang="en-US" sz="1000" dirty="0"/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11458" y="934638"/>
            <a:ext cx="66227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>
              <a:spcBef>
                <a:spcPct val="15000"/>
              </a:spcBef>
            </a:pP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Scientific Challenge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Treatment of sub-grid scale convection in general circulation models (GCMs) is a major source of climate-change uncertainty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Climate impacts are felt on scales too small to resolve in conventional global models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Upcoming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exascale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computers won’t perform individual calculations faster, they will do more in parallel. This requires more parallel work… which higher resolution provides…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⇒ Now is the time for a convection-resolving global model!</a:t>
            </a:r>
          </a:p>
          <a:p>
            <a:br>
              <a:rPr lang="en-US" sz="1400" dirty="0"/>
            </a:br>
            <a:endParaRPr lang="en-US" sz="1400" dirty="0"/>
          </a:p>
          <a:p>
            <a:pPr algn="ctr">
              <a:spcBef>
                <a:spcPct val="15000"/>
              </a:spcBef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311458" y="3234145"/>
            <a:ext cx="6470342" cy="164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1600" b="1" dirty="0">
                <a:latin typeface="Calibri" pitchFamily="34" charset="0"/>
              </a:rPr>
              <a:t>Approach and </a:t>
            </a:r>
            <a:r>
              <a:rPr lang="en-US" sz="1600" b="1" dirty="0">
                <a:solidFill>
                  <a:srgbClr val="1D23A3"/>
                </a:solidFill>
                <a:latin typeface="Calibri" pitchFamily="34" charset="0"/>
              </a:rPr>
              <a:t>Results</a:t>
            </a:r>
            <a:endParaRPr lang="en-US" sz="1600" dirty="0">
              <a:solidFill>
                <a:srgbClr val="1D23A3"/>
              </a:solidFill>
              <a:latin typeface="Calibri" pitchFamily="34" charset="0"/>
            </a:endParaRP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E3SM is creating a new global atmosphere model (SCREAM) which is:</a:t>
            </a:r>
          </a:p>
          <a:p>
            <a:pPr marL="742950" lvl="1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targeted for 3 km grid spacing but able to run at any resolution</a:t>
            </a:r>
          </a:p>
          <a:p>
            <a:pPr marL="742950" lvl="1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written in C++ for fast performance on GPUs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23A3"/>
                </a:solidFill>
                <a:latin typeface="Calibri" pitchFamily="34" charset="0"/>
              </a:rPr>
              <a:t>Prototype (F90) runs contributed to the “DYAMOND2” intercomparison look very promising (see movie)</a:t>
            </a:r>
          </a:p>
        </p:txBody>
      </p:sp>
      <p:sp>
        <p:nvSpPr>
          <p:cNvPr id="15373" name="TextBox 24"/>
          <p:cNvSpPr txBox="1">
            <a:spLocks noChangeArrowheads="1"/>
          </p:cNvSpPr>
          <p:nvPr/>
        </p:nvSpPr>
        <p:spPr bwMode="auto">
          <a:xfrm>
            <a:off x="311456" y="5181600"/>
            <a:ext cx="662274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Impact</a:t>
            </a:r>
            <a:endParaRPr lang="en-US" sz="16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This effort provides E3SM with a GPU-enabled atmosphere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Explicitly resolving convective events appears to solve many long-standing biases in GCMs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Because it resolves finer scales, SCREAM will be more useful for climate impact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0" y="49894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D23A3"/>
                </a:solidFill>
                <a:latin typeface="Calibri" charset="0"/>
                <a:ea typeface="Calibri" charset="0"/>
                <a:cs typeface="Calibri" charset="0"/>
              </a:rPr>
              <a:t>Movie</a:t>
            </a:r>
            <a:r>
              <a:rPr lang="en-US" sz="1400" dirty="0">
                <a:solidFill>
                  <a:srgbClr val="1D23A3"/>
                </a:solidFill>
                <a:latin typeface="Calibri" charset="0"/>
                <a:ea typeface="Calibri" charset="0"/>
                <a:cs typeface="Calibri" charset="0"/>
              </a:rPr>
              <a:t>: Precipitation (colors) and integrated water vapor (gray) for an atmospheric river from E3SM’s DYAMOND2 simulation. By Paul Ullrich/UC Davis</a:t>
            </a:r>
          </a:p>
          <a:p>
            <a:endParaRPr lang="en-US" sz="1400" dirty="0">
              <a:solidFill>
                <a:srgbClr val="1D23A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video_1280.mp4" descr="video_1280.mp4">
            <a:hlinkClick r:id="" action="ppaction://media"/>
            <a:extLst>
              <a:ext uri="{FF2B5EF4-FFF2-40B4-BE49-F238E27FC236}">
                <a16:creationId xmlns:a16="http://schemas.microsoft.com/office/drawing/2014/main" id="{07550A4F-7FFE-F54C-9F1D-971E3C55D6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7137"/>
          <a:stretch/>
        </p:blipFill>
        <p:spPr>
          <a:xfrm>
            <a:off x="7431760" y="934638"/>
            <a:ext cx="4531640" cy="39349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252</Words>
  <Application>Microsoft Macintosh PowerPoint</Application>
  <PresentationFormat>Widescreen</PresentationFormat>
  <Paragraphs>19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Davis, Holly</cp:lastModifiedBy>
  <cp:revision>88</cp:revision>
  <dcterms:created xsi:type="dcterms:W3CDTF">2013-09-25T16:30:27Z</dcterms:created>
  <dcterms:modified xsi:type="dcterms:W3CDTF">2021-05-25T19:12:58Z</dcterms:modified>
</cp:coreProperties>
</file>