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handoutMasterIdLst>
    <p:handoutMasterId r:id="rId3"/>
  </p:handoutMasterIdLst>
  <p:sldIdLst>
    <p:sldId id="278"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CCFF"/>
    <a:srgbClr val="000000"/>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08" autoAdjust="0"/>
    <p:restoredTop sz="94674"/>
  </p:normalViewPr>
  <p:slideViewPr>
    <p:cSldViewPr>
      <p:cViewPr varScale="1">
        <p:scale>
          <a:sx n="102" d="100"/>
          <a:sy n="102" d="100"/>
        </p:scale>
        <p:origin x="1320" y="102"/>
      </p:cViewPr>
      <p:guideLst>
        <p:guide orient="horz" pos="2160"/>
        <p:guide pos="2880"/>
      </p:guideLst>
    </p:cSldViewPr>
  </p:slideViewPr>
  <p:notesTextViewPr>
    <p:cViewPr>
      <p:scale>
        <a:sx n="3" d="2"/>
        <a:sy n="3" d="2"/>
      </p:scale>
      <p:origin x="0" y="0"/>
    </p:cViewPr>
  </p:notesTextViewPr>
  <p:notesViewPr>
    <p:cSldViewPr>
      <p:cViewPr varScale="1">
        <p:scale>
          <a:sx n="65" d="100"/>
          <a:sy n="65" d="100"/>
        </p:scale>
        <p:origin x="2040" y="67"/>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40175" y="0"/>
            <a:ext cx="3013075" cy="466725"/>
          </a:xfrm>
          <a:prstGeom prst="rect">
            <a:avLst/>
          </a:prstGeom>
        </p:spPr>
        <p:txBody>
          <a:bodyPr vert="horz" lIns="91440" tIns="45720" rIns="91440" bIns="45720" rtlCol="0"/>
          <a:lstStyle>
            <a:lvl1pPr algn="r">
              <a:defRPr sz="1200"/>
            </a:lvl1pPr>
          </a:lstStyle>
          <a:p>
            <a:fld id="{6C1A9F73-6F72-4EE7-A1C5-3099F9A6255A}" type="datetimeFigureOut">
              <a:rPr lang="en-US" smtClean="0"/>
              <a:t>10/10/2018</a:t>
            </a:fld>
            <a:endParaRPr lang="en-US" dirty="0"/>
          </a:p>
        </p:txBody>
      </p:sp>
      <p:sp>
        <p:nvSpPr>
          <p:cNvPr id="4" name="Footer Placeholder 3"/>
          <p:cNvSpPr>
            <a:spLocks noGrp="1"/>
          </p:cNvSpPr>
          <p:nvPr>
            <p:ph type="ftr" sz="quarter" idx="2"/>
          </p:nvPr>
        </p:nvSpPr>
        <p:spPr>
          <a:xfrm>
            <a:off x="0" y="8842375"/>
            <a:ext cx="30130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40175" y="8842375"/>
            <a:ext cx="3013075" cy="466725"/>
          </a:xfrm>
          <a:prstGeom prst="rect">
            <a:avLst/>
          </a:prstGeom>
        </p:spPr>
        <p:txBody>
          <a:bodyPr vert="horz" lIns="91440" tIns="45720" rIns="91440" bIns="45720" rtlCol="0" anchor="b"/>
          <a:lstStyle>
            <a:lvl1pPr algn="r">
              <a:defRPr sz="1200"/>
            </a:lvl1pPr>
          </a:lstStyle>
          <a:p>
            <a:fld id="{156B8BC5-5D88-4C9D-9A00-D9A348FA5B1C}" type="slidenum">
              <a:rPr lang="en-US" smtClean="0"/>
              <a:t>‹#›</a:t>
            </a:fld>
            <a:endParaRPr lang="en-US" dirty="0"/>
          </a:p>
        </p:txBody>
      </p:sp>
    </p:spTree>
    <p:extLst>
      <p:ext uri="{BB962C8B-B14F-4D97-AF65-F5344CB8AC3E}">
        <p14:creationId xmlns:p14="http://schemas.microsoft.com/office/powerpoint/2010/main" val="184705037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9" descr="PPT_Header_Graphic-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53144" cy="1281440"/>
          </a:xfrm>
          <a:prstGeom prst="rect">
            <a:avLst/>
          </a:prstGeom>
        </p:spPr>
      </p:pic>
      <p:sp>
        <p:nvSpPr>
          <p:cNvPr id="2" name="Title 1"/>
          <p:cNvSpPr>
            <a:spLocks noGrp="1"/>
          </p:cNvSpPr>
          <p:nvPr>
            <p:ph type="title"/>
          </p:nvPr>
        </p:nvSpPr>
        <p:spPr>
          <a:effectLst/>
        </p:spPr>
        <p:txBody>
          <a:bodyPr>
            <a:normAutofit/>
          </a:bodyPr>
          <a:lstStyle>
            <a:lvl1pPr algn="l">
              <a:defRPr sz="3000" b="1" i="0">
                <a:solidFill>
                  <a:schemeClr val="bg1"/>
                </a:solidFill>
                <a:effectLst>
                  <a:outerShdw blurRad="50800" dist="38100" dir="2700000" algn="tl" rotWithShape="0">
                    <a:srgbClr val="000000">
                      <a:alpha val="43000"/>
                    </a:srgbClr>
                  </a:outerShdw>
                </a:effectLst>
                <a:latin typeface="Arial"/>
                <a:cs typeface="Arial"/>
              </a:defRPr>
            </a:lvl1pPr>
          </a:lstStyle>
          <a:p>
            <a:r>
              <a:rPr lang="en-US" dirty="0"/>
              <a:t>Click to edit</a:t>
            </a:r>
          </a:p>
        </p:txBody>
      </p:sp>
      <p:sp>
        <p:nvSpPr>
          <p:cNvPr id="3" name="Content Placeholder 2"/>
          <p:cNvSpPr>
            <a:spLocks noGrp="1"/>
          </p:cNvSpPr>
          <p:nvPr>
            <p:ph idx="1"/>
          </p:nvPr>
        </p:nvSpPr>
        <p:spPr/>
        <p:txBody>
          <a:bodyPr/>
          <a:lstStyle>
            <a:lvl1pPr marL="228600" indent="-228600">
              <a:buFont typeface="Wingdings" charset="2"/>
              <a:buChar char="§"/>
              <a:defRPr sz="2000">
                <a:solidFill>
                  <a:schemeClr val="tx1">
                    <a:lumMod val="65000"/>
                    <a:lumOff val="35000"/>
                  </a:schemeClr>
                </a:solidFill>
                <a:latin typeface="Arial"/>
                <a:cs typeface="Arial"/>
              </a:defRPr>
            </a:lvl1pPr>
            <a:lvl2pPr marL="457200" indent="-228600">
              <a:buFont typeface="Arial"/>
              <a:buChar char="•"/>
              <a:defRPr sz="1800">
                <a:solidFill>
                  <a:schemeClr val="tx1">
                    <a:lumMod val="65000"/>
                    <a:lumOff val="35000"/>
                  </a:schemeClr>
                </a:solidFill>
                <a:latin typeface="Arial"/>
                <a:cs typeface="Arial"/>
              </a:defRPr>
            </a:lvl2pPr>
            <a:lvl3pPr marL="685800" indent="-228600">
              <a:buFont typeface="Wingdings" charset="2"/>
              <a:buChar char="§"/>
              <a:defRPr sz="1600" i="1">
                <a:solidFill>
                  <a:schemeClr val="tx1">
                    <a:lumMod val="65000"/>
                    <a:lumOff val="35000"/>
                  </a:schemeClr>
                </a:solidFill>
                <a:latin typeface="Arial"/>
                <a:cs typeface="Arial"/>
              </a:defRPr>
            </a:lvl3pPr>
            <a:lvl4pPr>
              <a:defRPr>
                <a:solidFill>
                  <a:schemeClr val="tx1">
                    <a:lumMod val="65000"/>
                    <a:lumOff val="35000"/>
                  </a:schemeClr>
                </a:solidFill>
                <a:latin typeface="Arial"/>
                <a:cs typeface="Arial"/>
              </a:defRPr>
            </a:lvl4pPr>
            <a:lvl5pPr>
              <a:defRPr>
                <a:solidFill>
                  <a:schemeClr val="tx1">
                    <a:lumMod val="65000"/>
                    <a:lumOff val="35000"/>
                  </a:schemeClr>
                </a:solidFill>
                <a:latin typeface="Arial"/>
                <a:cs typeface="Arial"/>
              </a:defRPr>
            </a:lvl5pPr>
          </a:lstStyle>
          <a:p>
            <a:pPr lvl="0"/>
            <a:r>
              <a:rPr lang="en-US" dirty="0"/>
              <a:t>Click to edit </a:t>
            </a:r>
          </a:p>
          <a:p>
            <a:pPr lvl="1"/>
            <a:r>
              <a:rPr lang="en-US" dirty="0"/>
              <a:t>Second level</a:t>
            </a:r>
          </a:p>
          <a:p>
            <a:pPr lvl="2"/>
            <a:r>
              <a:rPr lang="en-US" dirty="0"/>
              <a:t>Third level</a:t>
            </a:r>
          </a:p>
        </p:txBody>
      </p:sp>
      <p:sp>
        <p:nvSpPr>
          <p:cNvPr id="7" name="Rectangle 6"/>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marL="171450" indent="-171450" eaLnBrk="0" hangingPunct="0">
              <a:lnSpc>
                <a:spcPct val="90000"/>
              </a:lnSpc>
              <a:defRPr/>
            </a:pPr>
            <a:r>
              <a:rPr lang="en-US" sz="1200" b="1" dirty="0">
                <a:solidFill>
                  <a:schemeClr val="bg1"/>
                </a:solidFill>
                <a:latin typeface="Arial" charset="0"/>
                <a:ea typeface="Rod"/>
                <a:cs typeface="Rod"/>
              </a:rPr>
              <a:t>Department of Energy  •  Office of Science  •  Biological and Environmental Research</a:t>
            </a:r>
          </a:p>
        </p:txBody>
      </p:sp>
      <p:sp>
        <p:nvSpPr>
          <p:cNvPr id="8" name="Rectangle 7"/>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fld id="{0062BA03-6D02-45A6-9131-B779417689AB}" type="slidenum">
              <a:rPr lang="en-US" sz="1100" b="1">
                <a:solidFill>
                  <a:schemeClr val="bg1"/>
                </a:solidFill>
                <a:cs typeface="Arial" charset="0"/>
              </a:rPr>
              <a:pPr eaLnBrk="0" hangingPunct="0">
                <a:defRPr/>
              </a:pPr>
              <a:t>‹#›</a:t>
            </a:fld>
            <a:r>
              <a:rPr lang="en-US" sz="1100" b="1" dirty="0">
                <a:solidFill>
                  <a:schemeClr val="bg1"/>
                </a:solidFill>
                <a:cs typeface="Arial" charset="0"/>
              </a:rPr>
              <a:t>  ESM</a:t>
            </a:r>
          </a:p>
        </p:txBody>
      </p:sp>
    </p:spTree>
    <p:extLst>
      <p:ext uri="{BB962C8B-B14F-4D97-AF65-F5344CB8AC3E}">
        <p14:creationId xmlns:p14="http://schemas.microsoft.com/office/powerpoint/2010/main" val="3375908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a:t>
            </a:r>
          </a:p>
        </p:txBody>
      </p:sp>
      <p:sp>
        <p:nvSpPr>
          <p:cNvPr id="3" name="Content Placeholder 2"/>
          <p:cNvSpPr>
            <a:spLocks noGrp="1"/>
          </p:cNvSpPr>
          <p:nvPr>
            <p:ph sz="half" idx="1"/>
          </p:nvPr>
        </p:nvSpPr>
        <p:spPr>
          <a:xfrm>
            <a:off x="457200" y="1600200"/>
            <a:ext cx="4038600" cy="4525963"/>
          </a:xfrm>
        </p:spPr>
        <p:txBody>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Click to edit </a:t>
            </a:r>
          </a:p>
          <a:p>
            <a:pPr lvl="1"/>
            <a:r>
              <a:rPr lang="en-US" dirty="0"/>
              <a:t>Second level</a:t>
            </a:r>
          </a:p>
          <a:p>
            <a:pPr lvl="2"/>
            <a:r>
              <a:rPr lang="en-US" dirty="0"/>
              <a:t>Third level</a:t>
            </a:r>
          </a:p>
        </p:txBody>
      </p:sp>
      <p:sp>
        <p:nvSpPr>
          <p:cNvPr id="4" name="Content Placeholder 3"/>
          <p:cNvSpPr>
            <a:spLocks noGrp="1"/>
          </p:cNvSpPr>
          <p:nvPr>
            <p:ph sz="half" idx="2"/>
          </p:nvPr>
        </p:nvSpPr>
        <p:spPr>
          <a:xfrm>
            <a:off x="4648200" y="1600200"/>
            <a:ext cx="4038600" cy="4525963"/>
          </a:xfrm>
        </p:spPr>
        <p:txBody>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Click to edit </a:t>
            </a:r>
          </a:p>
          <a:p>
            <a:pPr lvl="1"/>
            <a:r>
              <a:rPr lang="en-US" dirty="0"/>
              <a:t>Second level</a:t>
            </a:r>
          </a:p>
          <a:p>
            <a:pPr lvl="2"/>
            <a:r>
              <a:rPr lang="en-US" dirty="0"/>
              <a:t>Third level</a:t>
            </a:r>
          </a:p>
        </p:txBody>
      </p:sp>
    </p:spTree>
    <p:extLst>
      <p:ext uri="{BB962C8B-B14F-4D97-AF65-F5344CB8AC3E}">
        <p14:creationId xmlns:p14="http://schemas.microsoft.com/office/powerpoint/2010/main" val="220971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a:t>
            </a:r>
          </a:p>
        </p:txBody>
      </p:sp>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a:t>
            </a:r>
          </a:p>
          <a:p>
            <a:pPr lvl="1"/>
            <a:r>
              <a:rPr lang="en-US" dirty="0"/>
              <a:t>Second level</a:t>
            </a:r>
          </a:p>
          <a:p>
            <a:pPr lvl="2"/>
            <a:r>
              <a:rPr lang="en-US" dirty="0"/>
              <a:t>Third level</a:t>
            </a:r>
          </a:p>
        </p:txBody>
      </p:sp>
    </p:spTree>
    <p:extLst>
      <p:ext uri="{BB962C8B-B14F-4D97-AF65-F5344CB8AC3E}">
        <p14:creationId xmlns:p14="http://schemas.microsoft.com/office/powerpoint/2010/main" val="6458527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descr="PPT_Header_Graphic-01.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0"/>
            <a:ext cx="9153144" cy="128144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a:t>
            </a:r>
          </a:p>
          <a:p>
            <a:pPr lvl="1"/>
            <a:r>
              <a:rPr lang="en-US" dirty="0"/>
              <a:t>Second level</a:t>
            </a:r>
          </a:p>
          <a:p>
            <a:pPr lvl="2"/>
            <a:r>
              <a:rPr lang="en-US" dirty="0"/>
              <a:t>Third level</a:t>
            </a:r>
          </a:p>
        </p:txBody>
      </p:sp>
      <p:sp>
        <p:nvSpPr>
          <p:cNvPr id="7" name="Rectangle 6"/>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marL="171450" indent="-171450" eaLnBrk="0" hangingPunct="0">
              <a:lnSpc>
                <a:spcPct val="90000"/>
              </a:lnSpc>
              <a:defRPr/>
            </a:pPr>
            <a:r>
              <a:rPr lang="en-US" sz="1200" b="1" dirty="0">
                <a:solidFill>
                  <a:schemeClr val="bg1"/>
                </a:solidFill>
                <a:latin typeface="Arial" charset="0"/>
                <a:ea typeface="Rod"/>
                <a:cs typeface="Rod"/>
              </a:rPr>
              <a:t>Department of Energy  •  Office of Science  •  Biological and Environmental Research</a:t>
            </a:r>
          </a:p>
        </p:txBody>
      </p:sp>
      <p:sp>
        <p:nvSpPr>
          <p:cNvPr id="8" name="Rectangle 7"/>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fld id="{0062BA03-6D02-45A6-9131-B779417689AB}" type="slidenum">
              <a:rPr lang="en-US" sz="1100" b="1">
                <a:solidFill>
                  <a:schemeClr val="bg1"/>
                </a:solidFill>
                <a:cs typeface="Arial" charset="0"/>
              </a:rPr>
              <a:pPr eaLnBrk="0" hangingPunct="0">
                <a:defRPr/>
              </a:pPr>
              <a:t>‹#›</a:t>
            </a:fld>
            <a:r>
              <a:rPr lang="en-US" sz="1100" b="1" dirty="0">
                <a:solidFill>
                  <a:schemeClr val="bg1"/>
                </a:solidFill>
                <a:cs typeface="Arial" charset="0"/>
              </a:rPr>
              <a:t>  ESM</a:t>
            </a:r>
          </a:p>
        </p:txBody>
      </p:sp>
    </p:spTree>
    <p:extLst>
      <p:ext uri="{BB962C8B-B14F-4D97-AF65-F5344CB8AC3E}">
        <p14:creationId xmlns:p14="http://schemas.microsoft.com/office/powerpoint/2010/main" val="4090910843"/>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Lst>
  <p:txStyles>
    <p:titleStyle>
      <a:lvl1pPr algn="l" defTabSz="914400" rtl="0" eaLnBrk="1" latinLnBrk="0" hangingPunct="1">
        <a:spcBef>
          <a:spcPct val="0"/>
        </a:spcBef>
        <a:buNone/>
        <a:defRPr sz="3000" b="1" kern="1200">
          <a:solidFill>
            <a:schemeClr val="bg1"/>
          </a:solidFill>
          <a:effectLst>
            <a:outerShdw blurRad="50800" dist="38100" dir="2700000" algn="tl" rotWithShape="0">
              <a:srgbClr val="000000">
                <a:alpha val="43000"/>
              </a:srgbClr>
            </a:outerShdw>
          </a:effectLst>
          <a:latin typeface="Arial"/>
          <a:ea typeface="+mj-ea"/>
          <a:cs typeface="Arial"/>
        </a:defRPr>
      </a:lvl1pPr>
    </p:titleStyle>
    <p:bodyStyle>
      <a:lvl1pPr marL="228600" indent="-228600" algn="l" defTabSz="914400" rtl="0" eaLnBrk="1" latinLnBrk="0" hangingPunct="1">
        <a:spcBef>
          <a:spcPct val="20000"/>
        </a:spcBef>
        <a:buFont typeface="Wingdings" charset="2"/>
        <a:buChar char="§"/>
        <a:defRPr sz="2000" kern="1200">
          <a:solidFill>
            <a:srgbClr val="595959"/>
          </a:solidFill>
          <a:latin typeface="Arial"/>
          <a:ea typeface="+mn-ea"/>
          <a:cs typeface="Arial"/>
        </a:defRPr>
      </a:lvl1pPr>
      <a:lvl2pPr marL="457200" indent="-228600" algn="l" defTabSz="914400" rtl="0" eaLnBrk="1" latinLnBrk="0" hangingPunct="1">
        <a:spcBef>
          <a:spcPct val="20000"/>
        </a:spcBef>
        <a:buFont typeface="Arial"/>
        <a:buChar char="•"/>
        <a:defRPr sz="1800" kern="1200">
          <a:solidFill>
            <a:srgbClr val="595959"/>
          </a:solidFill>
          <a:latin typeface="Arial"/>
          <a:ea typeface="+mn-ea"/>
          <a:cs typeface="Arial"/>
        </a:defRPr>
      </a:lvl2pPr>
      <a:lvl3pPr marL="685800" indent="-228600" algn="l" defTabSz="914400" rtl="0" eaLnBrk="1" latinLnBrk="0" hangingPunct="1">
        <a:spcBef>
          <a:spcPct val="20000"/>
        </a:spcBef>
        <a:buFont typeface="Wingdings" charset="2"/>
        <a:buChar char="§"/>
        <a:defRPr sz="1600" i="1" kern="1200">
          <a:solidFill>
            <a:srgbClr val="595959"/>
          </a:solidFill>
          <a:latin typeface="Arial"/>
          <a:ea typeface="+mn-ea"/>
          <a:cs typeface="Arial"/>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nco.sf.net/nco.pdf" TargetMode="External"/><Relationship Id="rId2" Type="http://schemas.openxmlformats.org/officeDocument/2006/relationships/hyperlink" Target="https://github.com/nco/nco"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dirty="0">
                <a:effectLst/>
              </a:rPr>
              <a:t>The netCDF Operators (NCO): Automatic Remapping of Gridded Geoscience Data</a:t>
            </a:r>
          </a:p>
        </p:txBody>
      </p:sp>
      <p:sp>
        <p:nvSpPr>
          <p:cNvPr id="3" name="Content Placeholder 2"/>
          <p:cNvSpPr>
            <a:spLocks noGrp="1"/>
          </p:cNvSpPr>
          <p:nvPr>
            <p:ph idx="1"/>
          </p:nvPr>
        </p:nvSpPr>
        <p:spPr>
          <a:xfrm>
            <a:off x="450624" y="1524000"/>
            <a:ext cx="4117848" cy="4191000"/>
          </a:xfrm>
        </p:spPr>
        <p:txBody>
          <a:bodyPr>
            <a:normAutofit fontScale="70000" lnSpcReduction="20000"/>
          </a:bodyPr>
          <a:lstStyle/>
          <a:p>
            <a:pPr marL="0" indent="0" algn="ctr">
              <a:spcBef>
                <a:spcPts val="0"/>
              </a:spcBef>
              <a:spcAft>
                <a:spcPts val="600"/>
              </a:spcAft>
              <a:buNone/>
            </a:pPr>
            <a:r>
              <a:rPr lang="en-US" sz="1900" b="1" dirty="0"/>
              <a:t>Science</a:t>
            </a:r>
          </a:p>
          <a:p>
            <a:pPr>
              <a:spcBef>
                <a:spcPts val="300"/>
              </a:spcBef>
              <a:spcAft>
                <a:spcPts val="600"/>
              </a:spcAft>
            </a:pPr>
            <a:r>
              <a:rPr lang="en-US" sz="1700" dirty="0"/>
              <a:t>The netCDF Operators (NCO) provide the first automatic remapping tool that transforms geoscience data between any two map grids. This significantly eases the intercomparison of Earth system model (ESM) simulations and their evaluation against satellite-based observations.</a:t>
            </a:r>
          </a:p>
          <a:p>
            <a:pPr>
              <a:spcBef>
                <a:spcPts val="300"/>
              </a:spcBef>
              <a:spcAft>
                <a:spcPts val="600"/>
              </a:spcAft>
            </a:pPr>
            <a:endParaRPr lang="en-US" sz="1300" dirty="0"/>
          </a:p>
          <a:p>
            <a:pPr marL="0" indent="0" algn="ctr">
              <a:spcBef>
                <a:spcPts val="0"/>
              </a:spcBef>
              <a:spcAft>
                <a:spcPts val="600"/>
              </a:spcAft>
              <a:buNone/>
            </a:pPr>
            <a:r>
              <a:rPr lang="en-US" sz="1900" b="1" dirty="0"/>
              <a:t>NCO Solution</a:t>
            </a:r>
          </a:p>
          <a:p>
            <a:pPr>
              <a:spcBef>
                <a:spcPts val="300"/>
              </a:spcBef>
              <a:spcAft>
                <a:spcPts val="600"/>
              </a:spcAft>
            </a:pPr>
            <a:r>
              <a:rPr lang="en-US" sz="1700" dirty="0"/>
              <a:t>Using NCO, researchers can readily perform what was formerly a time-consuming and error-prone remapping task without having to manually locate or generate grid information.  Instead, they can work with readily available data files.</a:t>
            </a:r>
          </a:p>
          <a:p>
            <a:pPr>
              <a:spcBef>
                <a:spcPts val="300"/>
              </a:spcBef>
              <a:spcAft>
                <a:spcPts val="600"/>
              </a:spcAft>
            </a:pPr>
            <a:r>
              <a:rPr lang="en-US" sz="1700" dirty="0"/>
              <a:t>NCO takes advantage of parallel computer processing to provide the fastest possible regridding. Comparisons show that NCO regrids up to 100 times faster than other similar-purpose tools.</a:t>
            </a:r>
          </a:p>
          <a:p>
            <a:pPr>
              <a:spcBef>
                <a:spcPts val="300"/>
              </a:spcBef>
              <a:spcAft>
                <a:spcPts val="600"/>
              </a:spcAft>
            </a:pPr>
            <a:r>
              <a:rPr lang="en-US" sz="1700" dirty="0"/>
              <a:t>Beyond automatic remapping, NCO performs much of the workflow that converts raw ESM output into the statistical data formats favored by researchers, DOE, NASA and the Intergovernmental Panel on Climate Change (IPCC).</a:t>
            </a:r>
            <a:r>
              <a:rPr lang="en-US" sz="1500" dirty="0"/>
              <a:t> </a:t>
            </a:r>
          </a:p>
        </p:txBody>
      </p:sp>
      <p:sp>
        <p:nvSpPr>
          <p:cNvPr id="4" name="Content Placeholder 2"/>
          <p:cNvSpPr txBox="1">
            <a:spLocks/>
          </p:cNvSpPr>
          <p:nvPr/>
        </p:nvSpPr>
        <p:spPr>
          <a:xfrm>
            <a:off x="4758067" y="5071724"/>
            <a:ext cx="4114803" cy="1481476"/>
          </a:xfrm>
          <a:prstGeom prst="rect">
            <a:avLst/>
          </a:prstGeom>
        </p:spPr>
        <p:txBody>
          <a:bodyPr vert="horz" lIns="91440" tIns="45720" rIns="91440" bIns="45720" rtlCol="0">
            <a:noAutofit/>
          </a:bodyPr>
          <a:lstStyle>
            <a:lvl1pPr marL="228600" indent="-228600" algn="l" defTabSz="914400" rtl="0" eaLnBrk="1" latinLnBrk="0" hangingPunct="1">
              <a:spcBef>
                <a:spcPct val="20000"/>
              </a:spcBef>
              <a:buFont typeface="Wingdings" charset="2"/>
              <a:buChar char="§"/>
              <a:defRPr sz="2000" kern="1200">
                <a:solidFill>
                  <a:schemeClr val="tx1">
                    <a:lumMod val="65000"/>
                    <a:lumOff val="35000"/>
                  </a:schemeClr>
                </a:solidFill>
                <a:latin typeface="Arial"/>
                <a:ea typeface="+mn-ea"/>
                <a:cs typeface="Arial"/>
              </a:defRPr>
            </a:lvl1pPr>
            <a:lvl2pPr marL="457200" indent="-228600" algn="l" defTabSz="914400" rtl="0" eaLnBrk="1" latinLnBrk="0" hangingPunct="1">
              <a:spcBef>
                <a:spcPct val="20000"/>
              </a:spcBef>
              <a:buFont typeface="Arial"/>
              <a:buChar char="•"/>
              <a:defRPr sz="1800" kern="1200">
                <a:solidFill>
                  <a:schemeClr val="tx1">
                    <a:lumMod val="65000"/>
                    <a:lumOff val="35000"/>
                  </a:schemeClr>
                </a:solidFill>
                <a:latin typeface="Arial"/>
                <a:ea typeface="+mn-ea"/>
                <a:cs typeface="Arial"/>
              </a:defRPr>
            </a:lvl2pPr>
            <a:lvl3pPr marL="685800" indent="-228600" algn="l" defTabSz="914400" rtl="0" eaLnBrk="1" latinLnBrk="0" hangingPunct="1">
              <a:spcBef>
                <a:spcPct val="20000"/>
              </a:spcBef>
              <a:buFont typeface="Wingdings" charset="2"/>
              <a:buChar char="§"/>
              <a:defRPr sz="1600" i="1" kern="1200">
                <a:solidFill>
                  <a:schemeClr val="tx1">
                    <a:lumMod val="65000"/>
                    <a:lumOff val="35000"/>
                  </a:schemeClr>
                </a:solidFill>
                <a:latin typeface="Arial"/>
                <a:ea typeface="+mn-ea"/>
                <a:cs typeface="Arial"/>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a:ea typeface="+mn-ea"/>
                <a:cs typeface="Arial"/>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200" dirty="0"/>
              <a:t>In addition to facilitating comparison between models and satellite measurements, NCO significantly eases intercomparison of ESM simulations with those of other models. </a:t>
            </a:r>
          </a:p>
          <a:p>
            <a:r>
              <a:rPr lang="en-US" sz="1200" dirty="0"/>
              <a:t>NCO expedites deeper understanding of geophysical processes and accelerates their improved representation in ESMs.</a:t>
            </a:r>
          </a:p>
          <a:p>
            <a:endParaRPr lang="en-US" sz="1200" dirty="0"/>
          </a:p>
        </p:txBody>
      </p:sp>
      <p:sp>
        <p:nvSpPr>
          <p:cNvPr id="7" name="TextBox 6"/>
          <p:cNvSpPr txBox="1"/>
          <p:nvPr/>
        </p:nvSpPr>
        <p:spPr>
          <a:xfrm>
            <a:off x="458721" y="5669280"/>
            <a:ext cx="4114803" cy="731520"/>
          </a:xfrm>
          <a:prstGeom prst="rect">
            <a:avLst/>
          </a:prstGeom>
          <a:solidFill>
            <a:schemeClr val="accent1">
              <a:lumMod val="60000"/>
              <a:lumOff val="40000"/>
            </a:schemeClr>
          </a:solidFill>
        </p:spPr>
        <p:txBody>
          <a:bodyPr wrap="square" rtlCol="0">
            <a:spAutoFit/>
          </a:bodyPr>
          <a:lstStyle/>
          <a:p>
            <a:endParaRPr lang="en-US" dirty="0"/>
          </a:p>
        </p:txBody>
      </p:sp>
      <p:sp>
        <p:nvSpPr>
          <p:cNvPr id="8" name="TextBox 7"/>
          <p:cNvSpPr txBox="1"/>
          <p:nvPr/>
        </p:nvSpPr>
        <p:spPr>
          <a:xfrm>
            <a:off x="534923" y="5657088"/>
            <a:ext cx="3962400" cy="677108"/>
          </a:xfrm>
          <a:prstGeom prst="rect">
            <a:avLst/>
          </a:prstGeom>
          <a:noFill/>
        </p:spPr>
        <p:txBody>
          <a:bodyPr wrap="square" rtlCol="0">
            <a:spAutoFit/>
          </a:bodyPr>
          <a:lstStyle/>
          <a:p>
            <a:pPr algn="ctr"/>
            <a:r>
              <a:rPr lang="en-US" sz="1600" b="1" dirty="0">
                <a:solidFill>
                  <a:schemeClr val="bg1"/>
                </a:solidFill>
                <a:latin typeface="Arial" panose="020B0604020202020204" pitchFamily="34" charset="0"/>
                <a:cs typeface="Arial" panose="020B0604020202020204" pitchFamily="34" charset="0"/>
              </a:rPr>
              <a:t>Get NCO</a:t>
            </a:r>
            <a:endParaRPr lang="en-US" sz="1100" dirty="0">
              <a:solidFill>
                <a:schemeClr val="bg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100" dirty="0">
                <a:solidFill>
                  <a:schemeClr val="bg1"/>
                </a:solidFill>
                <a:latin typeface="Arial" panose="020B0604020202020204" pitchFamily="34" charset="0"/>
                <a:cs typeface="Arial" panose="020B0604020202020204" pitchFamily="34" charset="0"/>
              </a:rPr>
              <a:t>NCO software is available at: </a:t>
            </a:r>
            <a:r>
              <a:rPr lang="en-US" sz="1100" dirty="0">
                <a:solidFill>
                  <a:schemeClr val="bg1"/>
                </a:solidFill>
                <a:latin typeface="Arial" panose="020B0604020202020204" pitchFamily="34" charset="0"/>
                <a:cs typeface="Arial" panose="020B0604020202020204" pitchFamily="34" charset="0"/>
                <a:hlinkClick r:id="rId2"/>
              </a:rPr>
              <a:t>https://github.com/nco/nco</a:t>
            </a:r>
            <a:endParaRPr lang="en-US" sz="1100" dirty="0">
              <a:solidFill>
                <a:schemeClr val="bg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100" dirty="0">
                <a:solidFill>
                  <a:schemeClr val="bg1"/>
                </a:solidFill>
                <a:latin typeface="Arial" panose="020B0604020202020204" pitchFamily="34" charset="0"/>
                <a:cs typeface="Arial" panose="020B0604020202020204" pitchFamily="34" charset="0"/>
              </a:rPr>
              <a:t>Documentation can be found at: </a:t>
            </a:r>
            <a:r>
              <a:rPr lang="en-US" sz="1100" dirty="0">
                <a:solidFill>
                  <a:schemeClr val="bg1"/>
                </a:solidFill>
                <a:latin typeface="Arial" panose="020B0604020202020204" pitchFamily="34" charset="0"/>
                <a:cs typeface="Arial" panose="020B0604020202020204" pitchFamily="34" charset="0"/>
                <a:hlinkClick r:id="rId3"/>
              </a:rPr>
              <a:t>http://nco.sf.net/nco.pdf</a:t>
            </a:r>
            <a:endParaRPr lang="en-US" sz="1100" dirty="0">
              <a:solidFill>
                <a:schemeClr val="bg1"/>
              </a:solidFill>
              <a:latin typeface="Arial" panose="020B0604020202020204" pitchFamily="34" charset="0"/>
              <a:cs typeface="Arial" panose="020B0604020202020204" pitchFamily="34" charset="0"/>
            </a:endParaRPr>
          </a:p>
        </p:txBody>
      </p:sp>
      <p:sp>
        <p:nvSpPr>
          <p:cNvPr id="10" name="TextBox 9"/>
          <p:cNvSpPr txBox="1"/>
          <p:nvPr/>
        </p:nvSpPr>
        <p:spPr>
          <a:xfrm>
            <a:off x="4724400" y="3918719"/>
            <a:ext cx="4146947" cy="577081"/>
          </a:xfrm>
          <a:prstGeom prst="rect">
            <a:avLst/>
          </a:prstGeom>
          <a:noFill/>
        </p:spPr>
        <p:txBody>
          <a:bodyPr wrap="square" rtlCol="0">
            <a:spAutoFit/>
          </a:bodyPr>
          <a:lstStyle/>
          <a:p>
            <a:r>
              <a:rPr lang="en-US" sz="1050" i="1" dirty="0">
                <a:latin typeface="Arial" panose="020B0604020202020204" pitchFamily="34" charset="0"/>
                <a:cs typeface="Arial" panose="020B0604020202020204" pitchFamily="34" charset="0"/>
              </a:rPr>
              <a:t>NCO remapping of fine-scale temperature data derived from NASA satellite measurements, in the HDF format (left), onto a coarser DOE E3SM model grid in netCDF format (right).</a:t>
            </a:r>
          </a:p>
        </p:txBody>
      </p:sp>
      <p:sp>
        <p:nvSpPr>
          <p:cNvPr id="6" name="TextBox 5"/>
          <p:cNvSpPr txBox="1"/>
          <p:nvPr/>
        </p:nvSpPr>
        <p:spPr>
          <a:xfrm>
            <a:off x="4758067" y="4672280"/>
            <a:ext cx="4114803" cy="661720"/>
          </a:xfrm>
          <a:prstGeom prst="rect">
            <a:avLst/>
          </a:prstGeom>
          <a:noFill/>
        </p:spPr>
        <p:txBody>
          <a:bodyPr wrap="square" rtlCol="0">
            <a:spAutoFit/>
          </a:bodyPr>
          <a:lstStyle/>
          <a:p>
            <a:pPr algn="ctr"/>
            <a:r>
              <a:rPr lang="en-US" b="1" dirty="0">
                <a:solidFill>
                  <a:schemeClr val="tx1">
                    <a:lumMod val="65000"/>
                    <a:lumOff val="35000"/>
                  </a:schemeClr>
                </a:solidFill>
                <a:latin typeface="Arial" panose="020B0604020202020204" pitchFamily="34" charset="0"/>
                <a:cs typeface="Arial" panose="020B0604020202020204" pitchFamily="34" charset="0"/>
              </a:rPr>
              <a:t>Science Impact</a:t>
            </a:r>
          </a:p>
          <a:p>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20448" y="1524000"/>
            <a:ext cx="4201281" cy="2326264"/>
          </a:xfrm>
          <a:prstGeom prst="rect">
            <a:avLst/>
          </a:prstGeom>
        </p:spPr>
      </p:pic>
    </p:spTree>
    <p:extLst>
      <p:ext uri="{BB962C8B-B14F-4D97-AF65-F5344CB8AC3E}">
        <p14:creationId xmlns:p14="http://schemas.microsoft.com/office/powerpoint/2010/main" val="3942701267"/>
      </p:ext>
    </p:extLst>
  </p:cSld>
  <p:clrMapOvr>
    <a:masterClrMapping/>
  </p:clrMapOvr>
</p:sld>
</file>

<file path=ppt/theme/theme1.xml><?xml version="1.0" encoding="utf-8"?>
<a:theme xmlns:a="http://schemas.openxmlformats.org/drawingml/2006/main" name="1_Office Theme">
  <a:themeElements>
    <a:clrScheme name="Custom 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4182</TotalTime>
  <Words>267</Words>
  <Application>Microsoft Office PowerPoint</Application>
  <PresentationFormat>On-screen Show (4:3)</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Rod</vt:lpstr>
      <vt:lpstr>Wingdings</vt:lpstr>
      <vt:lpstr>1_Office Theme</vt:lpstr>
      <vt:lpstr>The netCDF Operators (NCO): Automatic Remapping of Gridded Geoscience Data</vt:lpstr>
    </vt:vector>
  </TitlesOfParts>
  <Company>US Department of Energy (SC)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Wasem, Michael</cp:lastModifiedBy>
  <cp:revision>162</cp:revision>
  <cp:lastPrinted>2018-03-26T16:48:21Z</cp:lastPrinted>
  <dcterms:created xsi:type="dcterms:W3CDTF">2013-01-18T14:34:17Z</dcterms:created>
  <dcterms:modified xsi:type="dcterms:W3CDTF">2018-10-10T23:00:50Z</dcterms:modified>
</cp:coreProperties>
</file>