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handoutMasterIdLst>
    <p:handoutMasterId r:id="rId3"/>
  </p:handoutMasterIdLst>
  <p:sldIdLst>
    <p:sldId id="278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5" autoAdjust="0"/>
    <p:restoredTop sz="94660"/>
  </p:normalViewPr>
  <p:slideViewPr>
    <p:cSldViewPr>
      <p:cViewPr varScale="1">
        <p:scale>
          <a:sx n="76" d="100"/>
          <a:sy n="76" d="100"/>
        </p:scale>
        <p:origin x="701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0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9F73-6F72-4EE7-A1C5-3099F9A6255A}" type="datetimeFigureOut">
              <a:rPr lang="en-US" smtClean="0"/>
              <a:t>6/29/2018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8BC5-5D88-4C9D-9A00-D9A348FA5B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5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Header_Graphic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28600"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5800" indent="-228600">
              <a:buFont typeface="Wingdings" charset="2"/>
              <a:buChar char="§"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</a:t>
            </a:r>
            <a:r>
              <a:rPr lang="en-US" sz="1100" b="1" dirty="0" smtClean="0">
                <a:solidFill>
                  <a:schemeClr val="bg1"/>
                </a:solidFill>
                <a:cs typeface="Arial" charset="0"/>
              </a:rPr>
              <a:t>ESM</a:t>
            </a:r>
          </a:p>
        </p:txBody>
      </p:sp>
    </p:spTree>
    <p:extLst>
      <p:ext uri="{BB962C8B-B14F-4D97-AF65-F5344CB8AC3E}">
        <p14:creationId xmlns:p14="http://schemas.microsoft.com/office/powerpoint/2010/main" val="337590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585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Header_Graphic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</a:t>
            </a:r>
            <a:r>
              <a:rPr lang="en-US" sz="1100" b="1" dirty="0" smtClean="0">
                <a:solidFill>
                  <a:schemeClr val="bg1"/>
                </a:solidFill>
                <a:cs typeface="Arial" charset="0"/>
              </a:rPr>
              <a:t>ESM</a:t>
            </a:r>
          </a:p>
        </p:txBody>
      </p:sp>
    </p:spTree>
    <p:extLst>
      <p:ext uri="{BB962C8B-B14F-4D97-AF65-F5344CB8AC3E}">
        <p14:creationId xmlns:p14="http://schemas.microsoft.com/office/powerpoint/2010/main" val="4090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595959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95959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ct val="20000"/>
        </a:spcBef>
        <a:buFont typeface="Wingdings" charset="2"/>
        <a:buChar char="§"/>
        <a:defRPr sz="1600" i="1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thub.com/LIVVkit/LIVVki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002/2017MS0009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8721" y="5410200"/>
            <a:ext cx="4114803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56544" y="5410200"/>
            <a:ext cx="4114803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4923" y="5486400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LIVVkit 2.1.1</a:t>
            </a:r>
            <a:endParaRPr lang="en-US" sz="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and software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at: </a:t>
            </a:r>
            <a:r>
              <a:rPr lang="en-US" sz="1200" dirty="0">
                <a:hlinkClick r:id="rId2"/>
              </a:rPr>
              <a:t>https://github.com/LIVVkit/LIVVkit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8067" y="3733800"/>
            <a:ext cx="41148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Science Impact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727" y="1295400"/>
            <a:ext cx="3329073" cy="23470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Land Ice Verification and </a:t>
            </a:r>
            <a:br>
              <a:rPr lang="en-US" dirty="0" smtClean="0"/>
            </a:br>
            <a:r>
              <a:rPr lang="en-US" dirty="0" smtClean="0"/>
              <a:t>Validation Toolkit (LIVVkit)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7799"/>
            <a:ext cx="4117848" cy="4038601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/>
              <a:t>Ice Sheet Modeling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/>
              <a:t>LIVVkit is a python-based ice sheet model validation and verification software that is important for testing ice sheet models as they are developed, and comparing with available observations</a:t>
            </a:r>
            <a:r>
              <a:rPr lang="en-US" sz="1200" dirty="0" smtClean="0"/>
              <a:t>.</a:t>
            </a:r>
            <a:r>
              <a:rPr lang="en-US" sz="1200" dirty="0"/>
              <a:t> </a:t>
            </a:r>
            <a:endParaRPr lang="en-US" sz="1200" dirty="0" smtClean="0"/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 smtClean="0"/>
              <a:t>It is a part </a:t>
            </a:r>
            <a:r>
              <a:rPr lang="en-US" sz="1200" dirty="0"/>
              <a:t>of the Community Ice Sheet Model (CISM) and the Energy Exascale Earth System Model (E3SM</a:t>
            </a:r>
            <a:r>
              <a:rPr lang="en-US" sz="1200" dirty="0" smtClean="0"/>
              <a:t>).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 smtClean="0"/>
              <a:t>Verification </a:t>
            </a:r>
            <a:r>
              <a:rPr lang="en-US" b="1" dirty="0"/>
              <a:t>and </a:t>
            </a:r>
            <a:r>
              <a:rPr lang="en-US" b="1" dirty="0" smtClean="0"/>
              <a:t>Validation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 smtClean="0"/>
              <a:t>LIVVkit </a:t>
            </a:r>
            <a:r>
              <a:rPr lang="en-US" sz="1200" dirty="0"/>
              <a:t>provides an easily extensible framework to expand its capability, to include new observational data, and to apply to new ice sheet models on new computing platforms</a:t>
            </a:r>
            <a:r>
              <a:rPr lang="en-US" sz="1200" dirty="0" smtClean="0"/>
              <a:t>.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/>
              <a:t>Data from reanalysis, remotely sensed, and in-situ sources are included within the validation process; they are accessed and processed using </a:t>
            </a:r>
            <a:r>
              <a:rPr lang="en-US" sz="1200" dirty="0" smtClean="0"/>
              <a:t>a </a:t>
            </a:r>
            <a:r>
              <a:rPr lang="en-US" sz="1200" dirty="0"/>
              <a:t>suite of scripts that can be extended to include new data as they become available</a:t>
            </a:r>
            <a:endParaRPr lang="en-US" sz="12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58067" y="4038600"/>
            <a:ext cx="4114803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16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Ice sheet changes are expected to accelerate, and new observations will be made available. LIVVkit will be important for modelers to improve </a:t>
            </a:r>
            <a:r>
              <a:rPr lang="en-US" sz="1200" dirty="0" smtClean="0"/>
              <a:t>simulations </a:t>
            </a:r>
            <a:r>
              <a:rPr lang="en-US" sz="1200" dirty="0"/>
              <a:t>and estimate expected ice sheet melting and sea level rise</a:t>
            </a:r>
            <a:r>
              <a:rPr lang="en-US" sz="1200" dirty="0" smtClean="0"/>
              <a:t>.</a:t>
            </a:r>
          </a:p>
          <a:p>
            <a:r>
              <a:rPr lang="en-US" sz="1200" dirty="0"/>
              <a:t>LIVVkit will greatly accelerate ice sheet modeling workflow, simplifying and standardizing model </a:t>
            </a:r>
            <a:r>
              <a:rPr lang="en-US" sz="1200" dirty="0" smtClean="0"/>
              <a:t>testing. </a:t>
            </a:r>
          </a:p>
          <a:p>
            <a:endParaRPr lang="en-US" sz="12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831220" y="5631359"/>
            <a:ext cx="3931780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</a:rPr>
              <a:t>J. H. Kennedy et al.: "</a:t>
            </a:r>
            <a:r>
              <a:rPr lang="en-US" sz="1100" dirty="0">
                <a:solidFill>
                  <a:schemeClr val="bg1"/>
                </a:solidFill>
                <a:hlinkClick r:id="rId4"/>
              </a:rPr>
              <a:t>LIVVkit: An extensible, python‐based, land ice verification and validation toolkit for ice sheet models</a:t>
            </a:r>
            <a:r>
              <a:rPr lang="en-US" sz="1100" dirty="0">
                <a:solidFill>
                  <a:schemeClr val="bg1"/>
                </a:solidFill>
              </a:rPr>
              <a:t>," </a:t>
            </a:r>
            <a:r>
              <a:rPr lang="en-US" sz="1100" i="1" dirty="0">
                <a:solidFill>
                  <a:schemeClr val="bg1"/>
                </a:solidFill>
              </a:rPr>
              <a:t>Journal of Advances in Modeling Earth Systems</a:t>
            </a:r>
            <a:r>
              <a:rPr lang="en-US" sz="1100" dirty="0">
                <a:solidFill>
                  <a:schemeClr val="bg1"/>
                </a:solidFill>
              </a:rPr>
              <a:t>, https://doi.org/10.1002/2017MS000916</a:t>
            </a:r>
            <a:endParaRPr lang="en-US" sz="11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8067" y="2992923"/>
            <a:ext cx="28619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/>
              <a:t>This schematic of LIVVkit architecture illustrates how the interface is used to schedule a series </a:t>
            </a:r>
            <a:r>
              <a:rPr lang="en-US" sz="1100" i="1" dirty="0" smtClean="0"/>
              <a:t>of analyses</a:t>
            </a:r>
            <a:r>
              <a:rPr lang="en-US" sz="1100" i="1" dirty="0"/>
              <a:t>.. </a:t>
            </a:r>
          </a:p>
        </p:txBody>
      </p:sp>
    </p:spTree>
    <p:extLst>
      <p:ext uri="{BB962C8B-B14F-4D97-AF65-F5344CB8AC3E}">
        <p14:creationId xmlns:p14="http://schemas.microsoft.com/office/powerpoint/2010/main" val="39427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3822</TotalTime>
  <Words>257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Rod</vt:lpstr>
      <vt:lpstr>Wingdings</vt:lpstr>
      <vt:lpstr>1_Office Theme</vt:lpstr>
      <vt:lpstr>The Land Ice Verification and  Validation Toolkit (LIVVkit)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Wasem, Michael</cp:lastModifiedBy>
  <cp:revision>132</cp:revision>
  <cp:lastPrinted>2018-03-26T16:48:21Z</cp:lastPrinted>
  <dcterms:created xsi:type="dcterms:W3CDTF">2013-01-18T14:34:17Z</dcterms:created>
  <dcterms:modified xsi:type="dcterms:W3CDTF">2018-06-29T21:27:09Z</dcterms:modified>
</cp:coreProperties>
</file>