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4" r:id="rId1"/>
  </p:sldMasterIdLst>
  <p:handoutMasterIdLst>
    <p:handoutMasterId r:id="rId3"/>
  </p:handoutMasterIdLst>
  <p:sldIdLst>
    <p:sldId id="278" r:id="rId2"/>
  </p:sldIdLst>
  <p:sldSz cx="9144000" cy="6858000" type="screen4x3"/>
  <p:notesSz cx="6954838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81BD"/>
    <a:srgbClr val="99CCFF"/>
    <a:srgbClr val="FFCC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138" autoAdjust="0"/>
    <p:restoredTop sz="94674"/>
  </p:normalViewPr>
  <p:slideViewPr>
    <p:cSldViewPr>
      <p:cViewPr varScale="1">
        <p:scale>
          <a:sx n="102" d="100"/>
          <a:sy n="102" d="100"/>
        </p:scale>
        <p:origin x="840" y="11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65" d="100"/>
          <a:sy n="65" d="100"/>
        </p:scale>
        <p:origin x="2040" y="6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handoutMaster" Target="handoutMasters/handout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0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40175" y="0"/>
            <a:ext cx="30130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1A9F73-6F72-4EE7-A1C5-3099F9A6255A}" type="datetimeFigureOut">
              <a:rPr lang="en-US" smtClean="0"/>
              <a:t>10/11/2018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375"/>
            <a:ext cx="30130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40175" y="8842375"/>
            <a:ext cx="30130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6B8BC5-5D88-4C9D-9A00-D9A348FA5B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70503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PPT_Header_Graphic-0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3144" cy="12814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/>
        </p:spPr>
        <p:txBody>
          <a:bodyPr>
            <a:normAutofit/>
          </a:bodyPr>
          <a:lstStyle>
            <a:lvl1pPr algn="l">
              <a:defRPr sz="3000" b="1" i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defRPr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28600" indent="-228600">
              <a:buFont typeface="Wingdings" charset="2"/>
              <a:buChar char="§"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1pPr>
            <a:lvl2pPr marL="457200" indent="-228600">
              <a:buFont typeface="Arial"/>
              <a:buChar char="•"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2pPr>
            <a:lvl3pPr marL="685800" indent="-228600">
              <a:buFont typeface="Wingdings" charset="2"/>
              <a:buChar char="§"/>
              <a:defRPr sz="1600" i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2360613" y="6634163"/>
            <a:ext cx="6784975" cy="2286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171450" indent="-171450" eaLnBrk="0" hangingPunct="0">
              <a:lnSpc>
                <a:spcPct val="90000"/>
              </a:lnSpc>
              <a:defRPr/>
            </a:pPr>
            <a:r>
              <a:rPr lang="en-US" sz="1200" b="1" dirty="0">
                <a:solidFill>
                  <a:schemeClr val="bg1"/>
                </a:solidFill>
                <a:latin typeface="Arial" charset="0"/>
                <a:ea typeface="Rod"/>
                <a:cs typeface="Rod"/>
              </a:rPr>
              <a:t>Department of Energy  •  Office of Science  •  Biological and Environmental Research</a:t>
            </a:r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0" y="6634163"/>
            <a:ext cx="2333625" cy="2286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fld id="{0062BA03-6D02-45A6-9131-B779417689AB}" type="slidenum">
              <a:rPr lang="en-US" sz="1100" b="1">
                <a:solidFill>
                  <a:schemeClr val="bg1"/>
                </a:solidFill>
                <a:cs typeface="Arial" charset="0"/>
              </a:rPr>
              <a:pPr eaLnBrk="0" hangingPunct="0">
                <a:defRPr/>
              </a:pPr>
              <a:t>‹#›</a:t>
            </a:fld>
            <a:r>
              <a:rPr lang="en-US" sz="1100" b="1" dirty="0">
                <a:solidFill>
                  <a:schemeClr val="bg1"/>
                </a:solidFill>
                <a:cs typeface="Arial" charset="0"/>
              </a:rPr>
              <a:t>  ESM</a:t>
            </a:r>
          </a:p>
        </p:txBody>
      </p:sp>
    </p:spTree>
    <p:extLst>
      <p:ext uri="{BB962C8B-B14F-4D97-AF65-F5344CB8AC3E}">
        <p14:creationId xmlns:p14="http://schemas.microsoft.com/office/powerpoint/2010/main" val="3375908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209714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458527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PT_Header_Graphic-01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3144" cy="128144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2360613" y="6634163"/>
            <a:ext cx="6784975" cy="2286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171450" indent="-171450" eaLnBrk="0" hangingPunct="0">
              <a:lnSpc>
                <a:spcPct val="90000"/>
              </a:lnSpc>
              <a:defRPr/>
            </a:pPr>
            <a:r>
              <a:rPr lang="en-US" sz="1200" b="1" dirty="0">
                <a:solidFill>
                  <a:schemeClr val="bg1"/>
                </a:solidFill>
                <a:latin typeface="Arial" charset="0"/>
                <a:ea typeface="Rod"/>
                <a:cs typeface="Rod"/>
              </a:rPr>
              <a:t>Department of Energy  •  Office of Science  •  Biological and Environmental Research</a:t>
            </a:r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0" y="6634163"/>
            <a:ext cx="2333625" cy="2286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fld id="{0062BA03-6D02-45A6-9131-B779417689AB}" type="slidenum">
              <a:rPr lang="en-US" sz="1100" b="1">
                <a:solidFill>
                  <a:schemeClr val="bg1"/>
                </a:solidFill>
                <a:cs typeface="Arial" charset="0"/>
              </a:rPr>
              <a:pPr eaLnBrk="0" hangingPunct="0">
                <a:defRPr/>
              </a:pPr>
              <a:t>‹#›</a:t>
            </a:fld>
            <a:r>
              <a:rPr lang="en-US" sz="1100" b="1" dirty="0">
                <a:solidFill>
                  <a:schemeClr val="bg1"/>
                </a:solidFill>
                <a:cs typeface="Arial" charset="0"/>
              </a:rPr>
              <a:t>  ESM</a:t>
            </a:r>
          </a:p>
        </p:txBody>
      </p:sp>
    </p:spTree>
    <p:extLst>
      <p:ext uri="{BB962C8B-B14F-4D97-AF65-F5344CB8AC3E}">
        <p14:creationId xmlns:p14="http://schemas.microsoft.com/office/powerpoint/2010/main" val="4090910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</p:sldLayoutIdLst>
  <p:txStyles>
    <p:titleStyle>
      <a:lvl1pPr algn="l" defTabSz="914400" rtl="0" eaLnBrk="1" latinLnBrk="0" hangingPunct="1">
        <a:spcBef>
          <a:spcPct val="0"/>
        </a:spcBef>
        <a:buNone/>
        <a:defRPr sz="3000" b="1" kern="1200">
          <a:solidFill>
            <a:schemeClr val="bg1"/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latin typeface="Arial"/>
          <a:ea typeface="+mj-ea"/>
          <a:cs typeface="Arial"/>
        </a:defRPr>
      </a:lvl1pPr>
    </p:titleStyle>
    <p:bodyStyle>
      <a:lvl1pPr marL="228600" indent="-228600" algn="l" defTabSz="914400" rtl="0" eaLnBrk="1" latinLnBrk="0" hangingPunct="1">
        <a:spcBef>
          <a:spcPct val="20000"/>
        </a:spcBef>
        <a:buFont typeface="Wingdings" charset="2"/>
        <a:buChar char="§"/>
        <a:defRPr sz="2000" kern="1200">
          <a:solidFill>
            <a:srgbClr val="595959"/>
          </a:solidFill>
          <a:latin typeface="Arial"/>
          <a:ea typeface="+mn-ea"/>
          <a:cs typeface="Arial"/>
        </a:defRPr>
      </a:lvl1pPr>
      <a:lvl2pPr marL="457200" indent="-228600" algn="l" defTabSz="914400" rtl="0" eaLnBrk="1" latinLnBrk="0" hangingPunct="1">
        <a:spcBef>
          <a:spcPct val="20000"/>
        </a:spcBef>
        <a:buFont typeface="Arial"/>
        <a:buChar char="•"/>
        <a:defRPr sz="1800" kern="1200">
          <a:solidFill>
            <a:srgbClr val="595959"/>
          </a:solidFill>
          <a:latin typeface="Arial"/>
          <a:ea typeface="+mn-ea"/>
          <a:cs typeface="Arial"/>
        </a:defRPr>
      </a:lvl2pPr>
      <a:lvl3pPr marL="685800" indent="-228600" algn="l" defTabSz="914400" rtl="0" eaLnBrk="1" latinLnBrk="0" hangingPunct="1">
        <a:spcBef>
          <a:spcPct val="20000"/>
        </a:spcBef>
        <a:buFont typeface="Wingdings" charset="2"/>
        <a:buChar char="§"/>
        <a:defRPr sz="1600" i="1" kern="1200">
          <a:solidFill>
            <a:srgbClr val="595959"/>
          </a:solidFill>
          <a:latin typeface="Arial"/>
          <a:ea typeface="+mn-ea"/>
          <a:cs typeface="Arial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nco.sf.net/nco.pdf" TargetMode="External"/><Relationship Id="rId2" Type="http://schemas.openxmlformats.org/officeDocument/2006/relationships/hyperlink" Target="https://e3sm.org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effectLst/>
              </a:rPr>
              <a:t>Analyzing Ocean Mixing at Exascale: Lagrangian, in Situ, Global, High-Performance Particle Tracking (LIGHT)</a:t>
            </a:r>
            <a:endParaRPr lang="en-US" b="0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565104"/>
            <a:ext cx="4117848" cy="3692696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900" b="1" dirty="0"/>
              <a:t>Science</a:t>
            </a:r>
          </a:p>
          <a:p>
            <a:pPr>
              <a:spcBef>
                <a:spcPts val="300"/>
              </a:spcBef>
              <a:spcAft>
                <a:spcPts val="600"/>
              </a:spcAft>
            </a:pPr>
            <a:r>
              <a:rPr lang="en-US" sz="1300" dirty="0"/>
              <a:t>LIGHT provides a new capability to analyze ocean mixing within the Energy Exascale Earth System Model (E3SM, </a:t>
            </a:r>
            <a:r>
              <a:rPr lang="en-US" sz="1300" u="sng" dirty="0">
                <a:solidFill>
                  <a:srgbClr val="0070C0"/>
                </a:solidFill>
                <a:hlinkClick r:id="rId2" tooltip="https://e3sm.org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e3sm.org</a:t>
            </a:r>
            <a:r>
              <a:rPr lang="en-US" sz="1300" dirty="0"/>
              <a:t>) by using “virtual” particle floats to follow the natural motion of the ocean currents, making it more accurate than other approaches.</a:t>
            </a:r>
          </a:p>
          <a:p>
            <a:pPr>
              <a:spcBef>
                <a:spcPts val="300"/>
              </a:spcBef>
              <a:spcAft>
                <a:spcPts val="600"/>
              </a:spcAft>
            </a:pPr>
            <a:endParaRPr lang="en-US" sz="1300" dirty="0"/>
          </a:p>
          <a:p>
            <a:pPr marL="0" indent="0"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900" b="1" dirty="0"/>
              <a:t>LIGHT Solution</a:t>
            </a:r>
          </a:p>
          <a:p>
            <a:pPr>
              <a:spcBef>
                <a:spcPts val="300"/>
              </a:spcBef>
              <a:spcAft>
                <a:spcPts val="600"/>
              </a:spcAft>
            </a:pPr>
            <a:r>
              <a:rPr lang="en-US" sz="1300" dirty="0"/>
              <a:t>Light makes use of a Lagrangian (flow-following) frame of reference compared to other models that use Eulerian (Earth-centric) coordinates.</a:t>
            </a:r>
          </a:p>
          <a:p>
            <a:pPr>
              <a:spcBef>
                <a:spcPts val="300"/>
              </a:spcBef>
            </a:pPr>
            <a:r>
              <a:rPr lang="en-US" sz="1300" dirty="0"/>
              <a:t>By calculating particle/float motion </a:t>
            </a:r>
            <a:r>
              <a:rPr lang="en-US" sz="1300" i="1" dirty="0"/>
              <a:t>in situ </a:t>
            </a:r>
            <a:r>
              <a:rPr lang="en-US" sz="1300" dirty="0"/>
              <a:t>with each model time-step, rather than saving flow velocities to disk much less frequently, LIGHT uses computing power more efficiently and economically.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758067" y="5224124"/>
            <a:ext cx="4114803" cy="13290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spcBef>
                <a:spcPct val="20000"/>
              </a:spcBef>
              <a:buFont typeface="Wingdings" charset="2"/>
              <a:buChar char="§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1pPr>
            <a:lvl2pPr marL="457200" indent="-228600" algn="l" defTabSz="9144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2pPr>
            <a:lvl3pPr marL="685800" indent="-228600" algn="l" defTabSz="914400" rtl="0" eaLnBrk="1" latinLnBrk="0" hangingPunct="1">
              <a:spcBef>
                <a:spcPct val="20000"/>
              </a:spcBef>
              <a:buFont typeface="Wingdings" charset="2"/>
              <a:buChar char="§"/>
              <a:defRPr sz="1600" i="1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The gains in accuracy and computational efficiency LIGHT provides, allows it to be incorporated into high-resolution models like E3SM, to more realistically model ocean mixing.</a:t>
            </a:r>
          </a:p>
          <a:p>
            <a:r>
              <a:rPr lang="en-US" sz="1200" dirty="0"/>
              <a:t>When applied to other E3SM components, LIGHT will foster a better understanding of the global water cycle. </a:t>
            </a:r>
          </a:p>
          <a:p>
            <a:endParaRPr lang="en-US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458721" y="5574792"/>
            <a:ext cx="4114803" cy="7315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34923" y="5562600"/>
            <a:ext cx="39624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Get LIGHT</a:t>
            </a:r>
            <a:endParaRPr lang="en-US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LIGHT is part of MPAS-Ocean v6.0. Download MPAS-Ocean at: </a:t>
            </a:r>
            <a:r>
              <a:rPr lang="en-US" sz="11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 tooltip="http://nco.sf.net/nco.pdf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https://github.com/MPAS-Dev/MPAS-Model</a:t>
            </a:r>
            <a:endParaRPr lang="en-US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93920" y="4461302"/>
            <a:ext cx="414694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i="1" dirty="0">
                <a:latin typeface="Arial" panose="020B0604020202020204" pitchFamily="34" charset="0"/>
                <a:cs typeface="Arial" panose="020B0604020202020204" pitchFamily="34" charset="0"/>
              </a:rPr>
              <a:t>Global Lagrangian floats in E3SM using LIGHT, with 1 out of 5000 floats plotted for clarity.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758067" y="4867204"/>
            <a:ext cx="4114803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Science Impact</a:t>
            </a:r>
          </a:p>
          <a:p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0610" y="1482298"/>
            <a:ext cx="2868990" cy="2937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701267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LLNL Tech Highlight Slid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5399F7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5399F7"/>
      </a:hlink>
      <a:folHlink>
        <a:srgbClr val="5399F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4120</TotalTime>
  <Words>200</Words>
  <Application>Microsoft Office PowerPoint</Application>
  <PresentationFormat>On-screen Show (4:3)</PresentationFormat>
  <Paragraphs>13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Rod</vt:lpstr>
      <vt:lpstr>Wingdings</vt:lpstr>
      <vt:lpstr>1_Office Theme</vt:lpstr>
      <vt:lpstr>Analyzing Ocean Mixing at Exascale: Lagrangian, in Situ, Global, High-Performance Particle Tracking (LIGHT)</vt:lpstr>
    </vt:vector>
  </TitlesOfParts>
  <Company>US Department of Energy (SC)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renu</dc:creator>
  <cp:lastModifiedBy>Wasem, Michael</cp:lastModifiedBy>
  <cp:revision>159</cp:revision>
  <cp:lastPrinted>2018-03-26T16:48:21Z</cp:lastPrinted>
  <dcterms:created xsi:type="dcterms:W3CDTF">2013-01-18T14:34:17Z</dcterms:created>
  <dcterms:modified xsi:type="dcterms:W3CDTF">2018-10-11T21:44:18Z</dcterms:modified>
</cp:coreProperties>
</file>