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handoutMasterIdLst>
    <p:handoutMasterId r:id="rId3"/>
  </p:handoutMasterIdLst>
  <p:sldIdLst>
    <p:sldId id="27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99CCFF"/>
    <a:srgbClr val="FFCC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97C16-F74A-4C2D-A312-1FED6C295EAF}" v="24" dt="2018-10-03T00:03:36.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35" autoAdjust="0"/>
    <p:restoredTop sz="94660"/>
  </p:normalViewPr>
  <p:slideViewPr>
    <p:cSldViewPr>
      <p:cViewPr varScale="1">
        <p:scale>
          <a:sx n="102" d="100"/>
          <a:sy n="102" d="100"/>
        </p:scale>
        <p:origin x="846" y="102"/>
      </p:cViewPr>
      <p:guideLst>
        <p:guide orient="horz" pos="2160"/>
        <p:guide pos="2880"/>
      </p:guideLst>
    </p:cSldViewPr>
  </p:slideViewPr>
  <p:notesTextViewPr>
    <p:cViewPr>
      <p:scale>
        <a:sx n="3" d="2"/>
        <a:sy n="3" d="2"/>
      </p:scale>
      <p:origin x="0" y="0"/>
    </p:cViewPr>
  </p:notesTextViewPr>
  <p:notesViewPr>
    <p:cSldViewPr>
      <p:cViewPr varScale="1">
        <p:scale>
          <a:sx n="65" d="100"/>
          <a:sy n="65" d="100"/>
        </p:scale>
        <p:origin x="2040" y="67"/>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40175" y="0"/>
            <a:ext cx="3013075" cy="466725"/>
          </a:xfrm>
          <a:prstGeom prst="rect">
            <a:avLst/>
          </a:prstGeom>
        </p:spPr>
        <p:txBody>
          <a:bodyPr vert="horz" lIns="91440" tIns="45720" rIns="91440" bIns="45720" rtlCol="0"/>
          <a:lstStyle>
            <a:lvl1pPr algn="r">
              <a:defRPr sz="1200"/>
            </a:lvl1pPr>
          </a:lstStyle>
          <a:p>
            <a:fld id="{6C1A9F73-6F72-4EE7-A1C5-3099F9A6255A}" type="datetimeFigureOut">
              <a:rPr lang="en-US" smtClean="0"/>
              <a:t>10/2/2018</a:t>
            </a:fld>
            <a:endParaRPr lang="en-US" dirty="0"/>
          </a:p>
        </p:txBody>
      </p:sp>
      <p:sp>
        <p:nvSpPr>
          <p:cNvPr id="4" name="Footer Placeholder 3"/>
          <p:cNvSpPr>
            <a:spLocks noGrp="1"/>
          </p:cNvSpPr>
          <p:nvPr>
            <p:ph type="ftr" sz="quarter" idx="2"/>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40175" y="8842375"/>
            <a:ext cx="3013075" cy="466725"/>
          </a:xfrm>
          <a:prstGeom prst="rect">
            <a:avLst/>
          </a:prstGeom>
        </p:spPr>
        <p:txBody>
          <a:bodyPr vert="horz" lIns="91440" tIns="45720" rIns="91440" bIns="45720" rtlCol="0" anchor="b"/>
          <a:lstStyle>
            <a:lvl1pPr algn="r">
              <a:defRPr sz="1200"/>
            </a:lvl1pPr>
          </a:lstStyle>
          <a:p>
            <a:fld id="{156B8BC5-5D88-4C9D-9A00-D9A348FA5B1C}" type="slidenum">
              <a:rPr lang="en-US" smtClean="0"/>
              <a:t>‹#›</a:t>
            </a:fld>
            <a:endParaRPr lang="en-US" dirty="0"/>
          </a:p>
        </p:txBody>
      </p:sp>
    </p:spTree>
    <p:extLst>
      <p:ext uri="{BB962C8B-B14F-4D97-AF65-F5344CB8AC3E}">
        <p14:creationId xmlns:p14="http://schemas.microsoft.com/office/powerpoint/2010/main" val="18470503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PPT_Header_Graphic-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1"/>
          <p:cNvSpPr>
            <a:spLocks noGrp="1"/>
          </p:cNvSpPr>
          <p:nvPr>
            <p:ph type="title"/>
          </p:nvPr>
        </p:nvSpPr>
        <p:spPr>
          <a:effectLst/>
        </p:spPr>
        <p:txBody>
          <a:bodyPr>
            <a:normAutofit/>
          </a:bodyPr>
          <a:lstStyle>
            <a:lvl1pPr algn="l">
              <a:defRPr sz="3000" b="1" i="0">
                <a:solidFill>
                  <a:schemeClr val="bg1"/>
                </a:solidFill>
                <a:effectLst>
                  <a:outerShdw blurRad="50800" dist="38100" dir="2700000" algn="tl" rotWithShape="0">
                    <a:srgbClr val="000000">
                      <a:alpha val="43000"/>
                    </a:srgbClr>
                  </a:outerShdw>
                </a:effectLst>
                <a:latin typeface="Arial"/>
                <a:cs typeface="Arial"/>
              </a:defRPr>
            </a:lvl1pPr>
          </a:lstStyle>
          <a:p>
            <a:r>
              <a:rPr lang="en-US" dirty="0"/>
              <a:t>Click to edit</a:t>
            </a:r>
          </a:p>
        </p:txBody>
      </p:sp>
      <p:sp>
        <p:nvSpPr>
          <p:cNvPr id="3" name="Content Placeholder 2"/>
          <p:cNvSpPr>
            <a:spLocks noGrp="1"/>
          </p:cNvSpPr>
          <p:nvPr>
            <p:ph idx="1"/>
          </p:nvPr>
        </p:nvSpPr>
        <p:spPr/>
        <p:txBody>
          <a:bodyPr/>
          <a:lstStyle>
            <a:lvl1pPr marL="228600" indent="-228600">
              <a:buFont typeface="Wingdings" charset="2"/>
              <a:buChar char="§"/>
              <a:defRPr sz="2000">
                <a:solidFill>
                  <a:schemeClr val="tx1">
                    <a:lumMod val="65000"/>
                    <a:lumOff val="35000"/>
                  </a:schemeClr>
                </a:solidFill>
                <a:latin typeface="Arial"/>
                <a:cs typeface="Arial"/>
              </a:defRPr>
            </a:lvl1pPr>
            <a:lvl2pPr marL="457200" indent="-228600">
              <a:buFont typeface="Arial"/>
              <a:buChar char="•"/>
              <a:defRPr sz="1800">
                <a:solidFill>
                  <a:schemeClr val="tx1">
                    <a:lumMod val="65000"/>
                    <a:lumOff val="35000"/>
                  </a:schemeClr>
                </a:solidFill>
                <a:latin typeface="Arial"/>
                <a:cs typeface="Arial"/>
              </a:defRPr>
            </a:lvl2pPr>
            <a:lvl3pPr marL="685800" indent="-228600">
              <a:buFont typeface="Wingdings" charset="2"/>
              <a:buChar char="§"/>
              <a:defRPr sz="1600" i="1">
                <a:solidFill>
                  <a:schemeClr val="tx1">
                    <a:lumMod val="65000"/>
                    <a:lumOff val="35000"/>
                  </a:schemeClr>
                </a:solidFill>
                <a:latin typeface="Arial"/>
                <a:cs typeface="Arial"/>
              </a:defRPr>
            </a:lvl3pPr>
            <a:lvl4pPr>
              <a:defRPr>
                <a:solidFill>
                  <a:schemeClr val="tx1">
                    <a:lumMod val="65000"/>
                    <a:lumOff val="35000"/>
                  </a:schemeClr>
                </a:solidFill>
                <a:latin typeface="Arial"/>
                <a:cs typeface="Arial"/>
              </a:defRPr>
            </a:lvl4pPr>
            <a:lvl5pPr>
              <a:defRPr>
                <a:solidFill>
                  <a:schemeClr val="tx1">
                    <a:lumMod val="65000"/>
                    <a:lumOff val="35000"/>
                  </a:schemeClr>
                </a:solidFill>
                <a:latin typeface="Arial"/>
                <a:cs typeface="Arial"/>
              </a:defRPr>
            </a:lvl5p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337590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Tree>
    <p:extLst>
      <p:ext uri="{BB962C8B-B14F-4D97-AF65-F5344CB8AC3E}">
        <p14:creationId xmlns:p14="http://schemas.microsoft.com/office/powerpoint/2010/main" val="22097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a:t>
            </a:r>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a:t>
            </a:r>
          </a:p>
          <a:p>
            <a:pPr lvl="1"/>
            <a:r>
              <a:rPr lang="en-US" dirty="0"/>
              <a:t>Second level</a:t>
            </a:r>
          </a:p>
          <a:p>
            <a:pPr lvl="2"/>
            <a:r>
              <a:rPr lang="en-US" dirty="0"/>
              <a:t>Third level</a:t>
            </a:r>
          </a:p>
        </p:txBody>
      </p:sp>
    </p:spTree>
    <p:extLst>
      <p:ext uri="{BB962C8B-B14F-4D97-AF65-F5344CB8AC3E}">
        <p14:creationId xmlns:p14="http://schemas.microsoft.com/office/powerpoint/2010/main" val="645852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PPT_Header_Graphic-01.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409091084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l" defTabSz="914400" rtl="0" eaLnBrk="1" latinLnBrk="0" hangingPunct="1">
        <a:spcBef>
          <a:spcPct val="0"/>
        </a:spcBef>
        <a:buNone/>
        <a:defRPr sz="3000" b="1" kern="1200">
          <a:solidFill>
            <a:schemeClr val="bg1"/>
          </a:solidFill>
          <a:effectLst>
            <a:outerShdw blurRad="50800" dist="38100" dir="2700000" algn="tl" rotWithShape="0">
              <a:srgbClr val="000000">
                <a:alpha val="43000"/>
              </a:srgbClr>
            </a:outerShdw>
          </a:effectLst>
          <a:latin typeface="Arial"/>
          <a:ea typeface="+mj-ea"/>
          <a:cs typeface="Arial"/>
        </a:defRPr>
      </a:lvl1pPr>
    </p:titleStyle>
    <p:bodyStyle>
      <a:lvl1pPr marL="228600" indent="-228600" algn="l" defTabSz="914400" rtl="0" eaLnBrk="1" latinLnBrk="0" hangingPunct="1">
        <a:spcBef>
          <a:spcPct val="20000"/>
        </a:spcBef>
        <a:buFont typeface="Wingdings" charset="2"/>
        <a:buChar char="§"/>
        <a:defRPr sz="2000" kern="1200">
          <a:solidFill>
            <a:srgbClr val="595959"/>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rgbClr val="595959"/>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rgbClr val="595959"/>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zenodo.org/communities/ciceconsortium" TargetMode="External"/><Relationship Id="rId2" Type="http://schemas.openxmlformats.org/officeDocument/2006/relationships/hyperlink" Target="https://e3sm.or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Icepack: Essential Physics </a:t>
            </a:r>
            <a:br>
              <a:rPr lang="en-US" dirty="0"/>
            </a:br>
            <a:r>
              <a:rPr lang="en-US" dirty="0"/>
              <a:t>for Sea Ice Models </a:t>
            </a:r>
          </a:p>
        </p:txBody>
      </p:sp>
      <p:sp>
        <p:nvSpPr>
          <p:cNvPr id="3" name="Content Placeholder 2"/>
          <p:cNvSpPr>
            <a:spLocks noGrp="1"/>
          </p:cNvSpPr>
          <p:nvPr>
            <p:ph idx="1"/>
          </p:nvPr>
        </p:nvSpPr>
        <p:spPr>
          <a:xfrm>
            <a:off x="457199" y="1565104"/>
            <a:ext cx="4117848" cy="4196839"/>
          </a:xfrm>
        </p:spPr>
        <p:txBody>
          <a:bodyPr>
            <a:normAutofit fontScale="85000" lnSpcReduction="20000"/>
          </a:bodyPr>
          <a:lstStyle/>
          <a:p>
            <a:pPr marL="0" indent="0" algn="ctr">
              <a:spcBef>
                <a:spcPts val="0"/>
              </a:spcBef>
              <a:spcAft>
                <a:spcPts val="600"/>
              </a:spcAft>
              <a:buNone/>
            </a:pPr>
            <a:r>
              <a:rPr lang="en-US" sz="1900" b="1" dirty="0"/>
              <a:t>Science</a:t>
            </a:r>
          </a:p>
          <a:p>
            <a:pPr>
              <a:spcBef>
                <a:spcPts val="300"/>
              </a:spcBef>
              <a:spcAft>
                <a:spcPts val="600"/>
              </a:spcAft>
            </a:pPr>
            <a:r>
              <a:rPr lang="en-US" sz="1400" dirty="0"/>
              <a:t>Understanding and predicting the evolution of sea ice–a mutable, moving, semi-solid material composed of ice, water, salt, gases, and other chemical constituents–poses a formidable challenge for scientists.  </a:t>
            </a:r>
          </a:p>
          <a:p>
            <a:pPr>
              <a:spcBef>
                <a:spcPts val="300"/>
              </a:spcBef>
              <a:spcAft>
                <a:spcPts val="600"/>
              </a:spcAft>
            </a:pPr>
            <a:r>
              <a:rPr lang="en-US" sz="1400" dirty="0"/>
              <a:t>Sea ice and earth system models must include representations of highly complex physical processes.  </a:t>
            </a:r>
          </a:p>
          <a:p>
            <a:pPr>
              <a:spcBef>
                <a:spcPts val="300"/>
              </a:spcBef>
              <a:spcAft>
                <a:spcPts val="600"/>
              </a:spcAft>
            </a:pPr>
            <a:endParaRPr lang="en-US" sz="1400" dirty="0"/>
          </a:p>
          <a:p>
            <a:pPr marL="0" indent="0" algn="ctr">
              <a:spcBef>
                <a:spcPts val="600"/>
              </a:spcBef>
              <a:spcAft>
                <a:spcPts val="600"/>
              </a:spcAft>
              <a:buNone/>
            </a:pPr>
            <a:r>
              <a:rPr lang="en-US" sz="1900" b="1" dirty="0"/>
              <a:t>Icepack Solution</a:t>
            </a:r>
          </a:p>
          <a:p>
            <a:pPr>
              <a:spcBef>
                <a:spcPts val="300"/>
              </a:spcBef>
              <a:spcAft>
                <a:spcPts val="600"/>
              </a:spcAft>
            </a:pPr>
            <a:r>
              <a:rPr lang="en-US" sz="1400" dirty="0"/>
              <a:t>Icepack is a modular software package that represents critical, vertically active sea-ice processes, including thermodynamics, ridging, biogeochemistry, and associated area and thickness changes. </a:t>
            </a:r>
          </a:p>
          <a:p>
            <a:pPr>
              <a:spcBef>
                <a:spcPts val="300"/>
              </a:spcBef>
              <a:spcAft>
                <a:spcPts val="600"/>
              </a:spcAft>
            </a:pPr>
            <a:r>
              <a:rPr lang="en-US" sz="1400" dirty="0"/>
              <a:t>The software can be ported easily to a wide variety of models for sea ice prediction and earth system simulation. </a:t>
            </a:r>
          </a:p>
          <a:p>
            <a:pPr>
              <a:spcBef>
                <a:spcPts val="300"/>
              </a:spcBef>
              <a:spcAft>
                <a:spcPts val="600"/>
              </a:spcAft>
            </a:pPr>
            <a:r>
              <a:rPr lang="en-US" sz="1400" dirty="0"/>
              <a:t>The sea ice physics in Icepack were developed with the support of the U.S. Department of Energy since the early 1990s as part of the Los Alamos sea ice model, CICE.</a:t>
            </a:r>
          </a:p>
        </p:txBody>
      </p:sp>
      <p:sp>
        <p:nvSpPr>
          <p:cNvPr id="4" name="Content Placeholder 2"/>
          <p:cNvSpPr txBox="1">
            <a:spLocks/>
          </p:cNvSpPr>
          <p:nvPr/>
        </p:nvSpPr>
        <p:spPr>
          <a:xfrm>
            <a:off x="4758067" y="4707639"/>
            <a:ext cx="4114803" cy="1769361"/>
          </a:xfrm>
          <a:prstGeom prst="rect">
            <a:avLst/>
          </a:prstGeom>
        </p:spPr>
        <p:txBody>
          <a:bodyPr vert="horz" lIns="91440" tIns="45720" rIns="91440" bIns="45720" rtlCol="0">
            <a:noAutofit/>
          </a:bodyPr>
          <a:lstStyle>
            <a:lvl1pPr marL="228600" indent="-228600" algn="l" defTabSz="914400" rtl="0" eaLnBrk="1" latinLnBrk="0" hangingPunct="1">
              <a:spcBef>
                <a:spcPct val="20000"/>
              </a:spcBef>
              <a:buFont typeface="Wingdings" charset="2"/>
              <a:buChar char="§"/>
              <a:defRPr sz="2000" kern="1200">
                <a:solidFill>
                  <a:schemeClr val="tx1">
                    <a:lumMod val="65000"/>
                    <a:lumOff val="35000"/>
                  </a:schemeClr>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chemeClr val="tx1">
                    <a:lumMod val="65000"/>
                    <a:lumOff val="35000"/>
                  </a:schemeClr>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chemeClr val="tx1">
                    <a:lumMod val="65000"/>
                    <a:lumOff val="35000"/>
                  </a:schemeClr>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dirty="0"/>
              <a:t>Icepack is incorporated into the Department of Energy’s </a:t>
            </a:r>
            <a:r>
              <a:rPr lang="en-US" sz="1200" dirty="0">
                <a:solidFill>
                  <a:srgbClr val="0070C0"/>
                </a:solidFill>
                <a:hlinkClick r:id="rId2">
                  <a:extLst>
                    <a:ext uri="{A12FA001-AC4F-418D-AE19-62706E023703}">
                      <ahyp:hlinkClr xmlns:ahyp="http://schemas.microsoft.com/office/drawing/2018/hyperlinkcolor" val="tx"/>
                    </a:ext>
                  </a:extLst>
                </a:hlinkClick>
              </a:rPr>
              <a:t>E3SM, the Exascale Earth System Model</a:t>
            </a:r>
            <a:r>
              <a:rPr lang="en-US" sz="1200" dirty="0"/>
              <a:t>, and a new, discrete-element model for sea ice (DEMSI), under development in DOE.</a:t>
            </a:r>
          </a:p>
          <a:p>
            <a:r>
              <a:rPr lang="en-US" sz="1200" dirty="0"/>
              <a:t>Scientists can adjust Icepack to meet their needs. It can be used for developing and testing sea ice parameterizations. </a:t>
            </a:r>
          </a:p>
          <a:p>
            <a:r>
              <a:rPr lang="en-US" sz="1200" dirty="0"/>
              <a:t>Icepack enables collaboration for sea ice physics model development.</a:t>
            </a:r>
          </a:p>
        </p:txBody>
      </p:sp>
      <p:sp>
        <p:nvSpPr>
          <p:cNvPr id="7" name="TextBox 6"/>
          <p:cNvSpPr txBox="1"/>
          <p:nvPr/>
        </p:nvSpPr>
        <p:spPr>
          <a:xfrm>
            <a:off x="457200" y="5761943"/>
            <a:ext cx="4114803" cy="731520"/>
          </a:xfrm>
          <a:prstGeom prst="rect">
            <a:avLst/>
          </a:prstGeom>
          <a:solidFill>
            <a:schemeClr val="accent1">
              <a:lumMod val="60000"/>
              <a:lumOff val="40000"/>
            </a:schemeClr>
          </a:solidFill>
        </p:spPr>
        <p:txBody>
          <a:bodyPr wrap="square" rtlCol="0">
            <a:spAutoFit/>
          </a:bodyPr>
          <a:lstStyle/>
          <a:p>
            <a:endParaRPr lang="en-US" dirty="0"/>
          </a:p>
        </p:txBody>
      </p:sp>
      <p:sp>
        <p:nvSpPr>
          <p:cNvPr id="8" name="TextBox 7"/>
          <p:cNvSpPr txBox="1"/>
          <p:nvPr/>
        </p:nvSpPr>
        <p:spPr>
          <a:xfrm>
            <a:off x="533402" y="5749751"/>
            <a:ext cx="3962400" cy="692497"/>
          </a:xfrm>
          <a:prstGeom prst="rect">
            <a:avLst/>
          </a:prstGeom>
          <a:no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Get Icepack</a:t>
            </a:r>
          </a:p>
          <a:p>
            <a:pPr algn="ctr"/>
            <a:endParaRPr lang="en-US" sz="100" dirty="0">
              <a:solidFill>
                <a:schemeClr val="bg1"/>
              </a:solidFill>
              <a:latin typeface="Arial Rounded MT Bold" panose="020F0704030504030204" pitchFamily="34" charset="0"/>
            </a:endParaRPr>
          </a:p>
          <a:p>
            <a:pPr marL="171450" indent="-171450">
              <a:buFont typeface="Arial" panose="020B0604020202020204" pitchFamily="34" charset="0"/>
              <a:buChar char="•"/>
            </a:pPr>
            <a:r>
              <a:rPr lang="en-US" sz="1100" dirty="0">
                <a:solidFill>
                  <a:schemeClr val="bg1"/>
                </a:solidFill>
                <a:latin typeface="Arial" panose="020B0604020202020204" pitchFamily="34" charset="0"/>
                <a:cs typeface="Arial" panose="020B0604020202020204" pitchFamily="34" charset="0"/>
              </a:rPr>
              <a:t>The Icepack software  and documentation are available at: </a:t>
            </a:r>
            <a:r>
              <a:rPr lang="en-US" sz="1100" u="sng" dirty="0">
                <a:solidFill>
                  <a:schemeClr val="bg1"/>
                </a:solidFill>
                <a:latin typeface="Arial" panose="020B0604020202020204" pitchFamily="34" charset="0"/>
                <a:cs typeface="Arial" panose="020B0604020202020204" pitchFamily="34" charset="0"/>
                <a:hlinkClick r:id="rId3"/>
              </a:rPr>
              <a:t>https://zenodo.org/communities/ciceconsortium</a:t>
            </a:r>
            <a:endParaRPr lang="en-US" sz="1100" dirty="0">
              <a:solidFill>
                <a:schemeClr val="bg1"/>
              </a:solidFill>
              <a:latin typeface="Arial" panose="020B0604020202020204" pitchFamily="34" charset="0"/>
              <a:cs typeface="Arial" panose="020B0604020202020204" pitchFamily="34" charset="0"/>
            </a:endParaRPr>
          </a:p>
        </p:txBody>
      </p:sp>
      <p:sp>
        <p:nvSpPr>
          <p:cNvPr id="10" name="TextBox 9"/>
          <p:cNvSpPr txBox="1"/>
          <p:nvPr/>
        </p:nvSpPr>
        <p:spPr>
          <a:xfrm>
            <a:off x="4690572" y="3937395"/>
            <a:ext cx="4146947" cy="400110"/>
          </a:xfrm>
          <a:prstGeom prst="rect">
            <a:avLst/>
          </a:prstGeom>
          <a:noFill/>
        </p:spPr>
        <p:txBody>
          <a:bodyPr wrap="square" rtlCol="0">
            <a:spAutoFit/>
          </a:bodyPr>
          <a:lstStyle/>
          <a:p>
            <a:r>
              <a:rPr lang="en-US" sz="1000" i="1" dirty="0">
                <a:latin typeface="Arial" panose="020B0604020202020204" pitchFamily="34" charset="0"/>
                <a:cs typeface="Arial" panose="020B0604020202020204" pitchFamily="34" charset="0"/>
              </a:rPr>
              <a:t>Icepack incorporates column-based physical processes that affect the area and thickness of sea ice. </a:t>
            </a:r>
          </a:p>
        </p:txBody>
      </p:sp>
      <p:sp>
        <p:nvSpPr>
          <p:cNvPr id="6" name="TextBox 5"/>
          <p:cNvSpPr txBox="1"/>
          <p:nvPr/>
        </p:nvSpPr>
        <p:spPr>
          <a:xfrm>
            <a:off x="4758067" y="4367480"/>
            <a:ext cx="4114803" cy="661720"/>
          </a:xfrm>
          <a:prstGeom prst="rect">
            <a:avLst/>
          </a:prstGeom>
          <a:noFill/>
        </p:spPr>
        <p:txBody>
          <a:bodyPr wrap="square" rtlCol="0">
            <a:spAutoFit/>
          </a:bodyPr>
          <a:lstStyle/>
          <a:p>
            <a:pPr algn="ctr"/>
            <a:r>
              <a:rPr lang="en-US" b="1" dirty="0">
                <a:solidFill>
                  <a:schemeClr val="tx1">
                    <a:lumMod val="65000"/>
                    <a:lumOff val="35000"/>
                  </a:schemeClr>
                </a:solidFill>
                <a:latin typeface="Arial" panose="020B0604020202020204" pitchFamily="34" charset="0"/>
                <a:cs typeface="Arial" panose="020B0604020202020204" pitchFamily="34" charset="0"/>
              </a:rPr>
              <a:t>Science Impact</a:t>
            </a:r>
          </a:p>
          <a:p>
            <a:endParaRPr lang="en-US" dirty="0"/>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8067" y="1543648"/>
            <a:ext cx="4104987" cy="2363772"/>
          </a:xfrm>
          <a:prstGeom prst="rect">
            <a:avLst/>
          </a:prstGeom>
        </p:spPr>
      </p:pic>
    </p:spTree>
    <p:extLst>
      <p:ext uri="{BB962C8B-B14F-4D97-AF65-F5344CB8AC3E}">
        <p14:creationId xmlns:p14="http://schemas.microsoft.com/office/powerpoint/2010/main" val="3942701267"/>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4111</TotalTime>
  <Words>247</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 MT Bold</vt:lpstr>
      <vt:lpstr>Calibri</vt:lpstr>
      <vt:lpstr>Rod</vt:lpstr>
      <vt:lpstr>Wingdings</vt:lpstr>
      <vt:lpstr>1_Office Theme</vt:lpstr>
      <vt:lpstr>Icepack: Essential Physics  for Sea Ice Models </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Wasem, Michael</cp:lastModifiedBy>
  <cp:revision>137</cp:revision>
  <cp:lastPrinted>2018-03-26T16:48:21Z</cp:lastPrinted>
  <dcterms:created xsi:type="dcterms:W3CDTF">2013-01-18T14:34:17Z</dcterms:created>
  <dcterms:modified xsi:type="dcterms:W3CDTF">2018-10-03T00:03:36Z</dcterms:modified>
</cp:coreProperties>
</file>