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handoutMasterIdLst>
    <p:handoutMasterId r:id="rId3"/>
  </p:handoutMasterIdLst>
  <p:sldIdLst>
    <p:sldId id="278"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76B"/>
    <a:srgbClr val="5C6375"/>
    <a:srgbClr val="474D61"/>
    <a:srgbClr val="99CCFF"/>
    <a:srgbClr val="FFCCFF"/>
    <a:srgbClr val="0000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2" autoAdjust="0"/>
    <p:restoredTop sz="94600"/>
  </p:normalViewPr>
  <p:slideViewPr>
    <p:cSldViewPr>
      <p:cViewPr>
        <p:scale>
          <a:sx n="165" d="100"/>
          <a:sy n="165" d="100"/>
        </p:scale>
        <p:origin x="960" y="248"/>
      </p:cViewPr>
      <p:guideLst>
        <p:guide orient="horz" pos="2160"/>
        <p:guide pos="2880"/>
      </p:guideLst>
    </p:cSldViewPr>
  </p:slideViewPr>
  <p:notesTextViewPr>
    <p:cViewPr>
      <p:scale>
        <a:sx n="3" d="2"/>
        <a:sy n="3" d="2"/>
      </p:scale>
      <p:origin x="0" y="0"/>
    </p:cViewPr>
  </p:notesTextViewPr>
  <p:notesViewPr>
    <p:cSldViewPr>
      <p:cViewPr varScale="1">
        <p:scale>
          <a:sx n="65" d="100"/>
          <a:sy n="65" d="100"/>
        </p:scale>
        <p:origin x="2040" y="67"/>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6C1A9F73-6F72-4EE7-A1C5-3099F9A6255A}" type="datetimeFigureOut">
              <a:rPr lang="en-US" smtClean="0"/>
              <a:t>5/2/19</a:t>
            </a:fld>
            <a:endParaRPr lang="en-US" dirty="0"/>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156B8BC5-5D88-4C9D-9A00-D9A348FA5B1C}" type="slidenum">
              <a:rPr lang="en-US" smtClean="0"/>
              <a:t>‹#›</a:t>
            </a:fld>
            <a:endParaRPr lang="en-US" dirty="0"/>
          </a:p>
        </p:txBody>
      </p:sp>
    </p:spTree>
    <p:extLst>
      <p:ext uri="{BB962C8B-B14F-4D97-AF65-F5344CB8AC3E}">
        <p14:creationId xmlns:p14="http://schemas.microsoft.com/office/powerpoint/2010/main" val="18470503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PPT_Header_Graphic-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53144" cy="1281440"/>
          </a:xfrm>
          <a:prstGeom prst="rect">
            <a:avLst/>
          </a:prstGeom>
        </p:spPr>
      </p:pic>
      <p:sp>
        <p:nvSpPr>
          <p:cNvPr id="2" name="Title 1"/>
          <p:cNvSpPr>
            <a:spLocks noGrp="1"/>
          </p:cNvSpPr>
          <p:nvPr>
            <p:ph type="title"/>
          </p:nvPr>
        </p:nvSpPr>
        <p:spPr>
          <a:effectLst/>
        </p:spPr>
        <p:txBody>
          <a:bodyPr>
            <a:normAutofit/>
          </a:bodyPr>
          <a:lstStyle>
            <a:lvl1pPr algn="l">
              <a:defRPr sz="3000" b="1" i="0">
                <a:solidFill>
                  <a:schemeClr val="bg1"/>
                </a:solidFill>
                <a:effectLst>
                  <a:outerShdw blurRad="50800" dist="38100" dir="2700000" algn="tl" rotWithShape="0">
                    <a:srgbClr val="000000">
                      <a:alpha val="43000"/>
                    </a:srgbClr>
                  </a:outerShdw>
                </a:effectLst>
                <a:latin typeface="Arial"/>
                <a:cs typeface="Arial"/>
              </a:defRPr>
            </a:lvl1pPr>
          </a:lstStyle>
          <a:p>
            <a:r>
              <a:rPr lang="en-US" dirty="0"/>
              <a:t>Click to edit</a:t>
            </a:r>
          </a:p>
        </p:txBody>
      </p:sp>
      <p:sp>
        <p:nvSpPr>
          <p:cNvPr id="3" name="Content Placeholder 2"/>
          <p:cNvSpPr>
            <a:spLocks noGrp="1"/>
          </p:cNvSpPr>
          <p:nvPr>
            <p:ph idx="1"/>
          </p:nvPr>
        </p:nvSpPr>
        <p:spPr/>
        <p:txBody>
          <a:bodyPr/>
          <a:lstStyle>
            <a:lvl1pPr marL="228600" indent="-228600">
              <a:buFont typeface="Wingdings" charset="2"/>
              <a:buChar char="§"/>
              <a:defRPr sz="2000">
                <a:solidFill>
                  <a:schemeClr val="tx1">
                    <a:lumMod val="65000"/>
                    <a:lumOff val="35000"/>
                  </a:schemeClr>
                </a:solidFill>
                <a:latin typeface="Arial"/>
                <a:cs typeface="Arial"/>
              </a:defRPr>
            </a:lvl1pPr>
            <a:lvl2pPr marL="457200" indent="-228600">
              <a:buFont typeface="Arial"/>
              <a:buChar char="•"/>
              <a:defRPr sz="1800">
                <a:solidFill>
                  <a:schemeClr val="tx1">
                    <a:lumMod val="65000"/>
                    <a:lumOff val="35000"/>
                  </a:schemeClr>
                </a:solidFill>
                <a:latin typeface="Arial"/>
                <a:cs typeface="Arial"/>
              </a:defRPr>
            </a:lvl2pPr>
            <a:lvl3pPr marL="685800" indent="-228600">
              <a:buFont typeface="Wingdings" charset="2"/>
              <a:buChar char="§"/>
              <a:defRPr sz="1600" i="1">
                <a:solidFill>
                  <a:schemeClr val="tx1">
                    <a:lumMod val="65000"/>
                    <a:lumOff val="35000"/>
                  </a:schemeClr>
                </a:solidFill>
                <a:latin typeface="Arial"/>
                <a:cs typeface="Arial"/>
              </a:defRPr>
            </a:lvl3pPr>
            <a:lvl4pPr>
              <a:defRPr>
                <a:solidFill>
                  <a:schemeClr val="tx1">
                    <a:lumMod val="65000"/>
                    <a:lumOff val="35000"/>
                  </a:schemeClr>
                </a:solidFill>
                <a:latin typeface="Arial"/>
                <a:cs typeface="Arial"/>
              </a:defRPr>
            </a:lvl4pPr>
            <a:lvl5pPr>
              <a:defRPr>
                <a:solidFill>
                  <a:schemeClr val="tx1">
                    <a:lumMod val="65000"/>
                    <a:lumOff val="35000"/>
                  </a:schemeClr>
                </a:solidFill>
                <a:latin typeface="Arial"/>
                <a:cs typeface="Arial"/>
              </a:defRPr>
            </a:lvl5pPr>
          </a:lstStyle>
          <a:p>
            <a:pPr lvl="0"/>
            <a:r>
              <a:rPr lang="en-US" dirty="0"/>
              <a:t>Click to edit </a:t>
            </a:r>
          </a:p>
          <a:p>
            <a:pPr lvl="1"/>
            <a:r>
              <a:rPr lang="en-US" dirty="0"/>
              <a:t>Second level</a:t>
            </a:r>
          </a:p>
          <a:p>
            <a:pPr lvl="2"/>
            <a:r>
              <a:rPr lang="en-US" dirty="0"/>
              <a:t>Third level</a:t>
            </a:r>
          </a:p>
        </p:txBody>
      </p:sp>
      <p:sp>
        <p:nvSpPr>
          <p:cNvPr id="7" name="Rectangle 6"/>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marL="171450" indent="-171450" eaLnBrk="0" hangingPunct="0">
              <a:lnSpc>
                <a:spcPct val="90000"/>
              </a:lnSpc>
              <a:defRPr/>
            </a:pPr>
            <a:r>
              <a:rPr lang="en-US" sz="1200" b="1" dirty="0">
                <a:solidFill>
                  <a:schemeClr val="bg1"/>
                </a:solidFill>
                <a:latin typeface="Arial" charset="0"/>
                <a:ea typeface="Rod"/>
                <a:cs typeface="Rod"/>
              </a:rPr>
              <a:t>Department of Energy  •  Office of Science  •  Biological and Environmental Research</a:t>
            </a:r>
          </a:p>
        </p:txBody>
      </p:sp>
      <p:sp>
        <p:nvSpPr>
          <p:cNvPr id="8" name="Rectangle 7"/>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fld id="{0062BA03-6D02-45A6-9131-B779417689AB}" type="slidenum">
              <a:rPr lang="en-US" sz="1100" b="1">
                <a:solidFill>
                  <a:schemeClr val="bg1"/>
                </a:solidFill>
                <a:cs typeface="Arial" charset="0"/>
              </a:rPr>
              <a:pPr eaLnBrk="0" hangingPunct="0">
                <a:defRPr/>
              </a:pPr>
              <a:t>‹#›</a:t>
            </a:fld>
            <a:r>
              <a:rPr lang="en-US" sz="1100" b="1" dirty="0">
                <a:solidFill>
                  <a:schemeClr val="bg1"/>
                </a:solidFill>
                <a:cs typeface="Arial" charset="0"/>
              </a:rPr>
              <a:t>  ESM</a:t>
            </a:r>
          </a:p>
        </p:txBody>
      </p:sp>
    </p:spTree>
    <p:extLst>
      <p:ext uri="{BB962C8B-B14F-4D97-AF65-F5344CB8AC3E}">
        <p14:creationId xmlns:p14="http://schemas.microsoft.com/office/powerpoint/2010/main" val="337590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a:t>
            </a:r>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edit </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edit </a:t>
            </a:r>
          </a:p>
          <a:p>
            <a:pPr lvl="1"/>
            <a:r>
              <a:rPr lang="en-US" dirty="0"/>
              <a:t>Second level</a:t>
            </a:r>
          </a:p>
          <a:p>
            <a:pPr lvl="2"/>
            <a:r>
              <a:rPr lang="en-US" dirty="0"/>
              <a:t>Third level</a:t>
            </a:r>
          </a:p>
        </p:txBody>
      </p:sp>
    </p:spTree>
    <p:extLst>
      <p:ext uri="{BB962C8B-B14F-4D97-AF65-F5344CB8AC3E}">
        <p14:creationId xmlns:p14="http://schemas.microsoft.com/office/powerpoint/2010/main" val="220971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a:t>
            </a:r>
          </a:p>
          <a:p>
            <a:pPr lvl="1"/>
            <a:r>
              <a:rPr lang="en-US" dirty="0"/>
              <a:t>Second level</a:t>
            </a:r>
          </a:p>
          <a:p>
            <a:pPr lvl="2"/>
            <a:r>
              <a:rPr lang="en-US" dirty="0"/>
              <a:t>Third level</a:t>
            </a:r>
          </a:p>
        </p:txBody>
      </p:sp>
    </p:spTree>
    <p:extLst>
      <p:ext uri="{BB962C8B-B14F-4D97-AF65-F5344CB8AC3E}">
        <p14:creationId xmlns:p14="http://schemas.microsoft.com/office/powerpoint/2010/main" val="645852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PPT_Header_Graphic-01.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53144" cy="128144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a:t>
            </a:r>
          </a:p>
          <a:p>
            <a:pPr lvl="1"/>
            <a:r>
              <a:rPr lang="en-US" dirty="0"/>
              <a:t>Second level</a:t>
            </a:r>
          </a:p>
          <a:p>
            <a:pPr lvl="2"/>
            <a:r>
              <a:rPr lang="en-US" dirty="0"/>
              <a:t>Third level</a:t>
            </a:r>
          </a:p>
        </p:txBody>
      </p:sp>
      <p:sp>
        <p:nvSpPr>
          <p:cNvPr id="7" name="Rectangle 6"/>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marL="171450" indent="-171450" eaLnBrk="0" hangingPunct="0">
              <a:lnSpc>
                <a:spcPct val="90000"/>
              </a:lnSpc>
              <a:defRPr/>
            </a:pPr>
            <a:r>
              <a:rPr lang="en-US" sz="1200" b="1" dirty="0">
                <a:solidFill>
                  <a:schemeClr val="bg1"/>
                </a:solidFill>
                <a:latin typeface="Arial" charset="0"/>
                <a:ea typeface="Rod"/>
                <a:cs typeface="Rod"/>
              </a:rPr>
              <a:t>Department of Energy  •  Office of Science  •  Biological and Environmental Research</a:t>
            </a:r>
          </a:p>
        </p:txBody>
      </p:sp>
      <p:sp>
        <p:nvSpPr>
          <p:cNvPr id="8" name="Rectangle 7"/>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fld id="{0062BA03-6D02-45A6-9131-B779417689AB}" type="slidenum">
              <a:rPr lang="en-US" sz="1100" b="1">
                <a:solidFill>
                  <a:schemeClr val="bg1"/>
                </a:solidFill>
                <a:cs typeface="Arial" charset="0"/>
              </a:rPr>
              <a:pPr eaLnBrk="0" hangingPunct="0">
                <a:defRPr/>
              </a:pPr>
              <a:t>‹#›</a:t>
            </a:fld>
            <a:r>
              <a:rPr lang="en-US" sz="1100" b="1" dirty="0">
                <a:solidFill>
                  <a:schemeClr val="bg1"/>
                </a:solidFill>
                <a:cs typeface="Arial" charset="0"/>
              </a:rPr>
              <a:t>  ESM</a:t>
            </a:r>
          </a:p>
        </p:txBody>
      </p:sp>
    </p:spTree>
    <p:extLst>
      <p:ext uri="{BB962C8B-B14F-4D97-AF65-F5344CB8AC3E}">
        <p14:creationId xmlns:p14="http://schemas.microsoft.com/office/powerpoint/2010/main" val="409091084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xStyles>
    <p:titleStyle>
      <a:lvl1pPr algn="l" defTabSz="914400" rtl="0" eaLnBrk="1" latinLnBrk="0" hangingPunct="1">
        <a:spcBef>
          <a:spcPct val="0"/>
        </a:spcBef>
        <a:buNone/>
        <a:defRPr sz="3000" b="1" kern="1200">
          <a:solidFill>
            <a:schemeClr val="bg1"/>
          </a:solidFill>
          <a:effectLst>
            <a:outerShdw blurRad="50800" dist="38100" dir="2700000" algn="tl" rotWithShape="0">
              <a:srgbClr val="000000">
                <a:alpha val="43000"/>
              </a:srgbClr>
            </a:outerShdw>
          </a:effectLst>
          <a:latin typeface="Arial"/>
          <a:ea typeface="+mj-ea"/>
          <a:cs typeface="Arial"/>
        </a:defRPr>
      </a:lvl1pPr>
    </p:titleStyle>
    <p:bodyStyle>
      <a:lvl1pPr marL="228600" indent="-228600" algn="l" defTabSz="914400" rtl="0" eaLnBrk="1" latinLnBrk="0" hangingPunct="1">
        <a:spcBef>
          <a:spcPct val="20000"/>
        </a:spcBef>
        <a:buFont typeface="Wingdings" charset="2"/>
        <a:buChar char="§"/>
        <a:defRPr sz="2000" kern="1200">
          <a:solidFill>
            <a:srgbClr val="595959"/>
          </a:solidFill>
          <a:latin typeface="Arial"/>
          <a:ea typeface="+mn-ea"/>
          <a:cs typeface="Arial"/>
        </a:defRPr>
      </a:lvl1pPr>
      <a:lvl2pPr marL="457200" indent="-228600" algn="l" defTabSz="914400" rtl="0" eaLnBrk="1" latinLnBrk="0" hangingPunct="1">
        <a:spcBef>
          <a:spcPct val="20000"/>
        </a:spcBef>
        <a:buFont typeface="Arial"/>
        <a:buChar char="•"/>
        <a:defRPr sz="1800" kern="1200">
          <a:solidFill>
            <a:srgbClr val="595959"/>
          </a:solidFill>
          <a:latin typeface="Arial"/>
          <a:ea typeface="+mn-ea"/>
          <a:cs typeface="Arial"/>
        </a:defRPr>
      </a:lvl2pPr>
      <a:lvl3pPr marL="685800" indent="-228600" algn="l" defTabSz="914400" rtl="0" eaLnBrk="1" latinLnBrk="0" hangingPunct="1">
        <a:spcBef>
          <a:spcPct val="20000"/>
        </a:spcBef>
        <a:buFont typeface="Wingdings" charset="2"/>
        <a:buChar char="§"/>
        <a:defRPr sz="1600" i="1" kern="1200">
          <a:solidFill>
            <a:srgbClr val="595959"/>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oi.org/10.5281/zenodo.1009156" TargetMode="External"/><Relationship Id="rId2" Type="http://schemas.openxmlformats.org/officeDocument/2006/relationships/hyperlink" Target="https://github.com/E3SM-Project/e3sm_diags"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e3sm.org/resources/tools/diagnostic-tools/e3sm-diagnost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a:effectLst/>
              </a:rPr>
              <a:t>The E3SM Diagnostics Package for Earth System Model Evaluation</a:t>
            </a:r>
          </a:p>
        </p:txBody>
      </p:sp>
      <p:sp>
        <p:nvSpPr>
          <p:cNvPr id="3" name="Content Placeholder 2"/>
          <p:cNvSpPr>
            <a:spLocks noGrp="1"/>
          </p:cNvSpPr>
          <p:nvPr>
            <p:ph idx="1"/>
          </p:nvPr>
        </p:nvSpPr>
        <p:spPr>
          <a:xfrm>
            <a:off x="303274" y="1409702"/>
            <a:ext cx="4268726" cy="4229098"/>
          </a:xfrm>
        </p:spPr>
        <p:txBody>
          <a:bodyPr>
            <a:normAutofit fontScale="62500" lnSpcReduction="20000"/>
          </a:bodyPr>
          <a:lstStyle/>
          <a:p>
            <a:pPr marL="0" indent="0" algn="ctr">
              <a:spcBef>
                <a:spcPts val="0"/>
              </a:spcBef>
              <a:spcAft>
                <a:spcPts val="600"/>
              </a:spcAft>
              <a:buNone/>
            </a:pPr>
            <a:r>
              <a:rPr lang="en-US" sz="2900" b="1" dirty="0"/>
              <a:t>Science Impact</a:t>
            </a:r>
          </a:p>
          <a:p>
            <a:r>
              <a:rPr lang="en-US" dirty="0"/>
              <a:t>An important step in model development is performing diagnostics by comparing the model to observational or reanalysis data or by comparing it to another model. The E3SM Diagnostics Package facilitates the diagnostic process due to its adaptability and the inclusion of the most up-to-date validation datasets.</a:t>
            </a:r>
          </a:p>
          <a:p>
            <a:pPr>
              <a:spcBef>
                <a:spcPts val="300"/>
              </a:spcBef>
              <a:spcAft>
                <a:spcPts val="600"/>
              </a:spcAft>
            </a:pPr>
            <a:endParaRPr lang="en-US" sz="1300" dirty="0"/>
          </a:p>
          <a:p>
            <a:pPr marL="0" indent="0" algn="ctr">
              <a:spcBef>
                <a:spcPts val="0"/>
              </a:spcBef>
              <a:spcAft>
                <a:spcPts val="600"/>
              </a:spcAft>
              <a:buNone/>
            </a:pPr>
            <a:r>
              <a:rPr lang="en-US" sz="2900" b="1" dirty="0"/>
              <a:t>Flexible Software</a:t>
            </a:r>
          </a:p>
          <a:p>
            <a:pPr>
              <a:lnSpc>
                <a:spcPct val="120000"/>
              </a:lnSpc>
            </a:pPr>
            <a:r>
              <a:rPr lang="en-US" dirty="0"/>
              <a:t>E3SM Diagnostics is adjustable and modular, enabling users to customize data processing and metric computation, as well as data visualization.</a:t>
            </a:r>
          </a:p>
          <a:p>
            <a:pPr>
              <a:lnSpc>
                <a:spcPct val="120000"/>
              </a:lnSpc>
            </a:pPr>
            <a:r>
              <a:rPr lang="en-US" dirty="0"/>
              <a:t>Written with parallel computing in mind, the package can manage a multiprocessing pool to speed up diagnostics processes.</a:t>
            </a:r>
            <a:endParaRPr lang="en-US" sz="1300" dirty="0"/>
          </a:p>
          <a:p>
            <a:pPr>
              <a:lnSpc>
                <a:spcPct val="120000"/>
              </a:lnSpc>
            </a:pPr>
            <a:r>
              <a:rPr lang="en-US" dirty="0"/>
              <a:t>Though designed for E3SM, the software can be easily expanded to accommodate output from other earth system models. </a:t>
            </a:r>
          </a:p>
          <a:p>
            <a:pPr>
              <a:spcBef>
                <a:spcPts val="300"/>
              </a:spcBef>
              <a:spcAft>
                <a:spcPts val="600"/>
              </a:spcAft>
            </a:pPr>
            <a:endParaRPr lang="en-US" sz="1300" dirty="0"/>
          </a:p>
          <a:p>
            <a:pPr>
              <a:spcBef>
                <a:spcPts val="300"/>
              </a:spcBef>
              <a:spcAft>
                <a:spcPts val="600"/>
              </a:spcAft>
            </a:pPr>
            <a:endParaRPr lang="en-US" sz="1300" dirty="0"/>
          </a:p>
          <a:p>
            <a:pPr>
              <a:spcBef>
                <a:spcPts val="300"/>
              </a:spcBef>
              <a:spcAft>
                <a:spcPts val="600"/>
              </a:spcAft>
            </a:pPr>
            <a:endParaRPr lang="en-US" sz="1300" dirty="0"/>
          </a:p>
        </p:txBody>
      </p:sp>
      <p:sp>
        <p:nvSpPr>
          <p:cNvPr id="7" name="TextBox 6"/>
          <p:cNvSpPr txBox="1"/>
          <p:nvPr/>
        </p:nvSpPr>
        <p:spPr>
          <a:xfrm>
            <a:off x="457200" y="5535714"/>
            <a:ext cx="4116325" cy="1017485"/>
          </a:xfrm>
          <a:prstGeom prst="rect">
            <a:avLst/>
          </a:prstGeom>
          <a:solidFill>
            <a:schemeClr val="accent1">
              <a:lumMod val="60000"/>
              <a:lumOff val="40000"/>
            </a:schemeClr>
          </a:solidFill>
        </p:spPr>
        <p:txBody>
          <a:bodyPr wrap="square" rtlCol="0">
            <a:spAutoFit/>
          </a:bodyPr>
          <a:lstStyle/>
          <a:p>
            <a:endParaRPr lang="en-US" dirty="0"/>
          </a:p>
        </p:txBody>
      </p:sp>
      <p:sp>
        <p:nvSpPr>
          <p:cNvPr id="8" name="TextBox 7"/>
          <p:cNvSpPr txBox="1"/>
          <p:nvPr/>
        </p:nvSpPr>
        <p:spPr>
          <a:xfrm>
            <a:off x="533400" y="5537537"/>
            <a:ext cx="4191000" cy="1015663"/>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Get E3SM Diagnostics </a:t>
            </a:r>
          </a:p>
          <a:p>
            <a:r>
              <a:rPr lang="en-US" sz="1100" dirty="0">
                <a:solidFill>
                  <a:schemeClr val="bg1"/>
                </a:solidFill>
                <a:latin typeface="Arial" panose="020B0604020202020204" pitchFamily="34" charset="0"/>
                <a:cs typeface="Arial" panose="020B0604020202020204" pitchFamily="34" charset="0"/>
              </a:rPr>
              <a:t>Code: </a:t>
            </a:r>
            <a:r>
              <a:rPr lang="en-US" sz="1100" dirty="0">
                <a:solidFill>
                  <a:schemeClr val="bg1"/>
                </a:solidFill>
                <a:latin typeface="Arial" panose="020B0604020202020204" pitchFamily="34" charset="0"/>
                <a:cs typeface="Arial" panose="020B0604020202020204" pitchFamily="34" charset="0"/>
                <a:hlinkClick r:id="rId2"/>
              </a:rPr>
              <a:t>https://github.com/E3SM-Project/e3sm_diags </a:t>
            </a:r>
            <a:endParaRPr lang="en-US" sz="1100" dirty="0">
              <a:solidFill>
                <a:schemeClr val="bg1"/>
              </a:solidFill>
              <a:latin typeface="Arial" panose="020B0604020202020204" pitchFamily="34" charset="0"/>
              <a:cs typeface="Arial" panose="020B0604020202020204" pitchFamily="34" charset="0"/>
            </a:endParaRPr>
          </a:p>
          <a:p>
            <a:r>
              <a:rPr lang="en-US" sz="1100" dirty="0">
                <a:solidFill>
                  <a:schemeClr val="bg1"/>
                </a:solidFill>
                <a:latin typeface="Arial" panose="020B0604020202020204" pitchFamily="34" charset="0"/>
                <a:cs typeface="Arial" panose="020B0604020202020204" pitchFamily="34" charset="0"/>
              </a:rPr>
              <a:t>Code DOI: </a:t>
            </a:r>
            <a:r>
              <a:rPr lang="en-US" sz="1100" dirty="0">
                <a:solidFill>
                  <a:schemeClr val="bg1"/>
                </a:solidFill>
                <a:latin typeface="Arial" panose="020B0604020202020204" pitchFamily="34" charset="0"/>
                <a:cs typeface="Arial" panose="020B0604020202020204" pitchFamily="34" charset="0"/>
                <a:hlinkClick r:id="rId3"/>
              </a:rPr>
              <a:t>http://doi.org/10.5281/zenodo.1009156</a:t>
            </a:r>
            <a:endParaRPr lang="en-US" sz="1100" dirty="0">
              <a:solidFill>
                <a:schemeClr val="bg1"/>
              </a:solidFill>
              <a:latin typeface="Arial" panose="020B0604020202020204" pitchFamily="34" charset="0"/>
              <a:cs typeface="Arial" panose="020B0604020202020204" pitchFamily="34" charset="0"/>
            </a:endParaRPr>
          </a:p>
          <a:p>
            <a:r>
              <a:rPr lang="en-US" sz="1100" dirty="0">
                <a:solidFill>
                  <a:schemeClr val="bg1"/>
                </a:solidFill>
                <a:latin typeface="Arial" panose="020B0604020202020204" pitchFamily="34" charset="0"/>
                <a:cs typeface="Arial" panose="020B0604020202020204" pitchFamily="34" charset="0"/>
              </a:rPr>
              <a:t>Docs: </a:t>
            </a:r>
            <a:r>
              <a:rPr lang="en-US" sz="1100" dirty="0">
                <a:solidFill>
                  <a:schemeClr val="bg1"/>
                </a:solidFill>
                <a:latin typeface="Arial" panose="020B0604020202020204" pitchFamily="34" charset="0"/>
                <a:cs typeface="Arial" panose="020B0604020202020204" pitchFamily="34" charset="0"/>
                <a:hlinkClick r:id="rId4"/>
              </a:rPr>
              <a:t>https://e3sm.org/resources/tools/diagnostic-tools/e3sm-diagnostics/</a:t>
            </a:r>
            <a:endParaRPr lang="en-US" sz="1100"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057AB3FF-16F2-F944-B9A4-9D410173FDB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91016" y="1371600"/>
            <a:ext cx="3632722" cy="4850693"/>
          </a:xfrm>
          <a:prstGeom prst="rect">
            <a:avLst/>
          </a:prstGeom>
        </p:spPr>
      </p:pic>
      <p:sp>
        <p:nvSpPr>
          <p:cNvPr id="13" name="Rectangle 12">
            <a:extLst>
              <a:ext uri="{FF2B5EF4-FFF2-40B4-BE49-F238E27FC236}">
                <a16:creationId xmlns:a16="http://schemas.microsoft.com/office/drawing/2014/main" id="{891E6EDE-A9D8-9E4F-A8F1-C545F1C65B61}"/>
              </a:ext>
            </a:extLst>
          </p:cNvPr>
          <p:cNvSpPr/>
          <p:nvPr/>
        </p:nvSpPr>
        <p:spPr>
          <a:xfrm>
            <a:off x="8153400" y="5943600"/>
            <a:ext cx="533400" cy="20774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0" name="TextBox 9"/>
          <p:cNvSpPr txBox="1"/>
          <p:nvPr/>
        </p:nvSpPr>
        <p:spPr>
          <a:xfrm>
            <a:off x="5001348" y="6047474"/>
            <a:ext cx="4017580" cy="577081"/>
          </a:xfrm>
          <a:prstGeom prst="rect">
            <a:avLst/>
          </a:prstGeom>
          <a:noFill/>
        </p:spPr>
        <p:txBody>
          <a:bodyPr wrap="square" rtlCol="0">
            <a:spAutoFit/>
          </a:bodyPr>
          <a:lstStyle/>
          <a:p>
            <a:r>
              <a:rPr lang="en-US" sz="1050" i="1" dirty="0">
                <a:latin typeface="Arial" panose="020B0604020202020204" pitchFamily="34" charset="0"/>
                <a:cs typeface="Arial" panose="020B0604020202020204" pitchFamily="34" charset="0"/>
              </a:rPr>
              <a:t>Example diagnostic latitude-longitude contour plot of global precipitation. Top panel shows E3SM model data, middle shows observational data, and bottom shows the difference.</a:t>
            </a:r>
          </a:p>
        </p:txBody>
      </p:sp>
    </p:spTree>
    <p:extLst>
      <p:ext uri="{BB962C8B-B14F-4D97-AF65-F5344CB8AC3E}">
        <p14:creationId xmlns:p14="http://schemas.microsoft.com/office/powerpoint/2010/main" val="3942701267"/>
      </p:ext>
    </p:extLst>
  </p:cSld>
  <p:clrMapOvr>
    <a:masterClrMapping/>
  </p:clrMapOvr>
</p:sld>
</file>

<file path=ppt/theme/theme1.xml><?xml version="1.0" encoding="utf-8"?>
<a:theme xmlns:a="http://schemas.openxmlformats.org/drawingml/2006/main" name="1_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4387</TotalTime>
  <Words>197</Words>
  <Application>Microsoft Macintosh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1_Office Theme</vt:lpstr>
      <vt:lpstr>The E3SM Diagnostics Package for Earth System Model Evaluation</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Davis, Holly</cp:lastModifiedBy>
  <cp:revision>186</cp:revision>
  <cp:lastPrinted>2018-03-26T16:48:21Z</cp:lastPrinted>
  <dcterms:created xsi:type="dcterms:W3CDTF">2013-01-18T14:34:17Z</dcterms:created>
  <dcterms:modified xsi:type="dcterms:W3CDTF">2019-05-02T23:41:25Z</dcterms:modified>
</cp:coreProperties>
</file>