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278" r:id="rId2"/>
  </p:sldIdLst>
  <p:sldSz cx="9144000" cy="6858000" type="screen4x3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99CCFF"/>
    <a:srgbClr val="FFCC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35" autoAdjust="0"/>
    <p:restoredTop sz="94660"/>
  </p:normalViewPr>
  <p:slideViewPr>
    <p:cSldViewPr>
      <p:cViewPr varScale="1">
        <p:scale>
          <a:sx n="84" d="100"/>
          <a:sy n="84" d="100"/>
        </p:scale>
        <p:origin x="864" y="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2515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1A9F73-6F72-4EE7-A1C5-3099F9A6255A}" type="datetimeFigureOut">
              <a:rPr lang="en-US" smtClean="0"/>
              <a:t>6/18/2018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6B8BC5-5D88-4C9D-9A00-D9A348FA5B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050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40175" y="0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96FC7-65E1-4EDF-BA51-EBEDE74F4BC5}" type="datetimeFigureOut">
              <a:rPr lang="en-US" smtClean="0"/>
              <a:t>6/18/2018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2713" y="1163638"/>
            <a:ext cx="4189412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479925"/>
            <a:ext cx="5564188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40175" y="8842375"/>
            <a:ext cx="30130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42C3A5-414D-46A5-B9DE-BADFD229D4F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31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PT_Header_Graphic-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/>
          </a:bodyPr>
          <a:lstStyle>
            <a:lvl1pPr algn="l">
              <a:defRPr sz="3000" b="1" i="0">
                <a:solidFill>
                  <a:schemeClr val="bg1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Wingdings" charset="2"/>
              <a:buChar char="§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-228600">
              <a:buFont typeface="Arial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2pPr>
            <a:lvl3pPr marL="685800" indent="-228600">
              <a:buFont typeface="Wingdings" charset="2"/>
              <a:buChar char="§"/>
              <a:defRPr sz="1600" i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</a:t>
            </a:r>
            <a:r>
              <a:rPr lang="en-US" sz="1100" b="1" dirty="0" smtClean="0">
                <a:solidFill>
                  <a:schemeClr val="bg1"/>
                </a:solidFill>
                <a:cs typeface="Arial" charset="0"/>
              </a:rPr>
              <a:t>ESM</a:t>
            </a:r>
          </a:p>
        </p:txBody>
      </p:sp>
    </p:spTree>
    <p:extLst>
      <p:ext uri="{BB962C8B-B14F-4D97-AF65-F5344CB8AC3E}">
        <p14:creationId xmlns:p14="http://schemas.microsoft.com/office/powerpoint/2010/main" val="337590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097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45852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PT_Header_Graphic-01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53144" cy="128144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marL="171450" indent="-171450" eaLnBrk="0" hangingPunct="0">
              <a:lnSpc>
                <a:spcPct val="90000"/>
              </a:lnSpc>
              <a:defRPr/>
            </a:pPr>
            <a:r>
              <a:rPr lang="en-US" sz="1200" b="1" dirty="0">
                <a:solidFill>
                  <a:schemeClr val="bg1"/>
                </a:solidFill>
                <a:latin typeface="Arial" charset="0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fld id="{0062BA03-6D02-45A6-9131-B779417689AB}" type="slidenum">
              <a:rPr lang="en-US" sz="1100" b="1">
                <a:solidFill>
                  <a:schemeClr val="bg1"/>
                </a:solidFill>
                <a:cs typeface="Arial" charset="0"/>
              </a:rPr>
              <a:pPr eaLnBrk="0" hangingPunct="0">
                <a:defRPr/>
              </a:pPr>
              <a:t>‹#›</a:t>
            </a:fld>
            <a:r>
              <a:rPr lang="en-US" sz="1100" b="1" dirty="0">
                <a:solidFill>
                  <a:schemeClr val="bg1"/>
                </a:solidFill>
                <a:cs typeface="Arial" charset="0"/>
              </a:rPr>
              <a:t>  </a:t>
            </a:r>
            <a:r>
              <a:rPr lang="en-US" sz="1100" b="1" dirty="0" smtClean="0">
                <a:solidFill>
                  <a:schemeClr val="bg1"/>
                </a:solidFill>
                <a:cs typeface="Arial" charset="0"/>
              </a:rPr>
              <a:t>ESM</a:t>
            </a:r>
          </a:p>
        </p:txBody>
      </p:sp>
    </p:spTree>
    <p:extLst>
      <p:ext uri="{BB962C8B-B14F-4D97-AF65-F5344CB8AC3E}">
        <p14:creationId xmlns:p14="http://schemas.microsoft.com/office/powerpoint/2010/main" val="4090910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Arial"/>
          <a:ea typeface="+mj-ea"/>
          <a:cs typeface="Arial"/>
        </a:defRPr>
      </a:lvl1pPr>
    </p:titleStyle>
    <p:bodyStyle>
      <a:lvl1pPr marL="228600" indent="-228600" algn="l" defTabSz="914400" rtl="0" eaLnBrk="1" latinLnBrk="0" hangingPunct="1">
        <a:spcBef>
          <a:spcPct val="20000"/>
        </a:spcBef>
        <a:buFont typeface="Wingdings" charset="2"/>
        <a:buChar char="§"/>
        <a:defRPr sz="2000" kern="1200">
          <a:solidFill>
            <a:srgbClr val="595959"/>
          </a:solidFill>
          <a:latin typeface="Arial"/>
          <a:ea typeface="+mn-ea"/>
          <a:cs typeface="Arial"/>
        </a:defRPr>
      </a:lvl1pPr>
      <a:lvl2pPr marL="457200" indent="-228600" algn="l" defTabSz="9144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595959"/>
          </a:solidFill>
          <a:latin typeface="Arial"/>
          <a:ea typeface="+mn-ea"/>
          <a:cs typeface="Arial"/>
        </a:defRPr>
      </a:lvl2pPr>
      <a:lvl3pPr marL="685800" indent="-228600" algn="l" defTabSz="914400" rtl="0" eaLnBrk="1" latinLnBrk="0" hangingPunct="1">
        <a:spcBef>
          <a:spcPct val="20000"/>
        </a:spcBef>
        <a:buFont typeface="Wingdings" charset="2"/>
        <a:buChar char="§"/>
        <a:defRPr sz="1600" i="1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i.org/10.5281/zenodo.1000801" TargetMode="External"/><Relationship Id="rId2" Type="http://schemas.openxmlformats.org/officeDocument/2006/relationships/hyperlink" Target="https://github.com/CVMix/CVMix-src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github.com/CVMix/CVMix-description/blob/master/cvmix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The Community Ocean Vertical Mixing (CVMix) Project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65104"/>
            <a:ext cx="4194047" cy="402388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2100" b="1" dirty="0" smtClean="0"/>
              <a:t>Ocean Surface</a:t>
            </a:r>
            <a:br>
              <a:rPr lang="en-US" sz="2100" b="1" dirty="0" smtClean="0"/>
            </a:br>
            <a:r>
              <a:rPr lang="en-US" sz="2100" b="1" dirty="0" smtClean="0"/>
              <a:t>Collaborative Science</a:t>
            </a:r>
          </a:p>
          <a:p>
            <a:pPr>
              <a:spcBef>
                <a:spcPts val="300"/>
              </a:spcBef>
            </a:pPr>
            <a:r>
              <a:rPr lang="en-US" sz="1400" dirty="0"/>
              <a:t>CVMix is a broadly used computational modeling framework to calculate the small-scale transport of heat and gases between the ocean surface and </a:t>
            </a:r>
            <a:r>
              <a:rPr lang="en-US" sz="1400" dirty="0" smtClean="0"/>
              <a:t>the deeper </a:t>
            </a:r>
            <a:r>
              <a:rPr lang="en-US" sz="1400" dirty="0"/>
              <a:t>ocean</a:t>
            </a:r>
            <a:r>
              <a:rPr lang="en-US" sz="1400" dirty="0" smtClean="0"/>
              <a:t>. </a:t>
            </a:r>
          </a:p>
          <a:p>
            <a:pPr>
              <a:spcBef>
                <a:spcPts val="300"/>
              </a:spcBef>
            </a:pPr>
            <a:endParaRPr lang="en-US" sz="1200" dirty="0" smtClean="0"/>
          </a:p>
          <a:p>
            <a:pPr marL="0" indent="0" algn="ctr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100" b="1" dirty="0" smtClean="0"/>
              <a:t>Collaborative Software</a:t>
            </a:r>
          </a:p>
          <a:p>
            <a:pPr>
              <a:spcBef>
                <a:spcPts val="300"/>
              </a:spcBef>
            </a:pPr>
            <a:r>
              <a:rPr lang="en-US" sz="1400" dirty="0"/>
              <a:t>Developed by scientists from three modeling centers, CVMix optimizes a diverse set of approaches for vertical ocean mixing into a stand-alone library that can be </a:t>
            </a:r>
            <a:r>
              <a:rPr lang="en-US" sz="1400"/>
              <a:t>implemented </a:t>
            </a:r>
            <a:r>
              <a:rPr lang="en-US" sz="1400" smtClean="0"/>
              <a:t>into </a:t>
            </a:r>
            <a:r>
              <a:rPr lang="en-US" sz="1400" dirty="0"/>
              <a:t>other ocean models. </a:t>
            </a:r>
            <a:endParaRPr lang="en-US" sz="1400" dirty="0" smtClean="0"/>
          </a:p>
          <a:p>
            <a:pPr>
              <a:spcBef>
                <a:spcPts val="300"/>
              </a:spcBef>
            </a:pPr>
            <a:r>
              <a:rPr lang="en-US" sz="1400" dirty="0" smtClean="0"/>
              <a:t>CVMix features a </a:t>
            </a:r>
            <a:r>
              <a:rPr lang="en-US" sz="1400" dirty="0"/>
              <a:t>flexible benchmarking interface </a:t>
            </a:r>
            <a:r>
              <a:rPr lang="en-US" sz="1400" dirty="0" smtClean="0"/>
              <a:t>for both new </a:t>
            </a:r>
            <a:r>
              <a:rPr lang="en-US" sz="1400" dirty="0"/>
              <a:t>and existing vertical-mixing models.</a:t>
            </a:r>
          </a:p>
          <a:p>
            <a:pPr>
              <a:spcBef>
                <a:spcPts val="300"/>
              </a:spcBef>
            </a:pPr>
            <a:r>
              <a:rPr lang="en-US" sz="1400" dirty="0"/>
              <a:t>To date, </a:t>
            </a:r>
            <a:r>
              <a:rPr lang="en-US" sz="1400" dirty="0" err="1"/>
              <a:t>CVMix</a:t>
            </a:r>
            <a:r>
              <a:rPr lang="en-US" sz="1400" dirty="0"/>
              <a:t> has been integrated with E3SM Model Prediction Across Scales project (MPAS-Ocean); NOAA Geophysical Fluid Dynamics Laboratory’s Modular Ocean Model (MOM); and NCAR CSM Ocean Model (NCOM). For each, work is completed on interfaces, and all are </a:t>
            </a:r>
            <a:r>
              <a:rPr lang="en-US" sz="1400" dirty="0" smtClean="0"/>
              <a:t>operational.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4476936"/>
            <a:ext cx="4224671" cy="933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1pPr>
            <a:lvl2pPr marL="457200" indent="-228600" algn="l" defTabSz="9144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2pPr>
            <a:lvl3pPr marL="685800" indent="-228600" algn="l" defTabSz="914400" rtl="0" eaLnBrk="1" latinLnBrk="0" hangingPunct="1">
              <a:spcBef>
                <a:spcPct val="20000"/>
              </a:spcBef>
              <a:buFont typeface="Wingdings" charset="2"/>
              <a:buChar char="§"/>
              <a:defRPr sz="1600" i="1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CVMix addresses </a:t>
            </a:r>
            <a:r>
              <a:rPr lang="en-US" sz="1200" dirty="0"/>
              <a:t>the needs of the various ocean-modeling groups to code, test, tune, and document </a:t>
            </a:r>
            <a:r>
              <a:rPr lang="en-US" sz="1200" dirty="0" smtClean="0"/>
              <a:t>parameterizations </a:t>
            </a:r>
            <a:r>
              <a:rPr lang="en-US" sz="1200" dirty="0"/>
              <a:t>of ocean vertical mixing for numerical ocean </a:t>
            </a:r>
            <a:r>
              <a:rPr lang="en-US" sz="1200" dirty="0" smtClean="0"/>
              <a:t>simulations. </a:t>
            </a:r>
            <a:endParaRPr lang="en-US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460244" y="5610836"/>
            <a:ext cx="4114803" cy="8229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199" y="5610836"/>
            <a:ext cx="4108705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Get </a:t>
            </a:r>
            <a:r>
              <a:rPr lang="en-US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CVMix</a:t>
            </a:r>
          </a:p>
          <a:p>
            <a:pPr algn="ctr"/>
            <a:endParaRPr lang="en-US" sz="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Download at </a:t>
            </a:r>
            <a:r>
              <a:rPr lang="en-US" sz="12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sz="1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12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github.com/CVMix/CVMix-src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or </a:t>
            </a:r>
            <a:r>
              <a:rPr lang="en-US" sz="12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</a:t>
            </a:r>
            <a:r>
              <a:rPr lang="en-US" sz="1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://doi.org/10.5281/zenodo.1000801</a:t>
            </a:r>
            <a:r>
              <a:rPr lang="en-US" sz="1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 </a:t>
            </a:r>
            <a:endParaRPr lang="en-US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758067" y="5610835"/>
            <a:ext cx="4114803" cy="822960"/>
          </a:xfrm>
          <a:prstGeom prst="rect">
            <a:avLst/>
          </a:prstGeom>
          <a:solidFill>
            <a:srgbClr val="95B3D7"/>
          </a:solidFill>
          <a:ln w="12700">
            <a:noFill/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Griffies et al. (2015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Theory and Numerics of the Community</a:t>
            </a:r>
          </a:p>
          <a:p>
            <a:r>
              <a:rPr lang="en-US" sz="11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Ocean Vertical Mixing (CVMix) </a:t>
            </a:r>
            <a:r>
              <a:rPr lang="en-US" sz="11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Project.” </a:t>
            </a:r>
            <a:r>
              <a:rPr lang="en-US" sz="11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GitHub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documentation Page: </a:t>
            </a: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https://github.com/CVMix/CVMix-description/blob/master/cvmix.pdf</a:t>
            </a:r>
            <a:endParaRPr lang="en-US" sz="1100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349" y="1600200"/>
            <a:ext cx="4271523" cy="18288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8073" y="3505200"/>
            <a:ext cx="4114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CVMix FORTRAN modules are freely distributed using an open source GitHub repository.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58068" y="4114800"/>
            <a:ext cx="4114803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Science Impact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7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3750</TotalTime>
  <Words>94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Rod</vt:lpstr>
      <vt:lpstr>Wingdings</vt:lpstr>
      <vt:lpstr>1_Office Theme</vt:lpstr>
      <vt:lpstr>The Community Ocean Vertical Mixing (CVMix) Project </vt:lpstr>
    </vt:vector>
  </TitlesOfParts>
  <Company>US Department of Energy (SC)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renu</dc:creator>
  <cp:lastModifiedBy>Wasem, Michael</cp:lastModifiedBy>
  <cp:revision>124</cp:revision>
  <cp:lastPrinted>2018-03-26T16:48:21Z</cp:lastPrinted>
  <dcterms:created xsi:type="dcterms:W3CDTF">2013-01-18T14:34:17Z</dcterms:created>
  <dcterms:modified xsi:type="dcterms:W3CDTF">2018-06-18T17:42:15Z</dcterms:modified>
</cp:coreProperties>
</file>