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hillips, Tom" initials="PT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CCFF"/>
    <a:srgbClr val="000000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35" autoAdjust="0"/>
    <p:restoredTop sz="94660"/>
  </p:normalViewPr>
  <p:slideViewPr>
    <p:cSldViewPr>
      <p:cViewPr varScale="1">
        <p:scale>
          <a:sx n="77" d="100"/>
          <a:sy n="77" d="100"/>
        </p:scale>
        <p:origin x="787" y="43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2659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40175" y="0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1A9F73-6F72-4EE7-A1C5-3099F9A6255A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40175" y="8842375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6B8BC5-5D88-4C9D-9A00-D9A348FA5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50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FD07F0-5332-4ADF-A6CA-2ACDDED9B056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82713" y="1163638"/>
            <a:ext cx="4189412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79925"/>
            <a:ext cx="5564188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40175" y="8842375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567AC-6332-47B9-89F3-B1A94A233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230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PT_Header_Graphic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3144" cy="12814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>
            <a:normAutofit/>
          </a:bodyPr>
          <a:lstStyle>
            <a:lvl1pPr algn="l">
              <a:defRPr sz="3000" b="1" i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charset="2"/>
              <a:buChar char="§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-228600">
              <a:buFont typeface="Arial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2pPr>
            <a:lvl3pPr marL="685800" indent="-228600">
              <a:buFont typeface="Wingdings" charset="2"/>
              <a:buChar char="§"/>
              <a:defRPr sz="1600" i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latin typeface="Arial" charset="0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fld id="{0062BA03-6D02-45A6-9131-B779417689AB}" type="slidenum">
              <a:rPr lang="en-US" sz="1100" b="1">
                <a:solidFill>
                  <a:schemeClr val="bg1"/>
                </a:solidFill>
                <a:cs typeface="Arial" charset="0"/>
              </a:rPr>
              <a:pPr eaLnBrk="0" hangingPunct="0">
                <a:defRPr/>
              </a:pPr>
              <a:t>‹#›</a:t>
            </a:fld>
            <a:r>
              <a:rPr lang="en-US" sz="1100" b="1" dirty="0">
                <a:solidFill>
                  <a:schemeClr val="bg1"/>
                </a:solidFill>
                <a:cs typeface="Arial" charset="0"/>
              </a:rPr>
              <a:t>  ESM</a:t>
            </a:r>
          </a:p>
        </p:txBody>
      </p:sp>
    </p:spTree>
    <p:extLst>
      <p:ext uri="{BB962C8B-B14F-4D97-AF65-F5344CB8AC3E}">
        <p14:creationId xmlns:p14="http://schemas.microsoft.com/office/powerpoint/2010/main" val="3375908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0971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45852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_Header_Graphic-01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3144" cy="128144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latin typeface="Arial" charset="0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fld id="{0062BA03-6D02-45A6-9131-B779417689AB}" type="slidenum">
              <a:rPr lang="en-US" sz="1100" b="1">
                <a:solidFill>
                  <a:schemeClr val="bg1"/>
                </a:solidFill>
                <a:cs typeface="Arial" charset="0"/>
              </a:rPr>
              <a:pPr eaLnBrk="0" hangingPunct="0">
                <a:defRPr/>
              </a:pPr>
              <a:t>‹#›</a:t>
            </a:fld>
            <a:r>
              <a:rPr lang="en-US" sz="1100" b="1" dirty="0">
                <a:solidFill>
                  <a:schemeClr val="bg1"/>
                </a:solidFill>
                <a:cs typeface="Arial" charset="0"/>
              </a:rPr>
              <a:t>  ESM</a:t>
            </a:r>
          </a:p>
        </p:txBody>
      </p:sp>
    </p:spTree>
    <p:extLst>
      <p:ext uri="{BB962C8B-B14F-4D97-AF65-F5344CB8AC3E}">
        <p14:creationId xmlns:p14="http://schemas.microsoft.com/office/powerpoint/2010/main" val="4090910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bg1"/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latin typeface="Arial"/>
          <a:ea typeface="+mj-ea"/>
          <a:cs typeface="Arial"/>
        </a:defRPr>
      </a:lvl1pPr>
    </p:titleStyle>
    <p:bodyStyle>
      <a:lvl1pPr marL="228600" indent="-228600" algn="l" defTabSz="914400" rtl="0" eaLnBrk="1" latinLnBrk="0" hangingPunct="1">
        <a:spcBef>
          <a:spcPct val="20000"/>
        </a:spcBef>
        <a:buFont typeface="Wingdings" charset="2"/>
        <a:buChar char="§"/>
        <a:defRPr sz="2000" kern="1200">
          <a:solidFill>
            <a:srgbClr val="595959"/>
          </a:solidFill>
          <a:latin typeface="Arial"/>
          <a:ea typeface="+mn-ea"/>
          <a:cs typeface="Arial"/>
        </a:defRPr>
      </a:lvl1pPr>
      <a:lvl2pPr marL="457200" indent="-228600" algn="l" defTabSz="9144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595959"/>
          </a:solidFill>
          <a:latin typeface="Arial"/>
          <a:ea typeface="+mn-ea"/>
          <a:cs typeface="Arial"/>
        </a:defRPr>
      </a:lvl2pPr>
      <a:lvl3pPr marL="685800" indent="-228600" algn="l" defTabSz="914400" rtl="0" eaLnBrk="1" latinLnBrk="0" hangingPunct="1">
        <a:spcBef>
          <a:spcPct val="20000"/>
        </a:spcBef>
        <a:buFont typeface="Wingdings" charset="2"/>
        <a:buChar char="§"/>
        <a:defRPr sz="1600" i="1" kern="1200">
          <a:solidFill>
            <a:srgbClr val="595959"/>
          </a:solidFill>
          <a:latin typeface="Arial"/>
          <a:ea typeface="+mn-ea"/>
          <a:cs typeface="Arial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5281/zenodo.1213462" TargetMode="External"/><Relationship Id="rId2" Type="http://schemas.openxmlformats.org/officeDocument/2006/relationships/hyperlink" Target="https://doi.org/10.5281/zenodo.1205674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800600" y="5257800"/>
            <a:ext cx="4114803" cy="1295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The CICE Consortium: A New Collaborative Paradigm for Sea-Ice Model Development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565104"/>
            <a:ext cx="4117848" cy="3642883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b="1" dirty="0"/>
              <a:t>Sea-Ice Model Science</a:t>
            </a:r>
          </a:p>
          <a:p>
            <a:pPr>
              <a:spcBef>
                <a:spcPts val="300"/>
              </a:spcBef>
            </a:pPr>
            <a:r>
              <a:rPr lang="en-US" sz="1200" dirty="0"/>
              <a:t>CICE—a preeminent model simulating the growth, melting, and movement of sea ice—is </a:t>
            </a:r>
            <a:r>
              <a:rPr lang="en-US" sz="1200" dirty="0" smtClean="0"/>
              <a:t>used </a:t>
            </a:r>
            <a:r>
              <a:rPr lang="en-US" sz="1200" dirty="0"/>
              <a:t>by research and operational modeling </a:t>
            </a:r>
            <a:r>
              <a:rPr lang="en-US" sz="1200" dirty="0" smtClean="0"/>
              <a:t>centers in more </a:t>
            </a:r>
            <a:r>
              <a:rPr lang="en-US" sz="1200" dirty="0"/>
              <a:t>than </a:t>
            </a:r>
            <a:r>
              <a:rPr lang="en-US" sz="1200" dirty="0" smtClean="0"/>
              <a:t>20 countries.</a:t>
            </a:r>
            <a:endParaRPr lang="en-US" sz="1200" dirty="0"/>
          </a:p>
          <a:p>
            <a:pPr>
              <a:spcBef>
                <a:spcPts val="300"/>
              </a:spcBef>
            </a:pPr>
            <a:r>
              <a:rPr lang="en-US" sz="1200" dirty="0"/>
              <a:t>CICE </a:t>
            </a:r>
            <a:r>
              <a:rPr lang="en-US" sz="1200" dirty="0" smtClean="0"/>
              <a:t>Consortium develops frameworks for sea ice modeling and model testing.</a:t>
            </a:r>
          </a:p>
          <a:p>
            <a:pPr>
              <a:spcBef>
                <a:spcPts val="300"/>
              </a:spcBef>
            </a:pPr>
            <a:endParaRPr lang="en-US" sz="1200" dirty="0"/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/>
              <a:t>CICE Software</a:t>
            </a:r>
          </a:p>
          <a:p>
            <a:pPr>
              <a:spcBef>
                <a:spcPts val="300"/>
              </a:spcBef>
            </a:pPr>
            <a:r>
              <a:rPr lang="en-US" sz="1200" dirty="0"/>
              <a:t>The sixth version of CICE software is currently </a:t>
            </a:r>
            <a:r>
              <a:rPr lang="en-US" sz="1200" dirty="0" smtClean="0"/>
              <a:t>being developed (https://</a:t>
            </a:r>
            <a:r>
              <a:rPr lang="en-US" sz="1200" dirty="0" err="1" smtClean="0"/>
              <a:t>doi.org</a:t>
            </a:r>
            <a:r>
              <a:rPr lang="en-US" sz="1200" dirty="0" smtClean="0"/>
              <a:t>/10.5281/zenodo.1205674).</a:t>
            </a:r>
            <a:endParaRPr lang="en-US" sz="1200" dirty="0"/>
          </a:p>
          <a:p>
            <a:pPr>
              <a:spcBef>
                <a:spcPts val="300"/>
              </a:spcBef>
            </a:pPr>
            <a:r>
              <a:rPr lang="en-US" sz="1200" dirty="0"/>
              <a:t>The Icepack submodule containing CICE single-column physics and biogeochemistry is used in the DOE E3SM as well as other centers.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58067" y="4345706"/>
            <a:ext cx="4114803" cy="7067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spcBef>
                <a:spcPct val="20000"/>
              </a:spcBef>
              <a:buFont typeface="Wingdings" charset="2"/>
              <a:buChar char="§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-22860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2pPr>
            <a:lvl3pPr marL="685800" indent="-228600" algn="l" defTabSz="914400" rtl="0" eaLnBrk="1" latinLnBrk="0" hangingPunct="1">
              <a:spcBef>
                <a:spcPct val="20000"/>
              </a:spcBef>
              <a:buFont typeface="Wingdings" charset="2"/>
              <a:buChar char="§"/>
              <a:defRPr sz="1600" i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By coordinating collaboration on sea-ice </a:t>
            </a:r>
            <a:r>
              <a:rPr lang="en-US" sz="1200" dirty="0" smtClean="0"/>
              <a:t>model development</a:t>
            </a:r>
            <a:r>
              <a:rPr lang="en-US" sz="1200" dirty="0"/>
              <a:t>, CICE Consortium accelerates the science that is critically needed for models to predict the sea-ice changes in both polar regions.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2950" y="5257800"/>
            <a:ext cx="4114803" cy="1295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4923" y="5432048"/>
            <a:ext cx="3962400" cy="8925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CICE</a:t>
            </a:r>
          </a:p>
          <a:p>
            <a:pPr algn="ctr"/>
            <a:endParaRPr lang="en-US" sz="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CICE:       </a:t>
            </a:r>
            <a:r>
              <a:rPr lang="en-US" sz="1200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en-US" sz="1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://doi.org/10.5281/zenodo.</a:t>
            </a:r>
            <a:r>
              <a:rPr lang="en-US" sz="1200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1205674</a:t>
            </a:r>
            <a:endParaRPr lang="en-US" sz="1200" u="sng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Icepack:   </a:t>
            </a:r>
            <a:r>
              <a:rPr lang="en-US" sz="1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https://doi.org/10.5281/zenodo.</a:t>
            </a:r>
            <a:r>
              <a:rPr lang="en-US" sz="1200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1213462</a:t>
            </a:r>
            <a:endParaRPr lang="en-US" sz="1200" u="sng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755361" y="5322391"/>
            <a:ext cx="4233533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i="1" dirty="0">
                <a:solidFill>
                  <a:schemeClr val="bg1"/>
                </a:solidFill>
              </a:rPr>
              <a:t>About the CICE Consortium: https://github.com/CICE-Consortium/About-Us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i="1" dirty="0">
                <a:solidFill>
                  <a:schemeClr val="bg1"/>
                </a:solidFill>
              </a:rPr>
              <a:t>CICE History: https://github.com/CICE-Consortium/About-Us/wiki/History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i="1" dirty="0">
                <a:solidFill>
                  <a:schemeClr val="bg1"/>
                </a:solidFill>
              </a:rPr>
              <a:t>A. Roberts, et al. Quality Control for Community Based Sea Ice Model Development. Phil. Trans. Royal Soc. A, submitted 2018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58071" y="3352800"/>
            <a:ext cx="42519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err="1"/>
              <a:t>Climatologies</a:t>
            </a:r>
            <a:r>
              <a:rPr lang="en-US" sz="1100" i="1" dirty="0"/>
              <a:t> of sea ice </a:t>
            </a:r>
            <a:r>
              <a:rPr lang="en-US" sz="1100" i="1" dirty="0" smtClean="0"/>
              <a:t>concentration </a:t>
            </a:r>
            <a:r>
              <a:rPr lang="en-US" sz="1100" i="1" dirty="0"/>
              <a:t>simulated by </a:t>
            </a:r>
            <a:r>
              <a:rPr lang="en-US" sz="1100" i="1" dirty="0" smtClean="0"/>
              <a:t>MPAS-sea ice </a:t>
            </a:r>
            <a:r>
              <a:rPr lang="en-US" sz="1100" i="1" dirty="0"/>
              <a:t>with Icepack </a:t>
            </a:r>
            <a:r>
              <a:rPr lang="en-US" sz="1100" i="1" dirty="0"/>
              <a:t>in the E3SM (left), compared with observational estimates derived from the Special Sensor Microwave Imager (SSM/I) satellite instrument (right).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58067" y="4038600"/>
            <a:ext cx="4114803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Science Impact</a:t>
            </a:r>
          </a:p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067" y="1447800"/>
            <a:ext cx="4251904" cy="189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70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D8D8D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9470</TotalTime>
  <Words>213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Rod</vt:lpstr>
      <vt:lpstr>Wingdings</vt:lpstr>
      <vt:lpstr>1_Office Theme</vt:lpstr>
      <vt:lpstr>The CICE Consortium: A New Collaborative Paradigm for Sea-Ice Model Development </vt:lpstr>
    </vt:vector>
  </TitlesOfParts>
  <Company>US Department of Energy (SC)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Wasem, Michael</cp:lastModifiedBy>
  <cp:revision>128</cp:revision>
  <cp:lastPrinted>2018-03-26T16:48:21Z</cp:lastPrinted>
  <dcterms:created xsi:type="dcterms:W3CDTF">2013-01-18T14:34:17Z</dcterms:created>
  <dcterms:modified xsi:type="dcterms:W3CDTF">2018-04-19T18:40:58Z</dcterms:modified>
</cp:coreProperties>
</file>