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4"/>
  </p:sldMasterIdLst>
  <p:handoutMasterIdLst>
    <p:handoutMasterId r:id="rId6"/>
  </p:handoutMasterIdLst>
  <p:sldIdLst>
    <p:sldId id="278" r:id="rId5"/>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CCFF"/>
    <a:srgbClr val="000000"/>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27" autoAdjust="0"/>
    <p:restoredTop sz="94694"/>
  </p:normalViewPr>
  <p:slideViewPr>
    <p:cSldViewPr>
      <p:cViewPr varScale="1">
        <p:scale>
          <a:sx n="107" d="100"/>
          <a:sy n="107" d="100"/>
        </p:scale>
        <p:origin x="1434" y="102"/>
      </p:cViewPr>
      <p:guideLst>
        <p:guide orient="horz" pos="2160"/>
        <p:guide pos="2880"/>
      </p:guideLst>
    </p:cSldViewPr>
  </p:slideViewPr>
  <p:notesTextViewPr>
    <p:cViewPr>
      <p:scale>
        <a:sx n="3" d="2"/>
        <a:sy n="3" d="2"/>
      </p:scale>
      <p:origin x="0" y="0"/>
    </p:cViewPr>
  </p:notesTextViewPr>
  <p:notesViewPr>
    <p:cSldViewPr>
      <p:cViewPr varScale="1">
        <p:scale>
          <a:sx n="65" d="100"/>
          <a:sy n="65" d="100"/>
        </p:scale>
        <p:origin x="2040"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40175" y="0"/>
            <a:ext cx="3013075" cy="466725"/>
          </a:xfrm>
          <a:prstGeom prst="rect">
            <a:avLst/>
          </a:prstGeom>
        </p:spPr>
        <p:txBody>
          <a:bodyPr vert="horz" lIns="91440" tIns="45720" rIns="91440" bIns="45720" rtlCol="0"/>
          <a:lstStyle>
            <a:lvl1pPr algn="r">
              <a:defRPr sz="1200"/>
            </a:lvl1pPr>
          </a:lstStyle>
          <a:p>
            <a:fld id="{6C1A9F73-6F72-4EE7-A1C5-3099F9A6255A}" type="datetimeFigureOut">
              <a:rPr lang="en-US" smtClean="0"/>
              <a:t>11/12/2019</a:t>
            </a:fld>
            <a:endParaRPr lang="en-US" dirty="0"/>
          </a:p>
        </p:txBody>
      </p:sp>
      <p:sp>
        <p:nvSpPr>
          <p:cNvPr id="4" name="Footer Placeholder 3"/>
          <p:cNvSpPr>
            <a:spLocks noGrp="1"/>
          </p:cNvSpPr>
          <p:nvPr>
            <p:ph type="ftr" sz="quarter" idx="2"/>
          </p:nvPr>
        </p:nvSpPr>
        <p:spPr>
          <a:xfrm>
            <a:off x="0" y="8842375"/>
            <a:ext cx="30130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40175" y="8842375"/>
            <a:ext cx="3013075" cy="466725"/>
          </a:xfrm>
          <a:prstGeom prst="rect">
            <a:avLst/>
          </a:prstGeom>
        </p:spPr>
        <p:txBody>
          <a:bodyPr vert="horz" lIns="91440" tIns="45720" rIns="91440" bIns="45720" rtlCol="0" anchor="b"/>
          <a:lstStyle>
            <a:lvl1pPr algn="r">
              <a:defRPr sz="1200"/>
            </a:lvl1pPr>
          </a:lstStyle>
          <a:p>
            <a:fld id="{156B8BC5-5D88-4C9D-9A00-D9A348FA5B1C}" type="slidenum">
              <a:rPr lang="en-US" smtClean="0"/>
              <a:t>‹#›</a:t>
            </a:fld>
            <a:endParaRPr lang="en-US" dirty="0"/>
          </a:p>
        </p:txBody>
      </p:sp>
    </p:spTree>
    <p:extLst>
      <p:ext uri="{BB962C8B-B14F-4D97-AF65-F5344CB8AC3E}">
        <p14:creationId xmlns:p14="http://schemas.microsoft.com/office/powerpoint/2010/main" val="18470503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PPT_Header_Graphic-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53144" cy="1281440"/>
          </a:xfrm>
          <a:prstGeom prst="rect">
            <a:avLst/>
          </a:prstGeom>
        </p:spPr>
      </p:pic>
      <p:sp>
        <p:nvSpPr>
          <p:cNvPr id="2" name="Title 1"/>
          <p:cNvSpPr>
            <a:spLocks noGrp="1"/>
          </p:cNvSpPr>
          <p:nvPr>
            <p:ph type="title"/>
          </p:nvPr>
        </p:nvSpPr>
        <p:spPr>
          <a:effectLst/>
        </p:spPr>
        <p:txBody>
          <a:bodyPr>
            <a:normAutofit/>
          </a:bodyPr>
          <a:lstStyle>
            <a:lvl1pPr algn="l">
              <a:defRPr sz="3000" b="1" i="0">
                <a:solidFill>
                  <a:schemeClr val="bg1"/>
                </a:solidFill>
                <a:effectLst>
                  <a:outerShdw blurRad="50800" dist="38100" dir="2700000" algn="tl" rotWithShape="0">
                    <a:srgbClr val="000000">
                      <a:alpha val="43000"/>
                    </a:srgbClr>
                  </a:outerShdw>
                </a:effectLst>
                <a:latin typeface="Arial"/>
                <a:cs typeface="Arial"/>
              </a:defRPr>
            </a:lvl1pPr>
          </a:lstStyle>
          <a:p>
            <a:r>
              <a:rPr lang="en-US" dirty="0"/>
              <a:t>Click to edit</a:t>
            </a:r>
          </a:p>
        </p:txBody>
      </p:sp>
      <p:sp>
        <p:nvSpPr>
          <p:cNvPr id="3" name="Content Placeholder 2"/>
          <p:cNvSpPr>
            <a:spLocks noGrp="1"/>
          </p:cNvSpPr>
          <p:nvPr>
            <p:ph idx="1"/>
          </p:nvPr>
        </p:nvSpPr>
        <p:spPr/>
        <p:txBody>
          <a:bodyPr/>
          <a:lstStyle>
            <a:lvl1pPr marL="228600" indent="-228600">
              <a:buFont typeface="Wingdings" charset="2"/>
              <a:buChar char="§"/>
              <a:defRPr sz="2000">
                <a:solidFill>
                  <a:schemeClr val="tx1">
                    <a:lumMod val="65000"/>
                    <a:lumOff val="35000"/>
                  </a:schemeClr>
                </a:solidFill>
                <a:latin typeface="Arial"/>
                <a:cs typeface="Arial"/>
              </a:defRPr>
            </a:lvl1pPr>
            <a:lvl2pPr marL="457200" indent="-228600">
              <a:buFont typeface="Arial"/>
              <a:buChar char="•"/>
              <a:defRPr sz="1800">
                <a:solidFill>
                  <a:schemeClr val="tx1">
                    <a:lumMod val="65000"/>
                    <a:lumOff val="35000"/>
                  </a:schemeClr>
                </a:solidFill>
                <a:latin typeface="Arial"/>
                <a:cs typeface="Arial"/>
              </a:defRPr>
            </a:lvl2pPr>
            <a:lvl3pPr marL="685800" indent="-228600">
              <a:buFont typeface="Wingdings" charset="2"/>
              <a:buChar char="§"/>
              <a:defRPr sz="1600" i="1">
                <a:solidFill>
                  <a:schemeClr val="tx1">
                    <a:lumMod val="65000"/>
                    <a:lumOff val="35000"/>
                  </a:schemeClr>
                </a:solidFill>
                <a:latin typeface="Arial"/>
                <a:cs typeface="Arial"/>
              </a:defRPr>
            </a:lvl3pPr>
            <a:lvl4pPr>
              <a:defRPr>
                <a:solidFill>
                  <a:schemeClr val="tx1">
                    <a:lumMod val="65000"/>
                    <a:lumOff val="35000"/>
                  </a:schemeClr>
                </a:solidFill>
                <a:latin typeface="Arial"/>
                <a:cs typeface="Arial"/>
              </a:defRPr>
            </a:lvl4pPr>
            <a:lvl5pPr>
              <a:defRPr>
                <a:solidFill>
                  <a:schemeClr val="tx1">
                    <a:lumMod val="65000"/>
                    <a:lumOff val="35000"/>
                  </a:schemeClr>
                </a:solidFill>
                <a:latin typeface="Arial"/>
                <a:cs typeface="Arial"/>
              </a:defRPr>
            </a:lvl5pPr>
          </a:lstStyle>
          <a:p>
            <a:pPr lvl="0"/>
            <a:r>
              <a:rPr lang="en-US" dirty="0"/>
              <a:t>Click to edit </a:t>
            </a:r>
          </a:p>
          <a:p>
            <a:pPr lvl="1"/>
            <a:r>
              <a:rPr lang="en-US" dirty="0"/>
              <a:t>Second level</a:t>
            </a:r>
          </a:p>
          <a:p>
            <a:pPr lvl="2"/>
            <a:r>
              <a:rPr lang="en-US" dirty="0"/>
              <a:t>Third level</a:t>
            </a:r>
          </a:p>
        </p:txBody>
      </p:sp>
      <p:sp>
        <p:nvSpPr>
          <p:cNvPr id="7" name="Rectangle 6"/>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marL="171450" indent="-171450" eaLnBrk="0" hangingPunct="0">
              <a:lnSpc>
                <a:spcPct val="90000"/>
              </a:lnSpc>
              <a:defRPr/>
            </a:pPr>
            <a:r>
              <a:rPr lang="en-US" sz="1200" b="1" dirty="0">
                <a:solidFill>
                  <a:schemeClr val="bg1"/>
                </a:solidFill>
                <a:latin typeface="Arial" charset="0"/>
                <a:ea typeface="Rod"/>
                <a:cs typeface="Rod"/>
              </a:rPr>
              <a:t>Department of Energy  •  Office of Science  •  Biological and Environmental Research</a:t>
            </a:r>
          </a:p>
        </p:txBody>
      </p:sp>
      <p:sp>
        <p:nvSpPr>
          <p:cNvPr id="8" name="Rectangle 7"/>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fld id="{0062BA03-6D02-45A6-9131-B779417689AB}" type="slidenum">
              <a:rPr lang="en-US" sz="1100" b="1">
                <a:solidFill>
                  <a:schemeClr val="bg1"/>
                </a:solidFill>
                <a:cs typeface="Arial" charset="0"/>
              </a:rPr>
              <a:pPr eaLnBrk="0" hangingPunct="0">
                <a:defRPr/>
              </a:pPr>
              <a:t>‹#›</a:t>
            </a:fld>
            <a:r>
              <a:rPr lang="en-US" sz="1100" b="1" dirty="0">
                <a:solidFill>
                  <a:schemeClr val="bg1"/>
                </a:solidFill>
                <a:cs typeface="Arial" charset="0"/>
              </a:rPr>
              <a:t>  ESM</a:t>
            </a:r>
          </a:p>
        </p:txBody>
      </p:sp>
    </p:spTree>
    <p:extLst>
      <p:ext uri="{BB962C8B-B14F-4D97-AF65-F5344CB8AC3E}">
        <p14:creationId xmlns:p14="http://schemas.microsoft.com/office/powerpoint/2010/main" val="337590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a:t>
            </a:r>
          </a:p>
        </p:txBody>
      </p:sp>
      <p:sp>
        <p:nvSpPr>
          <p:cNvPr id="3" name="Content Placeholder 2"/>
          <p:cNvSpPr>
            <a:spLocks noGrp="1"/>
          </p:cNvSpPr>
          <p:nvPr>
            <p:ph sz="half" idx="1"/>
          </p:nvPr>
        </p:nvSpPr>
        <p:spPr>
          <a:xfrm>
            <a:off x="457200" y="1600200"/>
            <a:ext cx="4038600" cy="4525963"/>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Click to edit </a:t>
            </a:r>
          </a:p>
          <a:p>
            <a:pPr lvl="1"/>
            <a:r>
              <a:rPr lang="en-US" dirty="0"/>
              <a:t>Second level</a:t>
            </a:r>
          </a:p>
          <a:p>
            <a:pPr lvl="2"/>
            <a:r>
              <a:rPr lang="en-US" dirty="0"/>
              <a:t>Third level</a:t>
            </a:r>
          </a:p>
        </p:txBody>
      </p:sp>
      <p:sp>
        <p:nvSpPr>
          <p:cNvPr id="4" name="Content Placeholder 3"/>
          <p:cNvSpPr>
            <a:spLocks noGrp="1"/>
          </p:cNvSpPr>
          <p:nvPr>
            <p:ph sz="half" idx="2"/>
          </p:nvPr>
        </p:nvSpPr>
        <p:spPr>
          <a:xfrm>
            <a:off x="4648200" y="1600200"/>
            <a:ext cx="4038600" cy="4525963"/>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Click to edit </a:t>
            </a:r>
          </a:p>
          <a:p>
            <a:pPr lvl="1"/>
            <a:r>
              <a:rPr lang="en-US" dirty="0"/>
              <a:t>Second level</a:t>
            </a:r>
          </a:p>
          <a:p>
            <a:pPr lvl="2"/>
            <a:r>
              <a:rPr lang="en-US" dirty="0"/>
              <a:t>Third level</a:t>
            </a:r>
          </a:p>
        </p:txBody>
      </p:sp>
    </p:spTree>
    <p:extLst>
      <p:ext uri="{BB962C8B-B14F-4D97-AF65-F5344CB8AC3E}">
        <p14:creationId xmlns:p14="http://schemas.microsoft.com/office/powerpoint/2010/main" val="220971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a:t>
            </a:r>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a:t>
            </a:r>
          </a:p>
          <a:p>
            <a:pPr lvl="1"/>
            <a:r>
              <a:rPr lang="en-US" dirty="0"/>
              <a:t>Second level</a:t>
            </a:r>
          </a:p>
          <a:p>
            <a:pPr lvl="2"/>
            <a:r>
              <a:rPr lang="en-US" dirty="0"/>
              <a:t>Third level</a:t>
            </a:r>
          </a:p>
        </p:txBody>
      </p:sp>
    </p:spTree>
    <p:extLst>
      <p:ext uri="{BB962C8B-B14F-4D97-AF65-F5344CB8AC3E}">
        <p14:creationId xmlns:p14="http://schemas.microsoft.com/office/powerpoint/2010/main" val="6458527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PPT_Header_Graphic-01.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9153144" cy="128144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a:t>
            </a:r>
          </a:p>
          <a:p>
            <a:pPr lvl="1"/>
            <a:r>
              <a:rPr lang="en-US" dirty="0"/>
              <a:t>Second level</a:t>
            </a:r>
          </a:p>
          <a:p>
            <a:pPr lvl="2"/>
            <a:r>
              <a:rPr lang="en-US" dirty="0"/>
              <a:t>Third level</a:t>
            </a:r>
          </a:p>
        </p:txBody>
      </p:sp>
      <p:sp>
        <p:nvSpPr>
          <p:cNvPr id="7" name="Rectangle 6"/>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marL="171450" indent="-171450" eaLnBrk="0" hangingPunct="0">
              <a:lnSpc>
                <a:spcPct val="90000"/>
              </a:lnSpc>
              <a:defRPr/>
            </a:pPr>
            <a:r>
              <a:rPr lang="en-US" sz="1200" b="1" dirty="0">
                <a:solidFill>
                  <a:schemeClr val="bg1"/>
                </a:solidFill>
                <a:latin typeface="Arial" charset="0"/>
                <a:ea typeface="Rod"/>
                <a:cs typeface="Rod"/>
              </a:rPr>
              <a:t>Department of Energy  •  Office of Science  •  Biological and Environmental Research</a:t>
            </a:r>
          </a:p>
        </p:txBody>
      </p:sp>
      <p:sp>
        <p:nvSpPr>
          <p:cNvPr id="8" name="Rectangle 7"/>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fld id="{0062BA03-6D02-45A6-9131-B779417689AB}" type="slidenum">
              <a:rPr lang="en-US" sz="1100" b="1">
                <a:solidFill>
                  <a:schemeClr val="bg1"/>
                </a:solidFill>
                <a:cs typeface="Arial" charset="0"/>
              </a:rPr>
              <a:pPr eaLnBrk="0" hangingPunct="0">
                <a:defRPr/>
              </a:pPr>
              <a:t>‹#›</a:t>
            </a:fld>
            <a:r>
              <a:rPr lang="en-US" sz="1100" b="1" dirty="0">
                <a:solidFill>
                  <a:schemeClr val="bg1"/>
                </a:solidFill>
                <a:cs typeface="Arial" charset="0"/>
              </a:rPr>
              <a:t>  ESM</a:t>
            </a:r>
          </a:p>
        </p:txBody>
      </p:sp>
    </p:spTree>
    <p:extLst>
      <p:ext uri="{BB962C8B-B14F-4D97-AF65-F5344CB8AC3E}">
        <p14:creationId xmlns:p14="http://schemas.microsoft.com/office/powerpoint/2010/main" val="4090910843"/>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xStyles>
    <p:titleStyle>
      <a:lvl1pPr algn="l" defTabSz="914400" rtl="0" eaLnBrk="1" latinLnBrk="0" hangingPunct="1">
        <a:spcBef>
          <a:spcPct val="0"/>
        </a:spcBef>
        <a:buNone/>
        <a:defRPr sz="3000" b="1" kern="1200">
          <a:solidFill>
            <a:schemeClr val="bg1"/>
          </a:solidFill>
          <a:effectLst>
            <a:outerShdw blurRad="50800" dist="38100" dir="2700000" algn="tl" rotWithShape="0">
              <a:srgbClr val="000000">
                <a:alpha val="43000"/>
              </a:srgbClr>
            </a:outerShdw>
          </a:effectLst>
          <a:latin typeface="Arial"/>
          <a:ea typeface="+mj-ea"/>
          <a:cs typeface="Arial"/>
        </a:defRPr>
      </a:lvl1pPr>
    </p:titleStyle>
    <p:bodyStyle>
      <a:lvl1pPr marL="228600" indent="-228600" algn="l" defTabSz="914400" rtl="0" eaLnBrk="1" latinLnBrk="0" hangingPunct="1">
        <a:spcBef>
          <a:spcPct val="20000"/>
        </a:spcBef>
        <a:buFont typeface="Wingdings" charset="2"/>
        <a:buChar char="§"/>
        <a:defRPr sz="2000" kern="1200">
          <a:solidFill>
            <a:srgbClr val="595959"/>
          </a:solidFill>
          <a:latin typeface="Arial"/>
          <a:ea typeface="+mn-ea"/>
          <a:cs typeface="Arial"/>
        </a:defRPr>
      </a:lvl1pPr>
      <a:lvl2pPr marL="457200" indent="-228600" algn="l" defTabSz="914400" rtl="0" eaLnBrk="1" latinLnBrk="0" hangingPunct="1">
        <a:spcBef>
          <a:spcPct val="20000"/>
        </a:spcBef>
        <a:buFont typeface="Arial"/>
        <a:buChar char="•"/>
        <a:defRPr sz="1800" kern="1200">
          <a:solidFill>
            <a:srgbClr val="595959"/>
          </a:solidFill>
          <a:latin typeface="Arial"/>
          <a:ea typeface="+mn-ea"/>
          <a:cs typeface="Arial"/>
        </a:defRPr>
      </a:lvl2pPr>
      <a:lvl3pPr marL="685800" indent="-228600" algn="l" defTabSz="914400" rtl="0" eaLnBrk="1" latinLnBrk="0" hangingPunct="1">
        <a:spcBef>
          <a:spcPct val="20000"/>
        </a:spcBef>
        <a:buFont typeface="Wingdings" charset="2"/>
        <a:buChar char="§"/>
        <a:defRPr sz="1600" i="1" kern="1200">
          <a:solidFill>
            <a:srgbClr val="595959"/>
          </a:solidFill>
          <a:latin typeface="Arial"/>
          <a:ea typeface="+mn-ea"/>
          <a:cs typeface="Arial"/>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ithub.com/JGCRI/CEDS/" TargetMode="External"/><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hyperlink" Target="http://www.globalchange.umd.edu/ceds/ceds-cmip6-data/" TargetMode="External"/><Relationship Id="rId4" Type="http://schemas.openxmlformats.org/officeDocument/2006/relationships/hyperlink" Target="https://github.com/JGCRI/CEDS/wik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5FF46EB-5295-C744-BCAF-F88BF16600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799" y="1371600"/>
            <a:ext cx="4648200" cy="2399071"/>
          </a:xfrm>
          <a:prstGeom prst="rect">
            <a:avLst/>
          </a:prstGeom>
        </p:spPr>
      </p:pic>
      <p:sp>
        <p:nvSpPr>
          <p:cNvPr id="2" name="Title 1"/>
          <p:cNvSpPr>
            <a:spLocks noGrp="1"/>
          </p:cNvSpPr>
          <p:nvPr>
            <p:ph type="title"/>
          </p:nvPr>
        </p:nvSpPr>
        <p:spPr>
          <a:xfrm>
            <a:off x="381000" y="76200"/>
            <a:ext cx="8610600" cy="1143000"/>
          </a:xfrm>
        </p:spPr>
        <p:txBody>
          <a:bodyPr>
            <a:normAutofit fontScale="90000"/>
          </a:bodyPr>
          <a:lstStyle/>
          <a:p>
            <a:r>
              <a:rPr lang="en-US" dirty="0">
                <a:effectLst/>
              </a:rPr>
              <a:t>Historical Estimates of Atmospheric </a:t>
            </a:r>
            <a:br>
              <a:rPr lang="en-US" dirty="0">
                <a:effectLst/>
              </a:rPr>
            </a:br>
            <a:r>
              <a:rPr lang="en-US" dirty="0">
                <a:effectLst/>
              </a:rPr>
              <a:t>Reactive Gases and Aerosols by the </a:t>
            </a:r>
            <a:br>
              <a:rPr lang="en-US" dirty="0">
                <a:effectLst/>
              </a:rPr>
            </a:br>
            <a:r>
              <a:rPr lang="en-US" dirty="0">
                <a:effectLst/>
              </a:rPr>
              <a:t>Community Emissions Data System (CEDS)</a:t>
            </a:r>
          </a:p>
        </p:txBody>
      </p:sp>
      <p:sp>
        <p:nvSpPr>
          <p:cNvPr id="3" name="Content Placeholder 2"/>
          <p:cNvSpPr>
            <a:spLocks noGrp="1"/>
          </p:cNvSpPr>
          <p:nvPr>
            <p:ph idx="1"/>
          </p:nvPr>
        </p:nvSpPr>
        <p:spPr>
          <a:xfrm>
            <a:off x="450624" y="1295400"/>
            <a:ext cx="4117848" cy="4953000"/>
          </a:xfrm>
        </p:spPr>
        <p:txBody>
          <a:bodyPr>
            <a:noAutofit/>
          </a:bodyPr>
          <a:lstStyle/>
          <a:p>
            <a:pPr marL="0" indent="0" algn="ctr">
              <a:spcBef>
                <a:spcPts val="0"/>
              </a:spcBef>
              <a:spcAft>
                <a:spcPts val="600"/>
              </a:spcAft>
              <a:buNone/>
            </a:pPr>
            <a:r>
              <a:rPr lang="en-US" sz="1400" b="1" dirty="0"/>
              <a:t>Science</a:t>
            </a:r>
          </a:p>
          <a:p>
            <a:pPr>
              <a:spcBef>
                <a:spcPts val="300"/>
              </a:spcBef>
              <a:spcAft>
                <a:spcPts val="600"/>
              </a:spcAft>
            </a:pPr>
            <a:r>
              <a:rPr lang="en-US" sz="1100" dirty="0"/>
              <a:t>The Community Emissions Data System (CEDS) produces gridded estimates of atmospheric emissions by country and sector from 1750 to the present. The emissions lead to increased concentrations of aerosols - small atmospheric particles that have a net cooling effect and influence human health and ecosystems. Emissions data are used by models such as E3SM to examine how atmospheric concentrations of aerosols have changed over time and to evaluate whether models are accurately representing atmospheric chemistry and transport processes.</a:t>
            </a:r>
          </a:p>
          <a:p>
            <a:pPr marL="0" indent="0" algn="ctr">
              <a:spcBef>
                <a:spcPts val="0"/>
              </a:spcBef>
              <a:spcAft>
                <a:spcPts val="600"/>
              </a:spcAft>
              <a:buNone/>
            </a:pPr>
            <a:r>
              <a:rPr lang="en-US" sz="1400" b="1" dirty="0"/>
              <a:t>CEDS Solution</a:t>
            </a:r>
          </a:p>
          <a:p>
            <a:pPr>
              <a:spcBef>
                <a:spcPts val="300"/>
              </a:spcBef>
              <a:spcAft>
                <a:spcPts val="600"/>
              </a:spcAft>
            </a:pPr>
            <a:r>
              <a:rPr lang="en-US" sz="1100" dirty="0"/>
              <a:t>Prior emissions datasets lack reproducibility, high temporal resolution, and uniform methods across emissions species. CEDS meets these needs by bringing together information on energy consumption by sector, default emission factors, population, and country-level emission inventory data to generate annual emissions species estimates over time.</a:t>
            </a:r>
          </a:p>
          <a:p>
            <a:pPr>
              <a:spcBef>
                <a:spcPts val="300"/>
              </a:spcBef>
              <a:spcAft>
                <a:spcPts val="600"/>
              </a:spcAft>
            </a:pPr>
            <a:r>
              <a:rPr lang="en-US" sz="1100" dirty="0"/>
              <a:t>As open-source software, CEDS allows users to modify the system to use different assumptions or obtain different outputs, such as gridded emissions for a specific fuel or sector. New inventories or emission species can be added, or users can supply historical energy data for a specific country, overriding default historical values. </a:t>
            </a:r>
          </a:p>
        </p:txBody>
      </p:sp>
      <p:sp>
        <p:nvSpPr>
          <p:cNvPr id="4" name="Content Placeholder 2"/>
          <p:cNvSpPr txBox="1">
            <a:spLocks/>
          </p:cNvSpPr>
          <p:nvPr/>
        </p:nvSpPr>
        <p:spPr>
          <a:xfrm>
            <a:off x="4756544" y="4724400"/>
            <a:ext cx="4114803" cy="1828800"/>
          </a:xfrm>
          <a:prstGeom prst="rect">
            <a:avLst/>
          </a:prstGeom>
        </p:spPr>
        <p:txBody>
          <a:bodyPr vert="horz" lIns="91440" tIns="45720" rIns="91440" bIns="45720" rtlCol="0">
            <a:noAutofit/>
          </a:bodyPr>
          <a:lstStyle>
            <a:lvl1pPr marL="228600" indent="-228600" algn="l" defTabSz="914400" rtl="0" eaLnBrk="1" latinLnBrk="0" hangingPunct="1">
              <a:spcBef>
                <a:spcPct val="20000"/>
              </a:spcBef>
              <a:buFont typeface="Wingdings" charset="2"/>
              <a:buChar char="§"/>
              <a:defRPr sz="2000" kern="1200">
                <a:solidFill>
                  <a:schemeClr val="tx1">
                    <a:lumMod val="65000"/>
                    <a:lumOff val="35000"/>
                  </a:schemeClr>
                </a:solidFill>
                <a:latin typeface="Arial"/>
                <a:ea typeface="+mn-ea"/>
                <a:cs typeface="Arial"/>
              </a:defRPr>
            </a:lvl1pPr>
            <a:lvl2pPr marL="457200" indent="-228600" algn="l" defTabSz="914400" rtl="0" eaLnBrk="1" latinLnBrk="0" hangingPunct="1">
              <a:spcBef>
                <a:spcPct val="20000"/>
              </a:spcBef>
              <a:buFont typeface="Arial"/>
              <a:buChar char="•"/>
              <a:defRPr sz="1800" kern="1200">
                <a:solidFill>
                  <a:schemeClr val="tx1">
                    <a:lumMod val="65000"/>
                    <a:lumOff val="35000"/>
                  </a:schemeClr>
                </a:solidFill>
                <a:latin typeface="Arial"/>
                <a:ea typeface="+mn-ea"/>
                <a:cs typeface="Arial"/>
              </a:defRPr>
            </a:lvl2pPr>
            <a:lvl3pPr marL="685800" indent="-228600" algn="l" defTabSz="914400" rtl="0" eaLnBrk="1" latinLnBrk="0" hangingPunct="1">
              <a:spcBef>
                <a:spcPct val="20000"/>
              </a:spcBef>
              <a:buFont typeface="Wingdings" charset="2"/>
              <a:buChar char="§"/>
              <a:defRPr sz="1600" i="1" kern="1200">
                <a:solidFill>
                  <a:schemeClr val="tx1">
                    <a:lumMod val="65000"/>
                    <a:lumOff val="35000"/>
                  </a:schemeClr>
                </a:solidFill>
                <a:latin typeface="Arial"/>
                <a:ea typeface="+mn-ea"/>
                <a:cs typeface="Arial"/>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a:ea typeface="+mn-ea"/>
                <a:cs typeface="Arial"/>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00" dirty="0"/>
              <a:t>CEDS provides a reproducible approach applied to all emissions types, uses updated emissions factors and more recent estimates, and documents data sources. </a:t>
            </a:r>
          </a:p>
          <a:p>
            <a:r>
              <a:rPr lang="en-US" sz="1100" dirty="0"/>
              <a:t>The CEDS system was used to create the 1750-2014 historical emissions data set used in the Coupled Model Intercomparison Project Phase 6 (CMIP6).</a:t>
            </a:r>
          </a:p>
          <a:p>
            <a:r>
              <a:rPr lang="en-US" sz="1100" dirty="0"/>
              <a:t>Future work includes regular data updates and calculating uncertainty estimates to aid in uncertainty analyses which ultimately help scientists better understand aerosol sources and effects.</a:t>
            </a:r>
          </a:p>
        </p:txBody>
      </p:sp>
      <p:sp>
        <p:nvSpPr>
          <p:cNvPr id="7" name="TextBox 6"/>
          <p:cNvSpPr txBox="1"/>
          <p:nvPr/>
        </p:nvSpPr>
        <p:spPr>
          <a:xfrm>
            <a:off x="762000" y="5943600"/>
            <a:ext cx="3657600" cy="609600"/>
          </a:xfrm>
          <a:prstGeom prst="rect">
            <a:avLst/>
          </a:prstGeom>
          <a:solidFill>
            <a:schemeClr val="accent1">
              <a:lumMod val="60000"/>
              <a:lumOff val="40000"/>
            </a:schemeClr>
          </a:solidFill>
        </p:spPr>
        <p:txBody>
          <a:bodyPr wrap="square" rtlCol="0">
            <a:spAutoFit/>
          </a:bodyPr>
          <a:lstStyle/>
          <a:p>
            <a:endParaRPr lang="en-US" dirty="0"/>
          </a:p>
        </p:txBody>
      </p:sp>
      <p:sp>
        <p:nvSpPr>
          <p:cNvPr id="8" name="TextBox 7"/>
          <p:cNvSpPr txBox="1"/>
          <p:nvPr/>
        </p:nvSpPr>
        <p:spPr>
          <a:xfrm>
            <a:off x="914400" y="5943600"/>
            <a:ext cx="3505200" cy="646331"/>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Get CEDS</a:t>
            </a:r>
            <a:endParaRPr lang="en-US" sz="1100" dirty="0">
              <a:solidFill>
                <a:schemeClr val="bg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800" dirty="0">
                <a:solidFill>
                  <a:schemeClr val="bg1"/>
                </a:solidFill>
                <a:latin typeface="Arial" panose="020B0604020202020204" pitchFamily="34" charset="0"/>
                <a:cs typeface="Arial" panose="020B0604020202020204" pitchFamily="34" charset="0"/>
              </a:rPr>
              <a:t>Code: </a:t>
            </a:r>
            <a:r>
              <a:rPr lang="en-US" sz="800" dirty="0">
                <a:solidFill>
                  <a:schemeClr val="bg1"/>
                </a:solidFill>
                <a:latin typeface="Arial" panose="020B0604020202020204" pitchFamily="34" charset="0"/>
                <a:cs typeface="Arial" panose="020B0604020202020204" pitchFamily="34" charset="0"/>
                <a:hlinkClick r:id="rId3"/>
              </a:rPr>
              <a:t>https://github.com/JGCRI/CEDS/</a:t>
            </a:r>
            <a:endParaRPr lang="en-US" sz="800" dirty="0">
              <a:solidFill>
                <a:schemeClr val="bg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800" dirty="0">
                <a:solidFill>
                  <a:schemeClr val="bg1"/>
                </a:solidFill>
                <a:latin typeface="Arial" panose="020B0604020202020204" pitchFamily="34" charset="0"/>
                <a:cs typeface="Arial" panose="020B0604020202020204" pitchFamily="34" charset="0"/>
              </a:rPr>
              <a:t>Documentation: </a:t>
            </a:r>
            <a:r>
              <a:rPr lang="en-US" sz="800" dirty="0">
                <a:solidFill>
                  <a:schemeClr val="bg1"/>
                </a:solidFill>
                <a:latin typeface="Arial" panose="020B0604020202020204" pitchFamily="34" charset="0"/>
                <a:cs typeface="Arial" panose="020B0604020202020204" pitchFamily="34" charset="0"/>
                <a:hlinkClick r:id="rId4"/>
              </a:rPr>
              <a:t>https://github.com/JGCRI/CEDS/wiki</a:t>
            </a:r>
            <a:endParaRPr lang="en-US" sz="800" dirty="0">
              <a:solidFill>
                <a:schemeClr val="bg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800" dirty="0">
                <a:solidFill>
                  <a:schemeClr val="bg1"/>
                </a:solidFill>
                <a:latin typeface="Arial" panose="020B0604020202020204" pitchFamily="34" charset="0"/>
                <a:cs typeface="Arial" panose="020B0604020202020204" pitchFamily="34" charset="0"/>
              </a:rPr>
              <a:t>Data: </a:t>
            </a:r>
            <a:r>
              <a:rPr lang="en-US" sz="800" dirty="0">
                <a:solidFill>
                  <a:schemeClr val="bg1"/>
                </a:solidFill>
                <a:latin typeface="Arial" panose="020B0604020202020204" pitchFamily="34" charset="0"/>
                <a:cs typeface="Arial" panose="020B0604020202020204" pitchFamily="34" charset="0"/>
                <a:hlinkClick r:id="rId5"/>
              </a:rPr>
              <a:t>http://www.globalchange.umd.edu/ceds/ceds-cmip6-data/</a:t>
            </a:r>
            <a:endParaRPr lang="en-US" sz="800" dirty="0">
              <a:solidFill>
                <a:schemeClr val="bg1"/>
              </a:solidFill>
              <a:latin typeface="Arial" panose="020B0604020202020204" pitchFamily="34" charset="0"/>
              <a:cs typeface="Arial" panose="020B0604020202020204" pitchFamily="34" charset="0"/>
            </a:endParaRPr>
          </a:p>
        </p:txBody>
      </p:sp>
      <p:sp>
        <p:nvSpPr>
          <p:cNvPr id="10" name="TextBox 9"/>
          <p:cNvSpPr txBox="1"/>
          <p:nvPr/>
        </p:nvSpPr>
        <p:spPr>
          <a:xfrm>
            <a:off x="4724400" y="3657600"/>
            <a:ext cx="4146947" cy="669414"/>
          </a:xfrm>
          <a:prstGeom prst="rect">
            <a:avLst/>
          </a:prstGeom>
          <a:noFill/>
        </p:spPr>
        <p:txBody>
          <a:bodyPr wrap="square" rtlCol="0">
            <a:spAutoFit/>
          </a:bodyPr>
          <a:lstStyle/>
          <a:p>
            <a:r>
              <a:rPr lang="en-US" sz="900" i="1" dirty="0">
                <a:latin typeface="Arial" panose="020B0604020202020204" pitchFamily="34" charset="0"/>
                <a:cs typeface="Arial" panose="020B0604020202020204" pitchFamily="34" charset="0"/>
              </a:rPr>
              <a:t>CEDS global sulfur dioxide (SO2) emissions in gigagrams per year (Gg/year) for 2014. Sulfur dioxide is the primary anthropogenic precursor of sulfate aerosol, which cools the Earth by reflecting sunlight into space. Emissions over the oceans are due to sea navigation routes</a:t>
            </a:r>
            <a:r>
              <a:rPr lang="en-US" sz="1050" i="1" dirty="0">
                <a:latin typeface="Arial" panose="020B0604020202020204" pitchFamily="34" charset="0"/>
                <a:cs typeface="Arial" panose="020B0604020202020204" pitchFamily="34" charset="0"/>
              </a:rPr>
              <a:t>.</a:t>
            </a:r>
          </a:p>
        </p:txBody>
      </p:sp>
      <p:sp>
        <p:nvSpPr>
          <p:cNvPr id="6" name="TextBox 5"/>
          <p:cNvSpPr txBox="1"/>
          <p:nvPr/>
        </p:nvSpPr>
        <p:spPr>
          <a:xfrm>
            <a:off x="4798834" y="4368225"/>
            <a:ext cx="4114803" cy="584775"/>
          </a:xfrm>
          <a:prstGeom prst="rect">
            <a:avLst/>
          </a:prstGeom>
          <a:noFill/>
        </p:spPr>
        <p:txBody>
          <a:bodyPr wrap="square" rtlCol="0">
            <a:spAutoFit/>
          </a:bodyPr>
          <a:lstStyle/>
          <a:p>
            <a:pPr algn="ctr"/>
            <a:r>
              <a:rPr lang="en-US" sz="1400" b="1" dirty="0">
                <a:solidFill>
                  <a:schemeClr val="tx1">
                    <a:lumMod val="65000"/>
                    <a:lumOff val="35000"/>
                  </a:schemeClr>
                </a:solidFill>
                <a:latin typeface="Arial" panose="020B0604020202020204" pitchFamily="34" charset="0"/>
                <a:cs typeface="Arial" panose="020B0604020202020204" pitchFamily="34" charset="0"/>
              </a:rPr>
              <a:t>Science Impact</a:t>
            </a:r>
          </a:p>
          <a:p>
            <a:endParaRPr lang="en-US" dirty="0"/>
          </a:p>
        </p:txBody>
      </p:sp>
    </p:spTree>
    <p:extLst>
      <p:ext uri="{BB962C8B-B14F-4D97-AF65-F5344CB8AC3E}">
        <p14:creationId xmlns:p14="http://schemas.microsoft.com/office/powerpoint/2010/main" val="3942701267"/>
      </p:ext>
    </p:extLst>
  </p:cSld>
  <p:clrMapOvr>
    <a:masterClrMapping/>
  </p:clrMapOvr>
</p:sld>
</file>

<file path=ppt/theme/theme1.xml><?xml version="1.0" encoding="utf-8"?>
<a:theme xmlns:a="http://schemas.openxmlformats.org/drawingml/2006/main" name="1_Office Theme">
  <a:themeElements>
    <a:clrScheme name="Custom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F42D52BC81AE4DAE9D0BFF6C9F612D" ma:contentTypeVersion="8" ma:contentTypeDescription="Create a new document." ma:contentTypeScope="" ma:versionID="a883d31a548bb69e2148822da008c880">
  <xsd:schema xmlns:xsd="http://www.w3.org/2001/XMLSchema" xmlns:xs="http://www.w3.org/2001/XMLSchema" xmlns:p="http://schemas.microsoft.com/office/2006/metadata/properties" xmlns:ns3="e0aabb31-843e-4b20-97d4-262512983ec3" targetNamespace="http://schemas.microsoft.com/office/2006/metadata/properties" ma:root="true" ma:fieldsID="d796a73f07d2007fc7724d943e782a97" ns3:_="">
    <xsd:import namespace="e0aabb31-843e-4b20-97d4-262512983ec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aabb31-843e-4b20-97d4-262512983e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F7C3C9B-4DF2-44C6-BB91-3368A30690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aabb31-843e-4b20-97d4-262512983e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F0908D-3AE8-4610-B5B2-6EBAB30E8B28}">
  <ds:schemaRefs>
    <ds:schemaRef ds:uri="http://schemas.microsoft.com/sharepoint/v3/contenttype/forms"/>
  </ds:schemaRefs>
</ds:datastoreItem>
</file>

<file path=customXml/itemProps3.xml><?xml version="1.0" encoding="utf-8"?>
<ds:datastoreItem xmlns:ds="http://schemas.openxmlformats.org/officeDocument/2006/customXml" ds:itemID="{A02D69FA-BF32-49D0-832C-6B27BCA00392}">
  <ds:schemaRefs>
    <ds:schemaRef ds:uri="http://purl.org/dc/elements/1.1/"/>
    <ds:schemaRef ds:uri="e0aabb31-843e-4b20-97d4-262512983ec3"/>
    <ds:schemaRef ds:uri="http://schemas.microsoft.com/office/2006/metadata/properties"/>
    <ds:schemaRef ds:uri="http://schemas.microsoft.com/office/2006/documentManagement/types"/>
    <ds:schemaRef ds:uri="http://www.w3.org/XML/1998/namespace"/>
    <ds:schemaRef ds:uri="http://purl.org/dc/term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5824</TotalTime>
  <Words>371</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1_Office Theme</vt:lpstr>
      <vt:lpstr>Historical Estimates of Atmospheric  Reactive Gases and Aerosols by the  Community Emissions Data System (CEDS)</vt:lpstr>
    </vt:vector>
  </TitlesOfParts>
  <Company>US Department of Energy (SC)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Wasem, Michael</cp:lastModifiedBy>
  <cp:revision>185</cp:revision>
  <cp:lastPrinted>2018-03-26T16:48:21Z</cp:lastPrinted>
  <dcterms:created xsi:type="dcterms:W3CDTF">2013-01-18T14:34:17Z</dcterms:created>
  <dcterms:modified xsi:type="dcterms:W3CDTF">2019-11-12T19:56:58Z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0x010100A5F42D52BC81AE4DAE9D0BFF6C9F612D</vt:lpwstr>
  </property>
</Properties>
</file>