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handoutMasterIdLst>
    <p:handoutMasterId r:id="rId6"/>
  </p:handoutMasterIdLst>
  <p:sldIdLst>
    <p:sldId id="278" r:id="rId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99CCFF"/>
    <a:srgbClr val="FF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5" autoAdjust="0"/>
    <p:restoredTop sz="94660"/>
  </p:normalViewPr>
  <p:slideViewPr>
    <p:cSldViewPr>
      <p:cViewPr>
        <p:scale>
          <a:sx n="100" d="100"/>
          <a:sy n="100" d="100"/>
        </p:scale>
        <p:origin x="1164" y="-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0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sem, Michael" userId="18cfbbd4-81d7-4562-9e70-02bf305d2ef5" providerId="ADAL" clId="{7F432535-CA43-4A34-8154-F2F67FA89D65}"/>
    <pc:docChg chg="modSld">
      <pc:chgData name="Wasem, Michael" userId="18cfbbd4-81d7-4562-9e70-02bf305d2ef5" providerId="ADAL" clId="{7F432535-CA43-4A34-8154-F2F67FA89D65}" dt="2020-02-25T00:48:12.590" v="0" actId="1036"/>
      <pc:docMkLst>
        <pc:docMk/>
      </pc:docMkLst>
      <pc:sldChg chg="modSp">
        <pc:chgData name="Wasem, Michael" userId="18cfbbd4-81d7-4562-9e70-02bf305d2ef5" providerId="ADAL" clId="{7F432535-CA43-4A34-8154-F2F67FA89D65}" dt="2020-02-25T00:48:12.590" v="0" actId="1036"/>
        <pc:sldMkLst>
          <pc:docMk/>
          <pc:sldMk cId="3942701267" sldId="278"/>
        </pc:sldMkLst>
        <pc:picChg chg="mod">
          <ac:chgData name="Wasem, Michael" userId="18cfbbd4-81d7-4562-9e70-02bf305d2ef5" providerId="ADAL" clId="{7F432535-CA43-4A34-8154-F2F67FA89D65}" dt="2020-02-25T00:48:12.590" v="0" actId="1036"/>
          <ac:picMkLst>
            <pc:docMk/>
            <pc:sldMk cId="3942701267" sldId="278"/>
            <ac:picMk id="11" creationId="{4F52CD00-EB5C-4B37-B115-88700D7B0F7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9F73-6F72-4EE7-A1C5-3099F9A6255A}" type="datetimeFigureOut">
              <a:rPr lang="en-US" smtClean="0"/>
              <a:t>2/24/2020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8BC5-5D88-4C9D-9A00-D9A348FA5B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5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Header_Graphic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28600"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5800" indent="-228600">
              <a:buFont typeface="Wingdings" charset="2"/>
              <a:buChar char="§"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337590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585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Header_Graphic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4090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595959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95959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ct val="20000"/>
        </a:spcBef>
        <a:buFont typeface="Wingdings" charset="2"/>
        <a:buChar char="§"/>
        <a:defRPr sz="1600" i="1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5/EI-D-17-0023.1" TargetMode="External"/><Relationship Id="rId2" Type="http://schemas.openxmlformats.org/officeDocument/2006/relationships/hyperlink" Target="https://e3sm.org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doi.org/10.5194/gmd-6-127-201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648" y="5598460"/>
            <a:ext cx="4114803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7825" y="5602940"/>
            <a:ext cx="4114803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7825" y="5655755"/>
            <a:ext cx="4104175" cy="686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BeTR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and documentation:  https://github.com/BeTR-biogeochemistry-modeling/sbetr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8067" y="3957905"/>
            <a:ext cx="41148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Impact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BeTR: Reactive Transport Modeling</a:t>
            </a:r>
            <a:br>
              <a:rPr lang="en-US" dirty="0"/>
            </a:br>
            <a:r>
              <a:rPr lang="en-US" dirty="0"/>
              <a:t>of Land Biogeochemistry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65218"/>
            <a:ext cx="4117848" cy="413324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dirty="0"/>
              <a:t>Science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400" kern="0" dirty="0">
                <a:latin typeface="Arial" panose="020B0604020202020204" pitchFamily="34" charset="0"/>
                <a:cs typeface="Arial" panose="020B0604020202020204" pitchFamily="34" charset="0"/>
              </a:rPr>
              <a:t>The Biogeochemical Transport and Reaction module (</a:t>
            </a:r>
            <a:r>
              <a:rPr lang="en-US" sz="1400" kern="0" dirty="0" err="1">
                <a:latin typeface="Arial" panose="020B0604020202020204" pitchFamily="34" charset="0"/>
                <a:cs typeface="Arial" panose="020B0604020202020204" pitchFamily="34" charset="0"/>
              </a:rPr>
              <a:t>BeTR</a:t>
            </a:r>
            <a:r>
              <a:rPr lang="en-US" sz="1400" kern="0" dirty="0">
                <a:latin typeface="Arial" panose="020B0604020202020204" pitchFamily="34" charset="0"/>
                <a:cs typeface="Arial" panose="020B0604020202020204" pitchFamily="34" charset="0"/>
              </a:rPr>
              <a:t>) is a modular and robust framework that integrates solutions for many common BGC processes, such as multiphase transport and reaction, tracer labeling, and multiple competitor interactions.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400" kern="0" dirty="0">
                <a:latin typeface="Arial" panose="020B0604020202020204" pitchFamily="34" charset="0"/>
                <a:cs typeface="Arial" panose="020B0604020202020204" pitchFamily="34" charset="0"/>
              </a:rPr>
              <a:t>It enables consistent and comprehensive assessment of ecosystem modeling uncertainties resulting from various sources.</a:t>
            </a:r>
          </a:p>
          <a:p>
            <a:pPr marL="0" indent="0" algn="ctr"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1900" b="1" dirty="0"/>
              <a:t>Software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400" kern="0" dirty="0"/>
              <a:t>The software is built on the concept of modularity and polymorphism, and solves the various sub-processes using well evaluated numerical algorithms.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400" kern="0" dirty="0"/>
              <a:t>It allows different biogeochemical processes to be coupled with any given ESM.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1400" kern="0" dirty="0" err="1"/>
              <a:t>BeTR</a:t>
            </a:r>
            <a:r>
              <a:rPr lang="en-US" sz="1400" kern="0" dirty="0"/>
              <a:t> is implemented into E3SM (</a:t>
            </a:r>
            <a:r>
              <a:rPr lang="en-US" sz="1400" kern="0" dirty="0">
                <a:solidFill>
                  <a:srgbClr val="4F81BD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e3sm.org</a:t>
            </a:r>
            <a:r>
              <a:rPr lang="en-US" sz="1400" kern="0" dirty="0"/>
              <a:t>).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5648" y="4267200"/>
            <a:ext cx="4225952" cy="15432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16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kern="0" dirty="0">
                <a:latin typeface="Arial" panose="020B0604020202020204" pitchFamily="34" charset="0"/>
                <a:cs typeface="Arial" panose="020B0604020202020204" pitchFamily="34" charset="0"/>
              </a:rPr>
              <a:t>BeTR code frees scientists from redesigning the transport code and numerical algorithms that are often embedded in BGC model development.</a:t>
            </a:r>
          </a:p>
          <a:p>
            <a:r>
              <a:rPr lang="en-US" sz="1300" kern="0" dirty="0">
                <a:latin typeface="Arial" panose="020B0604020202020204" pitchFamily="34" charset="0"/>
                <a:cs typeface="Arial" panose="020B0604020202020204" pitchFamily="34" charset="0"/>
              </a:rPr>
              <a:t>BeTR enables fast model development and comprehensive model evaluation with more diverse measurements.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72898" y="5647459"/>
            <a:ext cx="4218702" cy="877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chemeClr val="bg1"/>
                </a:solidFill>
              </a:rPr>
              <a:t>Tang, JY and WJ Riley. 2018. "Predicted Land Carbon Dynamics Are Strongly Dependent on the Numerical Coupling of Nitrogen Mobilizing and Immobilizing Processes: A Demonstration with the E3SM Land Model," Earth Interact, </a:t>
            </a:r>
            <a:r>
              <a:rPr lang="en-US" sz="850" dirty="0">
                <a:solidFill>
                  <a:schemeClr val="bg1"/>
                </a:solidFill>
                <a:hlinkClick r:id="rId3"/>
              </a:rPr>
              <a:t>10.5194/gmd-6-127-2013</a:t>
            </a:r>
            <a:r>
              <a:rPr lang="en-US" sz="850" dirty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chemeClr val="bg1"/>
                </a:solidFill>
              </a:rPr>
              <a:t>Tang, JY, WJ Riley, et al. 2013. "CLM4-BeTR, a generic biogeochemical transport and reaction module for CLM4: model development, evaluation, and application," Geoscientific Model Development, </a:t>
            </a:r>
            <a:r>
              <a:rPr lang="en-US" sz="850" dirty="0">
                <a:solidFill>
                  <a:schemeClr val="bg1"/>
                </a:solidFill>
                <a:hlinkClick r:id="rId4"/>
              </a:rPr>
              <a:t>10.5194/gmd-6-127-2013</a:t>
            </a:r>
            <a:r>
              <a:rPr lang="en-US" sz="85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68143"/>
            <a:ext cx="914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Processes can be resolved in BeTR to enable hierarchical representation of land biogeo-chemistry dynamics.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52CD00-EB5C-4B37-B115-88700D7B0F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318264"/>
            <a:ext cx="3110664" cy="264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7012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42D52BC81AE4DAE9D0BFF6C9F612D" ma:contentTypeVersion="8" ma:contentTypeDescription="Create a new document." ma:contentTypeScope="" ma:versionID="a883d31a548bb69e2148822da008c880">
  <xsd:schema xmlns:xsd="http://www.w3.org/2001/XMLSchema" xmlns:xs="http://www.w3.org/2001/XMLSchema" xmlns:p="http://schemas.microsoft.com/office/2006/metadata/properties" xmlns:ns3="e0aabb31-843e-4b20-97d4-262512983ec3" targetNamespace="http://schemas.microsoft.com/office/2006/metadata/properties" ma:root="true" ma:fieldsID="d796a73f07d2007fc7724d943e782a97" ns3:_="">
    <xsd:import namespace="e0aabb31-843e-4b20-97d4-262512983e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aabb31-843e-4b20-97d4-262512983e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241E5D-0074-42E6-B70F-5A7DD91E06A9}">
  <ds:schemaRefs>
    <ds:schemaRef ds:uri="http://schemas.microsoft.com/office/2006/metadata/properties"/>
    <ds:schemaRef ds:uri="http://purl.org/dc/dcmitype/"/>
    <ds:schemaRef ds:uri="e0aabb31-843e-4b20-97d4-262512983ec3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E596BC-63D5-46D0-AB41-F4346C52E8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984189-0241-4908-BB70-2CCCE7F7DB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aabb31-843e-4b20-97d4-262512983e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3986</TotalTime>
  <Words>258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Wingdings</vt:lpstr>
      <vt:lpstr>1_Office Theme</vt:lpstr>
      <vt:lpstr>BeTR: Reactive Transport Modeling of Land Biogeochemistry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Wasem, Michael</cp:lastModifiedBy>
  <cp:revision>136</cp:revision>
  <cp:lastPrinted>2018-03-26T16:48:21Z</cp:lastPrinted>
  <dcterms:created xsi:type="dcterms:W3CDTF">2013-01-18T14:34:17Z</dcterms:created>
  <dcterms:modified xsi:type="dcterms:W3CDTF">2020-02-25T00:48:17Z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0x010100A5F42D52BC81AE4DAE9D0BFF6C9F612D</vt:lpwstr>
  </property>
</Properties>
</file>