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handoutMasterIdLst>
    <p:handoutMasterId r:id="rId3"/>
  </p:handoutMasterIdLst>
  <p:sldIdLst>
    <p:sldId id="278" r:id="rId2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CCFF"/>
    <a:srgbClr val="00000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35" autoAdjust="0"/>
    <p:restoredTop sz="94660"/>
  </p:normalViewPr>
  <p:slideViewPr>
    <p:cSldViewPr>
      <p:cViewPr varScale="1">
        <p:scale>
          <a:sx n="84" d="100"/>
          <a:sy n="84" d="100"/>
        </p:scale>
        <p:origin x="595" y="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20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A9F73-6F72-4EE7-A1C5-3099F9A6255A}" type="datetimeFigureOut">
              <a:rPr lang="en-US" smtClean="0"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B8BC5-5D88-4C9D-9A00-D9A348FA5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50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PT_Header_Graphic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3144" cy="12814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normAutofit/>
          </a:bodyPr>
          <a:lstStyle>
            <a:lvl1pPr algn="l">
              <a:defRPr sz="3000" b="1" i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-228600">
              <a:buFont typeface="Arial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2pPr>
            <a:lvl3pPr marL="685800" indent="-228600">
              <a:buFont typeface="Wingdings" charset="2"/>
              <a:buChar char="§"/>
              <a:defRPr sz="1600" i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latin typeface="Arial" charset="0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fld id="{0062BA03-6D02-45A6-9131-B779417689AB}" type="slidenum">
              <a:rPr lang="en-US" sz="1100" b="1">
                <a:solidFill>
                  <a:schemeClr val="bg1"/>
                </a:solidFill>
                <a:cs typeface="Arial" charset="0"/>
              </a:rPr>
              <a:pPr eaLnBrk="0" hangingPunct="0">
                <a:defRPr/>
              </a:pPr>
              <a:t>‹#›</a:t>
            </a:fld>
            <a:r>
              <a:rPr lang="en-US" sz="1100" b="1" dirty="0">
                <a:solidFill>
                  <a:schemeClr val="bg1"/>
                </a:solidFill>
                <a:cs typeface="Arial" charset="0"/>
              </a:rPr>
              <a:t>  </a:t>
            </a:r>
            <a:r>
              <a:rPr lang="en-US" sz="1100" b="1" dirty="0" smtClean="0">
                <a:solidFill>
                  <a:schemeClr val="bg1"/>
                </a:solidFill>
                <a:cs typeface="Arial" charset="0"/>
              </a:rPr>
              <a:t>ESM</a:t>
            </a:r>
          </a:p>
        </p:txBody>
      </p:sp>
    </p:spTree>
    <p:extLst>
      <p:ext uri="{BB962C8B-B14F-4D97-AF65-F5344CB8AC3E}">
        <p14:creationId xmlns:p14="http://schemas.microsoft.com/office/powerpoint/2010/main" val="337590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097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45852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_Header_Graphic-01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3144" cy="128144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latin typeface="Arial" charset="0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fld id="{0062BA03-6D02-45A6-9131-B779417689AB}" type="slidenum">
              <a:rPr lang="en-US" sz="1100" b="1">
                <a:solidFill>
                  <a:schemeClr val="bg1"/>
                </a:solidFill>
                <a:cs typeface="Arial" charset="0"/>
              </a:rPr>
              <a:pPr eaLnBrk="0" hangingPunct="0">
                <a:defRPr/>
              </a:pPr>
              <a:t>‹#›</a:t>
            </a:fld>
            <a:r>
              <a:rPr lang="en-US" sz="1100" b="1" dirty="0">
                <a:solidFill>
                  <a:schemeClr val="bg1"/>
                </a:solidFill>
                <a:cs typeface="Arial" charset="0"/>
              </a:rPr>
              <a:t>  </a:t>
            </a:r>
            <a:r>
              <a:rPr lang="en-US" sz="1100" b="1" dirty="0" smtClean="0">
                <a:solidFill>
                  <a:schemeClr val="bg1"/>
                </a:solidFill>
                <a:cs typeface="Arial" charset="0"/>
              </a:rPr>
              <a:t>ESM</a:t>
            </a:r>
          </a:p>
        </p:txBody>
      </p:sp>
    </p:spTree>
    <p:extLst>
      <p:ext uri="{BB962C8B-B14F-4D97-AF65-F5344CB8AC3E}">
        <p14:creationId xmlns:p14="http://schemas.microsoft.com/office/powerpoint/2010/main" val="409091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bg1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latin typeface="Arial"/>
          <a:ea typeface="+mj-ea"/>
          <a:cs typeface="Arial"/>
        </a:defRPr>
      </a:lvl1pPr>
    </p:titleStyle>
    <p:bodyStyle>
      <a:lvl1pPr marL="228600" indent="-228600" algn="l" defTabSz="9144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rgbClr val="595959"/>
          </a:solidFill>
          <a:latin typeface="Arial"/>
          <a:ea typeface="+mn-ea"/>
          <a:cs typeface="Arial"/>
        </a:defRPr>
      </a:lvl1pPr>
      <a:lvl2pPr marL="457200" indent="-228600" algn="l" defTabSz="9144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595959"/>
          </a:solidFill>
          <a:latin typeface="Arial"/>
          <a:ea typeface="+mn-ea"/>
          <a:cs typeface="Arial"/>
        </a:defRPr>
      </a:lvl2pPr>
      <a:lvl3pPr marL="685800" indent="-228600" algn="l" defTabSz="914400" rtl="0" eaLnBrk="1" latinLnBrk="0" hangingPunct="1">
        <a:spcBef>
          <a:spcPct val="20000"/>
        </a:spcBef>
        <a:buFont typeface="Wingdings" charset="2"/>
        <a:buChar char="§"/>
        <a:defRPr sz="1600" i="1" kern="1200">
          <a:solidFill>
            <a:srgbClr val="595959"/>
          </a:solidFill>
          <a:latin typeface="Arial"/>
          <a:ea typeface="+mn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-cryosphere.net/9/1579/2015/" TargetMode="External"/><Relationship Id="rId2" Type="http://schemas.openxmlformats.org/officeDocument/2006/relationships/hyperlink" Target="http://bisicles.lbl.gov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756544" y="5440680"/>
            <a:ext cx="4114803" cy="7315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BISICLES: Adaptive Mesh Refinement </a:t>
            </a:r>
            <a:br>
              <a:rPr lang="en-US" dirty="0" smtClean="0"/>
            </a:br>
            <a:r>
              <a:rPr lang="en-US" dirty="0" smtClean="0"/>
              <a:t>for Ice Sheets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565104"/>
            <a:ext cx="4191001" cy="369269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600" b="1" dirty="0" smtClean="0"/>
              <a:t>Science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sz="1700" dirty="0"/>
              <a:t>Understanding how ice sheets respond to changing earth systems is critical for projections of sea level rise. 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sz="1700" dirty="0" smtClean="0"/>
              <a:t>There is compelling evidence that modeling marine ice </a:t>
            </a:r>
            <a:r>
              <a:rPr lang="en-US" sz="1700" dirty="0" smtClean="0"/>
              <a:t>sheets, </a:t>
            </a:r>
            <a:r>
              <a:rPr lang="en-US" sz="1700" dirty="0" smtClean="0"/>
              <a:t>like the Antarctic Ice </a:t>
            </a:r>
            <a:r>
              <a:rPr lang="en-US" sz="1700" dirty="0" smtClean="0"/>
              <a:t>Sheet, </a:t>
            </a:r>
            <a:r>
              <a:rPr lang="en-US" sz="1700" dirty="0" smtClean="0"/>
              <a:t>requires very fine spatial resolution near grounding lines to sufficiently resolve the complex dynamics in play. </a:t>
            </a:r>
            <a:r>
              <a:rPr lang="en-US" sz="1700" dirty="0"/>
              <a:t> </a:t>
            </a:r>
            <a:endParaRPr lang="en-US" sz="1700" dirty="0" smtClean="0"/>
          </a:p>
          <a:p>
            <a:pPr>
              <a:spcBef>
                <a:spcPts val="300"/>
              </a:spcBef>
              <a:spcAft>
                <a:spcPts val="600"/>
              </a:spcAft>
            </a:pPr>
            <a:endParaRPr lang="en-US" sz="1300" dirty="0" smtClean="0"/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600" b="1" dirty="0" smtClean="0"/>
              <a:t>BISICLES Solution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sz="1700" dirty="0"/>
              <a:t>BISICLES is a scalable adaptive mesh refinement (AMR) ice-sheet modeling code that dynamically deploys fine spatial and temporal resolution only where needed to resolve ice sheet dynamics at a low computational cost</a:t>
            </a:r>
            <a:r>
              <a:rPr lang="en-US" sz="1700" dirty="0" smtClean="0"/>
              <a:t>.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sz="1700" dirty="0" smtClean="0"/>
              <a:t>BISICLES is built </a:t>
            </a:r>
            <a:r>
              <a:rPr lang="en-US" sz="1700" dirty="0"/>
              <a:t>on the DOE-funded Chombo framework, which uses block-structured AMR to dynamically refine the computational mesh needed to resolve the wide range of scales found in ice </a:t>
            </a:r>
            <a:r>
              <a:rPr lang="en-US" sz="1700" dirty="0" smtClean="0"/>
              <a:t>sheets.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8721" y="5440680"/>
            <a:ext cx="4114803" cy="7315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4923" y="5428488"/>
            <a:ext cx="39624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BISICLES</a:t>
            </a:r>
          </a:p>
          <a:p>
            <a:pPr algn="ctr"/>
            <a:endParaRPr lang="en-US" sz="1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BISICLES ice-sheet modeling code and software documentation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available at: </a:t>
            </a:r>
            <a:r>
              <a:rPr lang="en-US" sz="1100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</a:t>
            </a:r>
            <a:r>
              <a:rPr lang="en-US" sz="11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://bisicles.lbl.gov/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758067" y="5518919"/>
            <a:ext cx="4114803" cy="5770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S.L. Cornford et </a:t>
            </a:r>
            <a:r>
              <a:rPr lang="en-US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al.: </a:t>
            </a:r>
            <a:r>
              <a:rPr lang="en-US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Century-scale </a:t>
            </a:r>
            <a:r>
              <a:rPr lang="en-US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simulations of the response of the West Antarctic Ice Sheet to a warming climate</a:t>
            </a:r>
            <a:r>
              <a:rPr lang="en-US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,” </a:t>
            </a:r>
            <a:r>
              <a:rPr lang="en-US" sz="10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Cryosphere</a:t>
            </a:r>
            <a:r>
              <a:rPr lang="en-US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9, 1579-1600, </a:t>
            </a:r>
            <a:r>
              <a:rPr lang="en-US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10.5194/tc-9-1579-2015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48200" y="3232919"/>
            <a:ext cx="43434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 smtClean="0">
                <a:latin typeface="Arial" panose="020B0604020202020204" pitchFamily="34" charset="0"/>
                <a:cs typeface="Arial" panose="020B0604020202020204" pitchFamily="34" charset="0"/>
              </a:rPr>
              <a:t>BISICLES-computed simulation of present-day Antarctic </a:t>
            </a:r>
            <a:r>
              <a:rPr lang="en-US" sz="1050" i="1" dirty="0">
                <a:latin typeface="Arial" panose="020B0604020202020204" pitchFamily="34" charset="0"/>
                <a:cs typeface="Arial" panose="020B0604020202020204" pitchFamily="34" charset="0"/>
              </a:rPr>
              <a:t>ice </a:t>
            </a:r>
            <a:r>
              <a:rPr lang="en-US" sz="105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velocities. </a:t>
            </a:r>
            <a:r>
              <a:rPr lang="en-US" sz="1050" i="1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050" i="1" dirty="0" smtClean="0">
                <a:latin typeface="Arial" panose="020B0604020202020204" pitchFamily="34" charset="0"/>
                <a:cs typeface="Arial" panose="020B0604020202020204" pitchFamily="34" charset="0"/>
              </a:rPr>
              <a:t>image </a:t>
            </a:r>
            <a:r>
              <a:rPr lang="en-US" sz="1050" i="1" dirty="0">
                <a:latin typeface="Arial" panose="020B0604020202020204" pitchFamily="34" charset="0"/>
                <a:cs typeface="Arial" panose="020B0604020202020204" pitchFamily="34" charset="0"/>
              </a:rPr>
              <a:t>at the left </a:t>
            </a:r>
            <a:r>
              <a:rPr lang="en-US" sz="1050" i="1" dirty="0" smtClean="0">
                <a:latin typeface="Arial" panose="020B0604020202020204" pitchFamily="34" charset="0"/>
                <a:cs typeface="Arial" panose="020B0604020202020204" pitchFamily="34" charset="0"/>
              </a:rPr>
              <a:t>illustrates adaptive </a:t>
            </a:r>
            <a:r>
              <a:rPr lang="en-US" sz="1050" i="1" dirty="0">
                <a:latin typeface="Arial" panose="020B0604020202020204" pitchFamily="34" charset="0"/>
                <a:cs typeface="Arial" panose="020B0604020202020204" pitchFamily="34" charset="0"/>
              </a:rPr>
              <a:t>placement of fine spatial resolution near grounding lines </a:t>
            </a:r>
            <a:r>
              <a:rPr lang="en-US" sz="1050" i="1" dirty="0" smtClean="0">
                <a:latin typeface="Arial" panose="020B0604020202020204" pitchFamily="34" charset="0"/>
                <a:cs typeface="Arial" panose="020B0604020202020204" pitchFamily="34" charset="0"/>
              </a:rPr>
              <a:t>(red) for the Pine Island Glacier. </a:t>
            </a:r>
            <a:endParaRPr lang="en-US" sz="10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58067" y="3810000"/>
            <a:ext cx="4114803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Impact</a:t>
            </a:r>
          </a:p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615" y="1558965"/>
            <a:ext cx="4129970" cy="165391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0257" y="6172200"/>
            <a:ext cx="847514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BISICLES was developed by a collaboration of computational scientists at Lawrence Berkeley National Laboratory and the </a:t>
            </a:r>
            <a:r>
              <a:rPr lang="en-US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</a:t>
            </a:r>
            <a:r>
              <a:rPr lang="en-US" sz="1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Swansea (UK) and climate scientists at Los Alamos National Laboratory and the University of Bristol (UK).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58067" y="4166920"/>
            <a:ext cx="4114803" cy="10835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spcBef>
                <a:spcPct val="20000"/>
              </a:spcBef>
              <a:buFont typeface="Wingdings" charset="2"/>
              <a:buChar char="§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2pPr>
            <a:lvl3pPr marL="685800" indent="-228600" algn="l" defTabSz="914400" rtl="0" eaLnBrk="1" latinLnBrk="0" hangingPunct="1">
              <a:spcBef>
                <a:spcPct val="20000"/>
              </a:spcBef>
              <a:buFont typeface="Wingdings" charset="2"/>
              <a:buChar char="§"/>
              <a:defRPr sz="1600" i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The </a:t>
            </a:r>
            <a:r>
              <a:rPr lang="en-US" sz="1200" dirty="0"/>
              <a:t>BISICLES </a:t>
            </a:r>
            <a:r>
              <a:rPr lang="en-US" sz="1200" dirty="0" smtClean="0"/>
              <a:t>code allows scientists to efficiently and accurately model ice sheet response to climate forcing</a:t>
            </a:r>
            <a:r>
              <a:rPr lang="en-US" sz="1200" dirty="0" smtClean="0"/>
              <a:t>.</a:t>
            </a:r>
            <a:endParaRPr lang="en-US" sz="1200" dirty="0"/>
          </a:p>
          <a:p>
            <a:r>
              <a:rPr lang="en-US" sz="1200" dirty="0" smtClean="0"/>
              <a:t>BISICLES computations are the first fully-resolved full-continent simulations of decadal-to-millennial scale Antarctic ice sheet dynamics.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4270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4073</TotalTime>
  <Words>280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Rod</vt:lpstr>
      <vt:lpstr>Wingdings</vt:lpstr>
      <vt:lpstr>1_Office Theme</vt:lpstr>
      <vt:lpstr>BISICLES: Adaptive Mesh Refinement  for Ice Sheets </vt:lpstr>
    </vt:vector>
  </TitlesOfParts>
  <Company>US Department of Energy (SC)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Wasem, Michael</cp:lastModifiedBy>
  <cp:revision>141</cp:revision>
  <cp:lastPrinted>2018-03-26T16:48:21Z</cp:lastPrinted>
  <dcterms:created xsi:type="dcterms:W3CDTF">2013-01-18T14:34:17Z</dcterms:created>
  <dcterms:modified xsi:type="dcterms:W3CDTF">2018-06-01T16:14:13Z</dcterms:modified>
</cp:coreProperties>
</file>