
<file path=[Content_Types].xml><?xml version="1.0" encoding="utf-8"?>
<Types xmlns="http://schemas.openxmlformats.org/package/2006/content-types">
  <Override PartName="/ppt/embeddings/oleObject5.bin" ContentType="application/vnd.openxmlformats-officedocument.oleObject"/>
  <Override PartName="/ppt/embeddings/oleObject11.bin" ContentType="application/vnd.openxmlformats-officedocument.oleObject"/>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embeddings/oleObject3.bin" ContentType="application/vnd.openxmlformats-officedocument.oleObject"/>
  <Override PartName="/ppt/tableStyles.xml" ContentType="application/vnd.openxmlformats-officedocument.presentationml.tableStyles+xml"/>
  <Default Extension="emf" ContentType="image/x-emf"/>
  <Override PartName="/ppt/slideLayouts/slideLayout8.xml" ContentType="application/vnd.openxmlformats-officedocument.presentationml.slideLayout+xml"/>
  <Override PartName="/ppt/embeddings/oleObject1.bin" ContentType="application/vnd.openxmlformats-officedocument.oleObject"/>
  <Override PartName="/ppt/notesSlides/notesSlide1.xml" ContentType="application/vnd.openxmlformats-officedocument.presentationml.notesSlide+xml"/>
  <Override PartName="/ppt/slideLayouts/slideLayout6.xml" ContentType="application/vnd.openxmlformats-officedocument.presentationml.slideLayout+xml"/>
  <Override PartName="/ppt/theme/theme2.xml" ContentType="application/vnd.openxmlformats-officedocument.theme+xml"/>
  <Override PartName="/ppt/embeddings/oleObject8.bin" ContentType="application/vnd.openxmlformats-officedocument.oleObject"/>
  <Default Extension="pict" ContentType="image/pict"/>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ppt/embeddings/oleObject6.bin" ContentType="application/vnd.openxmlformats-officedocument.oleObject"/>
  <Override PartName="/ppt/embeddings/oleObject12.bin" ContentType="application/vnd.openxmlformats-officedocument.oleObject"/>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embeddings/oleObject4.bin" ContentType="application/vnd.openxmlformats-officedocument.oleObject"/>
  <Default Extension="bin" ContentType="application/vnd.openxmlformats-officedocument.presentationml.printerSettings"/>
  <Override PartName="/ppt/embeddings/oleObject10.bin" ContentType="application/vnd.openxmlformats-officedocument.oleObject"/>
  <Override PartName="/ppt/embeddings/oleObject2.bin" ContentType="application/vnd.openxmlformats-officedocument.oleObject"/>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Default Extension="vml" ContentType="application/vnd.openxmlformats-officedocument.vmlDrawing"/>
  <Override PartName="/ppt/embeddings/oleObject13.bin" ContentType="application/vnd.openxmlformats-officedocument.oleObject"/>
  <Override PartName="/ppt/embeddings/oleObject9.bin" ContentType="application/vnd.openxmlformats-officedocument.oleObject"/>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embeddings/oleObject7.bin" ContentType="application/vnd.openxmlformats-officedocument.oleObject"/>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
  </p:notesMasterIdLst>
  <p:sldIdLst>
    <p:sldId id="258"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AC5"/>
    <a:srgbClr val="EDED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19" autoAdjust="0"/>
    <p:restoredTop sz="94949" autoAdjust="0"/>
  </p:normalViewPr>
  <p:slideViewPr>
    <p:cSldViewPr snapToGrid="0" snapToObjects="1">
      <p:cViewPr>
        <p:scale>
          <a:sx n="25" d="100"/>
          <a:sy n="25" d="100"/>
        </p:scale>
        <p:origin x="-1072" y="-1080"/>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1" Type="http://schemas.openxmlformats.org/officeDocument/2006/relationships/image" Target="../media/image11.pict"/><Relationship Id="rId12" Type="http://schemas.openxmlformats.org/officeDocument/2006/relationships/image" Target="../media/image12.pict"/><Relationship Id="rId13" Type="http://schemas.openxmlformats.org/officeDocument/2006/relationships/image" Target="../media/image13.pict"/><Relationship Id="rId1" Type="http://schemas.openxmlformats.org/officeDocument/2006/relationships/image" Target="../media/image1.pict"/><Relationship Id="rId2" Type="http://schemas.openxmlformats.org/officeDocument/2006/relationships/image" Target="../media/image2.pict"/><Relationship Id="rId3" Type="http://schemas.openxmlformats.org/officeDocument/2006/relationships/image" Target="../media/image3.pict"/><Relationship Id="rId4" Type="http://schemas.openxmlformats.org/officeDocument/2006/relationships/image" Target="../media/image4.pict"/><Relationship Id="rId5" Type="http://schemas.openxmlformats.org/officeDocument/2006/relationships/image" Target="../media/image5.pict"/><Relationship Id="rId6" Type="http://schemas.openxmlformats.org/officeDocument/2006/relationships/image" Target="../media/image6.pict"/><Relationship Id="rId7" Type="http://schemas.openxmlformats.org/officeDocument/2006/relationships/image" Target="../media/image7.pict"/><Relationship Id="rId8" Type="http://schemas.openxmlformats.org/officeDocument/2006/relationships/image" Target="../media/image8.pict"/><Relationship Id="rId9" Type="http://schemas.openxmlformats.org/officeDocument/2006/relationships/image" Target="../media/image9.pict"/><Relationship Id="rId10" Type="http://schemas.openxmlformats.org/officeDocument/2006/relationships/image" Target="../media/image10.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4B217-3E56-9545-A018-FA6F42C9914D}" type="datetimeFigureOut">
              <a:rPr lang="en-US" smtClean="0"/>
              <a:pPr/>
              <a:t>5/7/14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B07C5-3DAF-EE49-B8C4-E8C9954FF1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2194560" rtl="0" eaLnBrk="1" latinLnBrk="0" hangingPunct="1">
      <a:defRPr sz="5800" kern="1200">
        <a:solidFill>
          <a:schemeClr val="tx1"/>
        </a:solidFill>
        <a:latin typeface="+mn-lt"/>
        <a:ea typeface="+mn-ea"/>
        <a:cs typeface="+mn-cs"/>
      </a:defRPr>
    </a:lvl1pPr>
    <a:lvl2pPr marL="2194560" algn="l" defTabSz="2194560" rtl="0" eaLnBrk="1" latinLnBrk="0" hangingPunct="1">
      <a:defRPr sz="5800" kern="1200">
        <a:solidFill>
          <a:schemeClr val="tx1"/>
        </a:solidFill>
        <a:latin typeface="+mn-lt"/>
        <a:ea typeface="+mn-ea"/>
        <a:cs typeface="+mn-cs"/>
      </a:defRPr>
    </a:lvl2pPr>
    <a:lvl3pPr marL="4389120" algn="l" defTabSz="2194560" rtl="0" eaLnBrk="1" latinLnBrk="0" hangingPunct="1">
      <a:defRPr sz="5800" kern="1200">
        <a:solidFill>
          <a:schemeClr val="tx1"/>
        </a:solidFill>
        <a:latin typeface="+mn-lt"/>
        <a:ea typeface="+mn-ea"/>
        <a:cs typeface="+mn-cs"/>
      </a:defRPr>
    </a:lvl3pPr>
    <a:lvl4pPr marL="6583680" algn="l" defTabSz="2194560" rtl="0" eaLnBrk="1" latinLnBrk="0" hangingPunct="1">
      <a:defRPr sz="5800" kern="1200">
        <a:solidFill>
          <a:schemeClr val="tx1"/>
        </a:solidFill>
        <a:latin typeface="+mn-lt"/>
        <a:ea typeface="+mn-ea"/>
        <a:cs typeface="+mn-cs"/>
      </a:defRPr>
    </a:lvl4pPr>
    <a:lvl5pPr marL="8778240" algn="l" defTabSz="2194560" rtl="0" eaLnBrk="1" latinLnBrk="0" hangingPunct="1">
      <a:defRPr sz="5800" kern="1200">
        <a:solidFill>
          <a:schemeClr val="tx1"/>
        </a:solidFill>
        <a:latin typeface="+mn-lt"/>
        <a:ea typeface="+mn-ea"/>
        <a:cs typeface="+mn-cs"/>
      </a:defRPr>
    </a:lvl5pPr>
    <a:lvl6pPr marL="10972800" algn="l" defTabSz="2194560" rtl="0" eaLnBrk="1" latinLnBrk="0" hangingPunct="1">
      <a:defRPr sz="5800" kern="1200">
        <a:solidFill>
          <a:schemeClr val="tx1"/>
        </a:solidFill>
        <a:latin typeface="+mn-lt"/>
        <a:ea typeface="+mn-ea"/>
        <a:cs typeface="+mn-cs"/>
      </a:defRPr>
    </a:lvl6pPr>
    <a:lvl7pPr marL="13167360" algn="l" defTabSz="2194560" rtl="0" eaLnBrk="1" latinLnBrk="0" hangingPunct="1">
      <a:defRPr sz="5800" kern="1200">
        <a:solidFill>
          <a:schemeClr val="tx1"/>
        </a:solidFill>
        <a:latin typeface="+mn-lt"/>
        <a:ea typeface="+mn-ea"/>
        <a:cs typeface="+mn-cs"/>
      </a:defRPr>
    </a:lvl7pPr>
    <a:lvl8pPr marL="15361920" algn="l" defTabSz="2194560" rtl="0" eaLnBrk="1" latinLnBrk="0" hangingPunct="1">
      <a:defRPr sz="5800" kern="1200">
        <a:solidFill>
          <a:schemeClr val="tx1"/>
        </a:solidFill>
        <a:latin typeface="+mn-lt"/>
        <a:ea typeface="+mn-ea"/>
        <a:cs typeface="+mn-cs"/>
      </a:defRPr>
    </a:lvl8pPr>
    <a:lvl9pPr marL="17556480" algn="l" defTabSz="219456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BB07C5-3DAF-EE49-B8C4-E8C9954FF1D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E24FA7-27E3-5848-8F59-8FEC2DE81FE5}" type="datetimeFigureOut">
              <a:rPr lang="en-US" smtClean="0"/>
              <a:pPr/>
              <a:t>5/7/14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24FA7-27E3-5848-8F59-8FEC2DE81FE5}" type="datetimeFigureOut">
              <a:rPr lang="en-US" smtClean="0"/>
              <a:pPr/>
              <a:t>5/7/14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24FA7-27E3-5848-8F59-8FEC2DE81FE5}" type="datetimeFigureOut">
              <a:rPr lang="en-US" smtClean="0"/>
              <a:pPr/>
              <a:t>5/7/14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24FA7-27E3-5848-8F59-8FEC2DE81FE5}" type="datetimeFigureOut">
              <a:rPr lang="en-US" smtClean="0"/>
              <a:pPr/>
              <a:t>5/7/14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E24FA7-27E3-5848-8F59-8FEC2DE81FE5}" type="datetimeFigureOut">
              <a:rPr lang="en-US" smtClean="0"/>
              <a:pPr/>
              <a:t>5/7/14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E24FA7-27E3-5848-8F59-8FEC2DE81FE5}" type="datetimeFigureOut">
              <a:rPr lang="en-US" smtClean="0"/>
              <a:pPr/>
              <a:t>5/7/14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24FA7-27E3-5848-8F59-8FEC2DE81FE5}" type="datetimeFigureOut">
              <a:rPr lang="en-US" smtClean="0"/>
              <a:pPr/>
              <a:t>5/7/14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E24FA7-27E3-5848-8F59-8FEC2DE81FE5}" type="datetimeFigureOut">
              <a:rPr lang="en-US" smtClean="0"/>
              <a:pPr/>
              <a:t>5/7/14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24FA7-27E3-5848-8F59-8FEC2DE81FE5}" type="datetimeFigureOut">
              <a:rPr lang="en-US" smtClean="0"/>
              <a:pPr/>
              <a:t>5/7/14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24FA7-27E3-5848-8F59-8FEC2DE81FE5}" type="datetimeFigureOut">
              <a:rPr lang="en-US" smtClean="0"/>
              <a:pPr/>
              <a:t>5/7/14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24FA7-27E3-5848-8F59-8FEC2DE81FE5}" type="datetimeFigureOut">
              <a:rPr lang="en-US" smtClean="0"/>
              <a:pPr/>
              <a:t>5/7/14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8DF75-177F-594F-84DF-812E891E0B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31E24FA7-27E3-5848-8F59-8FEC2DE81FE5}" type="datetimeFigureOut">
              <a:rPr lang="en-US" smtClean="0"/>
              <a:pPr/>
              <a:t>5/7/14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3218DF75-177F-594F-84DF-812E891E0B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oleObject" Target="../embeddings/oleObject5.bin"/><Relationship Id="rId20" Type="http://schemas.openxmlformats.org/officeDocument/2006/relationships/oleObject" Target="../embeddings/oleObject10.bin"/><Relationship Id="rId21" Type="http://schemas.openxmlformats.org/officeDocument/2006/relationships/oleObject" Target="../embeddings/oleObject11.bin"/><Relationship Id="rId22" Type="http://schemas.openxmlformats.org/officeDocument/2006/relationships/oleObject" Target="../embeddings/oleObject12.bin"/><Relationship Id="rId23" Type="http://schemas.openxmlformats.org/officeDocument/2006/relationships/oleObject" Target="../embeddings/oleObject13.bin"/><Relationship Id="rId24" Type="http://schemas.openxmlformats.org/officeDocument/2006/relationships/image" Target="../media/image20.png"/><Relationship Id="rId25" Type="http://schemas.openxmlformats.org/officeDocument/2006/relationships/image" Target="../media/image21.emf"/><Relationship Id="rId10" Type="http://schemas.openxmlformats.org/officeDocument/2006/relationships/oleObject" Target="../embeddings/oleObject6.bin"/><Relationship Id="rId11" Type="http://schemas.openxmlformats.org/officeDocument/2006/relationships/image" Target="../media/image14.png"/><Relationship Id="rId12" Type="http://schemas.openxmlformats.org/officeDocument/2006/relationships/image" Target="../media/image15.gif"/><Relationship Id="rId13" Type="http://schemas.openxmlformats.org/officeDocument/2006/relationships/image" Target="../media/image16.png"/><Relationship Id="rId14" Type="http://schemas.openxmlformats.org/officeDocument/2006/relationships/image" Target="../media/image17.png"/><Relationship Id="rId15" Type="http://schemas.openxmlformats.org/officeDocument/2006/relationships/image" Target="../media/image18.png"/><Relationship Id="rId16" Type="http://schemas.openxmlformats.org/officeDocument/2006/relationships/image" Target="../media/image19.png"/><Relationship Id="rId17" Type="http://schemas.openxmlformats.org/officeDocument/2006/relationships/oleObject" Target="../embeddings/oleObject7.bin"/><Relationship Id="rId18" Type="http://schemas.openxmlformats.org/officeDocument/2006/relationships/oleObject" Target="../embeddings/oleObject8.bin"/><Relationship Id="rId19" Type="http://schemas.openxmlformats.org/officeDocument/2006/relationships/oleObject" Target="../embeddings/oleObject9.bin"/><Relationship Id="rId1" Type="http://schemas.openxmlformats.org/officeDocument/2006/relationships/vmlDrawing" Target="../drawings/vmlDrawing1.vml"/><Relationship Id="rId2" Type="http://schemas.openxmlformats.org/officeDocument/2006/relationships/slideLayout" Target="../slideLayouts/slideLayout7.xml"/><Relationship Id="rId3" Type="http://schemas.openxmlformats.org/officeDocument/2006/relationships/notesSlide" Target="../notesSlides/notesSlide1.xml"/><Relationship Id="rId4" Type="http://schemas.openxmlformats.org/officeDocument/2006/relationships/hyperlink" Target="mailto:sas07t@my.fsu.edu" TargetMode="External"/><Relationship Id="rId5" Type="http://schemas.openxmlformats.org/officeDocument/2006/relationships/oleObject" Target="../embeddings/oleObject1.bin"/><Relationship Id="rId6" Type="http://schemas.openxmlformats.org/officeDocument/2006/relationships/oleObject" Target="../embeddings/oleObject2.bin"/><Relationship Id="rId7" Type="http://schemas.openxmlformats.org/officeDocument/2006/relationships/oleObject" Target="../embeddings/oleObject3.bin"/><Relationship Id="rId8"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 name="Rectangle 29"/>
          <p:cNvSpPr/>
          <p:nvPr/>
        </p:nvSpPr>
        <p:spPr>
          <a:xfrm>
            <a:off x="14884845" y="16102579"/>
            <a:ext cx="13906845" cy="16230495"/>
          </a:xfrm>
          <a:prstGeom prst="rect">
            <a:avLst/>
          </a:prstGeom>
          <a:solidFill>
            <a:srgbClr val="FFFAC5"/>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28791687" y="2883603"/>
            <a:ext cx="14439113" cy="29449471"/>
          </a:xfrm>
          <a:prstGeom prst="rect">
            <a:avLst/>
          </a:prstGeom>
          <a:solidFill>
            <a:srgbClr val="FFFAC5"/>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14884854" y="2806634"/>
            <a:ext cx="13906833" cy="13295945"/>
          </a:xfrm>
          <a:prstGeom prst="rect">
            <a:avLst/>
          </a:prstGeom>
          <a:solidFill>
            <a:srgbClr val="FFFAC5"/>
          </a:solidFill>
          <a:ln>
            <a:solidFill>
              <a:srgbClr val="800000"/>
            </a:solidFill>
          </a:ln>
        </p:spPr>
        <p:txBody>
          <a:bodyPr wrap="square" rtlCol="0">
            <a:spAutoFit/>
          </a:bodyPr>
          <a:lstStyle/>
          <a:p>
            <a:r>
              <a:rPr lang="en-US" sz="4800" b="1" dirty="0" smtClean="0"/>
              <a:t>5. Temperature Change due to the CO</a:t>
            </a:r>
            <a:r>
              <a:rPr lang="en-US" sz="4800" b="1" baseline="-25000" dirty="0" smtClean="0"/>
              <a:t>2</a:t>
            </a:r>
            <a:r>
              <a:rPr lang="en-US" sz="4800" b="1" dirty="0" smtClean="0"/>
              <a:t> Forcing Alone</a:t>
            </a:r>
          </a:p>
          <a:p>
            <a:endParaRPr lang="en-US" sz="4800" b="1" dirty="0" smtClean="0"/>
          </a:p>
          <a:p>
            <a:endParaRPr lang="en-US" sz="4800" b="1" dirty="0" smtClean="0"/>
          </a:p>
          <a:p>
            <a:endParaRPr lang="en-US" sz="4800" b="1" dirty="0" smtClean="0"/>
          </a:p>
          <a:p>
            <a:endParaRPr lang="en-US" sz="4800" b="1" dirty="0" smtClean="0"/>
          </a:p>
          <a:p>
            <a:endParaRPr lang="en-US" sz="4800" b="1" dirty="0" smtClean="0"/>
          </a:p>
          <a:p>
            <a:endParaRPr lang="en-US" sz="4800" b="1" dirty="0" smtClean="0"/>
          </a:p>
          <a:p>
            <a:endParaRPr lang="en-US" sz="4800" b="1" dirty="0" smtClean="0"/>
          </a:p>
          <a:p>
            <a:endParaRPr lang="en-US" sz="4800" b="1" dirty="0" smtClean="0"/>
          </a:p>
          <a:p>
            <a:endParaRPr lang="en-US" sz="4800" dirty="0" smtClean="0"/>
          </a:p>
          <a:p>
            <a:endParaRPr lang="en-US" sz="3600" i="1" dirty="0" smtClean="0"/>
          </a:p>
          <a:p>
            <a:endParaRPr lang="en-US" sz="3800" dirty="0" smtClean="0"/>
          </a:p>
          <a:p>
            <a:endParaRPr lang="en-US" sz="3800" dirty="0" smtClean="0"/>
          </a:p>
          <a:p>
            <a:endParaRPr lang="en-US" sz="3800" dirty="0" smtClean="0"/>
          </a:p>
          <a:p>
            <a:r>
              <a:rPr lang="en-US" sz="3800" dirty="0" smtClean="0"/>
              <a:t>Spatial variability is due to spatial variations of temperature, </a:t>
            </a:r>
            <a:r>
              <a:rPr lang="en-US" sz="3800" smtClean="0"/>
              <a:t>water vapor</a:t>
            </a:r>
            <a:r>
              <a:rPr lang="en-US" sz="3800" dirty="0" smtClean="0"/>
              <a:t>, and cloud properties in the unperturbed time mean state.</a:t>
            </a:r>
          </a:p>
          <a:p>
            <a:endParaRPr lang="en-US" sz="3800" dirty="0" smtClean="0"/>
          </a:p>
          <a:p>
            <a:r>
              <a:rPr lang="en-US" sz="3800" dirty="0" smtClean="0"/>
              <a:t>Overall pattern does not account for most of the features observed for the seasonal surface temperature response, indicating feedback processes are largely responsible for surface temperature response.</a:t>
            </a:r>
            <a:endParaRPr lang="en-US" sz="4800" dirty="0" smtClean="0"/>
          </a:p>
        </p:txBody>
      </p:sp>
      <p:sp>
        <p:nvSpPr>
          <p:cNvPr id="56" name="TextBox 55"/>
          <p:cNvSpPr txBox="1"/>
          <p:nvPr/>
        </p:nvSpPr>
        <p:spPr>
          <a:xfrm>
            <a:off x="28791690" y="2806635"/>
            <a:ext cx="14439110" cy="11603174"/>
          </a:xfrm>
          <a:prstGeom prst="rect">
            <a:avLst/>
          </a:prstGeom>
          <a:solidFill>
            <a:srgbClr val="FFFAC5"/>
          </a:solidFill>
          <a:ln>
            <a:solidFill>
              <a:srgbClr val="800000"/>
            </a:solidFill>
          </a:ln>
        </p:spPr>
        <p:txBody>
          <a:bodyPr wrap="square" rtlCol="0">
            <a:spAutoFit/>
          </a:bodyPr>
          <a:lstStyle/>
          <a:p>
            <a:r>
              <a:rPr lang="en-US" sz="4800" b="1" dirty="0" smtClean="0"/>
              <a:t>7. SAF and Ocean Heat Storage Interaction</a:t>
            </a:r>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800" dirty="0" smtClean="0"/>
          </a:p>
          <a:p>
            <a:pPr algn="just"/>
            <a:r>
              <a:rPr lang="en-US" sz="3800" dirty="0" smtClean="0"/>
              <a:t>The large summer warming by the SAF is highly offset by the cooling of the ocean heat storage/dynamics feedback representing the solar energy going into the melting of sea ice and the heat being stored by the ocean due to its large heat capacity. The ocean heat storage causes the warming due to the SAF to be relayed from summer to late fall/early winter warming. The seasonality of this interaction is directly associated with the strong solar annual cycle in polar regions. </a:t>
            </a:r>
          </a:p>
        </p:txBody>
      </p:sp>
      <p:sp>
        <p:nvSpPr>
          <p:cNvPr id="3" name="Rectangle 2"/>
          <p:cNvSpPr/>
          <p:nvPr/>
        </p:nvSpPr>
        <p:spPr>
          <a:xfrm>
            <a:off x="1130420" y="2806634"/>
            <a:ext cx="13754435" cy="3740091"/>
          </a:xfrm>
          <a:prstGeom prst="rect">
            <a:avLst/>
          </a:prstGeom>
          <a:solidFill>
            <a:srgbClr val="FFFAC5"/>
          </a:solidFill>
          <a:ln>
            <a:solidFill>
              <a:srgbClr val="800000"/>
            </a:solidFill>
          </a:ln>
        </p:spPr>
        <p:style>
          <a:lnRef idx="1">
            <a:schemeClr val="accent1"/>
          </a:lnRef>
          <a:fillRef idx="2">
            <a:schemeClr val="accent1"/>
          </a:fillRef>
          <a:effectRef idx="1">
            <a:schemeClr val="accent1"/>
          </a:effectRef>
          <a:fontRef idx="minor">
            <a:schemeClr val="dk1"/>
          </a:fontRef>
        </p:style>
        <p:txBody>
          <a:bodyPr wrap="square" lIns="76800" tIns="38400" rIns="76800" bIns="38400">
            <a:spAutoFit/>
          </a:bodyPr>
          <a:lstStyle/>
          <a:p>
            <a:pPr algn="just"/>
            <a:r>
              <a:rPr lang="en-US" sz="4800" b="1" dirty="0" smtClean="0"/>
              <a:t>1. Objective: </a:t>
            </a:r>
            <a:r>
              <a:rPr lang="en-US" sz="3800" dirty="0" smtClean="0"/>
              <a:t>To understand how a spatially uniform increase in CO</a:t>
            </a:r>
            <a:r>
              <a:rPr lang="en-US" sz="3800" baseline="-25000" dirty="0" smtClean="0"/>
              <a:t>2</a:t>
            </a:r>
            <a:r>
              <a:rPr lang="en-US" sz="3800" dirty="0" smtClean="0"/>
              <a:t> leads to such a spatially and seasonally varied surface temperature response. We attribute the individual contributions of the CO</a:t>
            </a:r>
            <a:r>
              <a:rPr lang="en-US" sz="3800" baseline="-25000" dirty="0" smtClean="0"/>
              <a:t>2</a:t>
            </a:r>
            <a:r>
              <a:rPr lang="en-US" sz="3800" dirty="0" smtClean="0"/>
              <a:t> forcing (without any feedbacks) and feedback processes to the seasonality of the surface temperature response to a 1% per year increase in CO</a:t>
            </a:r>
            <a:r>
              <a:rPr lang="en-US" sz="3800" baseline="-25000" dirty="0" smtClean="0"/>
              <a:t>2</a:t>
            </a:r>
            <a:r>
              <a:rPr lang="en-US" sz="3800" dirty="0" smtClean="0"/>
              <a:t> concentration at the time of CO</a:t>
            </a:r>
            <a:r>
              <a:rPr lang="en-US" sz="3800" baseline="-25000" dirty="0" smtClean="0"/>
              <a:t>2</a:t>
            </a:r>
            <a:r>
              <a:rPr lang="en-US" sz="3800" dirty="0" smtClean="0"/>
              <a:t> doubling.</a:t>
            </a:r>
            <a:endParaRPr lang="en-US" sz="3800" dirty="0"/>
          </a:p>
        </p:txBody>
      </p:sp>
      <p:sp>
        <p:nvSpPr>
          <p:cNvPr id="5" name="Text Box 42"/>
          <p:cNvSpPr txBox="1">
            <a:spLocks noChangeArrowheads="1"/>
          </p:cNvSpPr>
          <p:nvPr/>
        </p:nvSpPr>
        <p:spPr bwMode="auto">
          <a:xfrm>
            <a:off x="0" y="310142"/>
            <a:ext cx="43891200" cy="1154768"/>
          </a:xfrm>
          <a:prstGeom prst="rect">
            <a:avLst/>
          </a:prstGeom>
          <a:noFill/>
          <a:ln w="9525">
            <a:noFill/>
            <a:miter lim="800000"/>
            <a:headEnd/>
            <a:tailEnd/>
          </a:ln>
          <a:effectLst/>
        </p:spPr>
        <p:txBody>
          <a:bodyPr lIns="76800" tIns="38400" rIns="76800" bIns="38400">
            <a:prstTxWarp prst="textNoShape">
              <a:avLst/>
            </a:prstTxWarp>
            <a:spAutoFit/>
          </a:bodyPr>
          <a:lstStyle/>
          <a:p>
            <a:pPr algn="ctr"/>
            <a:r>
              <a:rPr lang="en-US" sz="7000" b="1" dirty="0" smtClean="0">
                <a:solidFill>
                  <a:srgbClr val="800000"/>
                </a:solidFill>
              </a:rPr>
              <a:t>Understanding the Seasonality of Polar Warming</a:t>
            </a:r>
            <a:endParaRPr lang="en-US" sz="7000" b="1" dirty="0">
              <a:solidFill>
                <a:srgbClr val="800000"/>
              </a:solidFill>
            </a:endParaRPr>
          </a:p>
        </p:txBody>
      </p:sp>
      <p:sp>
        <p:nvSpPr>
          <p:cNvPr id="6" name="Text Box 40"/>
          <p:cNvSpPr txBox="1">
            <a:spLocks noChangeArrowheads="1"/>
          </p:cNvSpPr>
          <p:nvPr/>
        </p:nvSpPr>
        <p:spPr bwMode="auto">
          <a:xfrm>
            <a:off x="0" y="1384589"/>
            <a:ext cx="43891200" cy="1274627"/>
          </a:xfrm>
          <a:prstGeom prst="rect">
            <a:avLst/>
          </a:prstGeom>
          <a:noFill/>
          <a:ln w="9525">
            <a:noFill/>
            <a:miter lim="800000"/>
            <a:headEnd/>
            <a:tailEnd/>
          </a:ln>
          <a:effectLst>
            <a:outerShdw dist="38100" dir="3059993" algn="ctr" rotWithShape="0">
              <a:schemeClr val="bg2">
                <a:alpha val="74998"/>
              </a:schemeClr>
            </a:outerShdw>
          </a:effectLst>
        </p:spPr>
        <p:txBody>
          <a:bodyPr lIns="88824" tIns="44410" rIns="88824" bIns="44410">
            <a:prstTxWarp prst="textNoShape">
              <a:avLst/>
            </a:prstTxWarp>
            <a:spAutoFit/>
          </a:bodyPr>
          <a:lstStyle/>
          <a:p>
            <a:pPr marL="383986" indent="-383986" algn="ctr" defTabSz="887971"/>
            <a:r>
              <a:rPr lang="en-US" sz="4800" dirty="0" smtClean="0"/>
              <a:t>Sergio A. Sejas (</a:t>
            </a:r>
            <a:r>
              <a:rPr lang="en-US" sz="4800" dirty="0" smtClean="0">
                <a:hlinkClick r:id="rId4"/>
              </a:rPr>
              <a:t>sas07t@my.fsu.edu</a:t>
            </a:r>
            <a:r>
              <a:rPr lang="en-US" sz="4800" dirty="0" smtClean="0"/>
              <a:t>) and Ming </a:t>
            </a:r>
            <a:r>
              <a:rPr lang="en-US" sz="4800" dirty="0" err="1" smtClean="0">
                <a:solidFill>
                  <a:srgbClr val="000000"/>
                </a:solidFill>
              </a:rPr>
              <a:t>Cai</a:t>
            </a:r>
            <a:r>
              <a:rPr lang="en-US" sz="4800" dirty="0" smtClean="0">
                <a:solidFill>
                  <a:srgbClr val="000000"/>
                </a:solidFill>
              </a:rPr>
              <a:t> (</a:t>
            </a:r>
            <a:r>
              <a:rPr lang="en-US" sz="4800" dirty="0" err="1">
                <a:solidFill>
                  <a:srgbClr val="000000"/>
                </a:solidFill>
              </a:rPr>
              <a:t>mcai@fsu.edu</a:t>
            </a:r>
            <a:r>
              <a:rPr lang="en-US" sz="4800" dirty="0" smtClean="0">
                <a:solidFill>
                  <a:srgbClr val="000000"/>
                </a:solidFill>
              </a:rPr>
              <a:t>)</a:t>
            </a:r>
          </a:p>
          <a:p>
            <a:pPr marL="383986" indent="-383986" algn="ctr" defTabSz="887971"/>
            <a:r>
              <a:rPr lang="en-US" sz="2900" baseline="30000" dirty="0"/>
              <a:t>1</a:t>
            </a:r>
            <a:r>
              <a:rPr lang="en-US" sz="2900" dirty="0"/>
              <a:t>Department of Earth, Ocean, and Atmospheric Science , Florida State University, Tallahassee, Florida 32306, </a:t>
            </a:r>
            <a:r>
              <a:rPr lang="en-US" sz="2900" dirty="0" smtClean="0"/>
              <a:t>USA</a:t>
            </a:r>
            <a:endParaRPr lang="en-US" sz="2900" dirty="0"/>
          </a:p>
        </p:txBody>
      </p:sp>
      <p:sp>
        <p:nvSpPr>
          <p:cNvPr id="11" name="TextBox 10"/>
          <p:cNvSpPr txBox="1"/>
          <p:nvPr/>
        </p:nvSpPr>
        <p:spPr>
          <a:xfrm>
            <a:off x="1130430" y="6546725"/>
            <a:ext cx="13754434" cy="1938992"/>
          </a:xfrm>
          <a:prstGeom prst="rect">
            <a:avLst/>
          </a:prstGeom>
          <a:solidFill>
            <a:srgbClr val="FFFAC5"/>
          </a:solidFill>
          <a:ln>
            <a:solidFill>
              <a:srgbClr val="800000"/>
            </a:solidFill>
          </a:ln>
        </p:spPr>
        <p:txBody>
          <a:bodyPr wrap="square" rtlCol="0">
            <a:spAutoFit/>
          </a:bodyPr>
          <a:lstStyle/>
          <a:p>
            <a:pPr algn="just"/>
            <a:r>
              <a:rPr lang="en-US" sz="4800" b="1" dirty="0" smtClean="0"/>
              <a:t>2. Data: </a:t>
            </a:r>
            <a:r>
              <a:rPr lang="en-US" sz="3600" dirty="0" smtClean="0"/>
              <a:t>20-year monthly mean data from a transient simulation of the NCAR CCSM4 centered at the time of CO</a:t>
            </a:r>
            <a:r>
              <a:rPr lang="en-US" sz="3600" baseline="-25000" dirty="0" smtClean="0"/>
              <a:t>2</a:t>
            </a:r>
            <a:r>
              <a:rPr lang="en-US" sz="3600" dirty="0" smtClean="0"/>
              <a:t> doubling from a pre-industrial concentration of 284.7 </a:t>
            </a:r>
            <a:r>
              <a:rPr lang="en-US" sz="3600" dirty="0" err="1" smtClean="0"/>
              <a:t>ppm</a:t>
            </a:r>
            <a:r>
              <a:rPr lang="en-US" sz="3600" dirty="0" smtClean="0"/>
              <a:t>.</a:t>
            </a:r>
            <a:r>
              <a:rPr lang="en-US" sz="3600" b="1" dirty="0" smtClean="0"/>
              <a:t> </a:t>
            </a:r>
            <a:endParaRPr lang="en-US" sz="3600" b="1" dirty="0"/>
          </a:p>
        </p:txBody>
      </p:sp>
      <p:sp>
        <p:nvSpPr>
          <p:cNvPr id="12" name="TextBox 11"/>
          <p:cNvSpPr txBox="1"/>
          <p:nvPr/>
        </p:nvSpPr>
        <p:spPr>
          <a:xfrm>
            <a:off x="1130420" y="8485716"/>
            <a:ext cx="13754433" cy="12739129"/>
          </a:xfrm>
          <a:prstGeom prst="rect">
            <a:avLst/>
          </a:prstGeom>
          <a:solidFill>
            <a:srgbClr val="FFFAC5"/>
          </a:solidFill>
          <a:ln>
            <a:solidFill>
              <a:srgbClr val="800000"/>
            </a:solidFill>
          </a:ln>
        </p:spPr>
        <p:txBody>
          <a:bodyPr wrap="square" rtlCol="0">
            <a:spAutoFit/>
          </a:bodyPr>
          <a:lstStyle/>
          <a:p>
            <a:r>
              <a:rPr lang="en-US" sz="4800" b="1" dirty="0" smtClean="0"/>
              <a:t>3. Attribution Method (CFRAM)</a:t>
            </a:r>
          </a:p>
          <a:p>
            <a:r>
              <a:rPr lang="en-US" sz="3600" dirty="0" smtClean="0"/>
              <a:t>Perturbation in response to an external forcing</a:t>
            </a:r>
          </a:p>
          <a:p>
            <a:endParaRPr lang="en-US" dirty="0" smtClean="0"/>
          </a:p>
          <a:p>
            <a:endParaRPr lang="en-US" dirty="0" smtClean="0"/>
          </a:p>
          <a:p>
            <a:endParaRPr lang="en-US" sz="4800" dirty="0" smtClean="0"/>
          </a:p>
          <a:p>
            <a:endParaRPr lang="en-US" dirty="0" smtClean="0"/>
          </a:p>
          <a:p>
            <a:endParaRPr lang="en-US" sz="4800" dirty="0" smtClean="0"/>
          </a:p>
          <a:p>
            <a:endParaRPr lang="en-US" sz="4800" dirty="0" smtClean="0"/>
          </a:p>
          <a:p>
            <a:endParaRPr lang="en-US" sz="4800" dirty="0" smtClean="0"/>
          </a:p>
          <a:p>
            <a:endParaRPr lang="en-US" sz="4800" dirty="0" smtClean="0"/>
          </a:p>
          <a:p>
            <a:endParaRPr lang="en-US" sz="4800" dirty="0" smtClean="0"/>
          </a:p>
          <a:p>
            <a:endParaRPr lang="en-US" sz="4800" dirty="0" smtClean="0"/>
          </a:p>
          <a:p>
            <a:endParaRPr lang="en-US" sz="4800" dirty="0" smtClean="0"/>
          </a:p>
          <a:p>
            <a:endParaRPr lang="en-US" sz="4800" dirty="0" smtClean="0"/>
          </a:p>
          <a:p>
            <a:endParaRPr lang="en-US" sz="4800" dirty="0" smtClean="0"/>
          </a:p>
        </p:txBody>
      </p:sp>
      <p:graphicFrame>
        <p:nvGraphicFramePr>
          <p:cNvPr id="412677" name="Object 3"/>
          <p:cNvGraphicFramePr>
            <a:graphicFrameLocks noChangeAspect="1"/>
          </p:cNvGraphicFramePr>
          <p:nvPr/>
        </p:nvGraphicFramePr>
        <p:xfrm>
          <a:off x="3111621" y="10106897"/>
          <a:ext cx="9529695" cy="1820501"/>
        </p:xfrm>
        <a:graphic>
          <a:graphicData uri="http://schemas.openxmlformats.org/presentationml/2006/ole">
            <p:oleObj spid="_x0000_s16387" name="Equation" r:id="rId5" imgW="3771900" imgH="927100" progId="Equation.DSMT4">
              <p:embed/>
            </p:oleObj>
          </a:graphicData>
        </a:graphic>
      </p:graphicFrame>
      <p:graphicFrame>
        <p:nvGraphicFramePr>
          <p:cNvPr id="17" name="Object 16"/>
          <p:cNvGraphicFramePr>
            <a:graphicFrameLocks noChangeAspect="1"/>
          </p:cNvGraphicFramePr>
          <p:nvPr/>
        </p:nvGraphicFramePr>
        <p:xfrm>
          <a:off x="3060825" y="12055930"/>
          <a:ext cx="9529694" cy="1020437"/>
        </p:xfrm>
        <a:graphic>
          <a:graphicData uri="http://schemas.openxmlformats.org/presentationml/2006/ole">
            <p:oleObj spid="_x0000_s16395" name="Equation" r:id="rId6" imgW="4013200" imgH="482600" progId="Equation.DSMT4">
              <p:embed/>
            </p:oleObj>
          </a:graphicData>
        </a:graphic>
      </p:graphicFrame>
      <p:graphicFrame>
        <p:nvGraphicFramePr>
          <p:cNvPr id="18" name="Object 17"/>
          <p:cNvGraphicFramePr>
            <a:graphicFrameLocks noChangeAspect="1"/>
          </p:cNvGraphicFramePr>
          <p:nvPr/>
        </p:nvGraphicFramePr>
        <p:xfrm>
          <a:off x="3111622" y="13260427"/>
          <a:ext cx="9529694" cy="2247886"/>
        </p:xfrm>
        <a:graphic>
          <a:graphicData uri="http://schemas.openxmlformats.org/presentationml/2006/ole">
            <p:oleObj spid="_x0000_s16396" name="Equation" r:id="rId7" imgW="3886200" imgH="1028700" progId="Equation.DSMT4">
              <p:embed/>
            </p:oleObj>
          </a:graphicData>
        </a:graphic>
      </p:graphicFrame>
      <p:sp>
        <p:nvSpPr>
          <p:cNvPr id="41" name="TextBox 40"/>
          <p:cNvSpPr txBox="1"/>
          <p:nvPr/>
        </p:nvSpPr>
        <p:spPr>
          <a:xfrm>
            <a:off x="14884854" y="16102579"/>
            <a:ext cx="13906833" cy="10433624"/>
          </a:xfrm>
          <a:prstGeom prst="rect">
            <a:avLst/>
          </a:prstGeom>
          <a:noFill/>
          <a:ln>
            <a:noFill/>
          </a:ln>
        </p:spPr>
        <p:txBody>
          <a:bodyPr wrap="square" rtlCol="0">
            <a:spAutoFit/>
          </a:bodyPr>
          <a:lstStyle/>
          <a:p>
            <a:pPr algn="just"/>
            <a:r>
              <a:rPr lang="en-US" sz="4800" b="1" dirty="0" smtClean="0"/>
              <a:t>6. Seasonal Polar Warming</a:t>
            </a:r>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b="1" dirty="0" smtClean="0"/>
          </a:p>
          <a:p>
            <a:pPr algn="just"/>
            <a:endParaRPr lang="en-US" sz="4800" dirty="0"/>
          </a:p>
        </p:txBody>
      </p:sp>
      <p:sp>
        <p:nvSpPr>
          <p:cNvPr id="57" name="TextBox 56"/>
          <p:cNvSpPr txBox="1"/>
          <p:nvPr/>
        </p:nvSpPr>
        <p:spPr>
          <a:xfrm>
            <a:off x="1130420" y="20283619"/>
            <a:ext cx="13754430" cy="646331"/>
          </a:xfrm>
          <a:prstGeom prst="rect">
            <a:avLst/>
          </a:prstGeom>
          <a:noFill/>
        </p:spPr>
        <p:txBody>
          <a:bodyPr wrap="square" rtlCol="0">
            <a:spAutoFit/>
          </a:bodyPr>
          <a:lstStyle/>
          <a:p>
            <a:pPr algn="ctr"/>
            <a:r>
              <a:rPr lang="en-US" sz="3600" dirty="0" smtClean="0"/>
              <a:t>Temperature change attributed to process (</a:t>
            </a:r>
            <a:r>
              <a:rPr lang="en-US" sz="3600" i="1" dirty="0" err="1" smtClean="0"/>
              <a:t>x</a:t>
            </a:r>
            <a:r>
              <a:rPr lang="en-US" sz="3600" dirty="0" smtClean="0"/>
              <a:t>).</a:t>
            </a:r>
          </a:p>
        </p:txBody>
      </p:sp>
      <p:graphicFrame>
        <p:nvGraphicFramePr>
          <p:cNvPr id="75" name="Object 74"/>
          <p:cNvGraphicFramePr>
            <a:graphicFrameLocks noChangeAspect="1"/>
          </p:cNvGraphicFramePr>
          <p:nvPr/>
        </p:nvGraphicFramePr>
        <p:xfrm>
          <a:off x="3060825" y="17090195"/>
          <a:ext cx="9537192" cy="651009"/>
        </p:xfrm>
        <a:graphic>
          <a:graphicData uri="http://schemas.openxmlformats.org/presentationml/2006/ole">
            <p:oleObj spid="_x0000_s16427" name="Equation" r:id="rId8" imgW="3429000" imgH="215900" progId="Equation.DSMT4">
              <p:embed/>
            </p:oleObj>
          </a:graphicData>
        </a:graphic>
      </p:graphicFrame>
      <p:graphicFrame>
        <p:nvGraphicFramePr>
          <p:cNvPr id="16428" name="Object 44"/>
          <p:cNvGraphicFramePr>
            <a:graphicFrameLocks noChangeAspect="1"/>
          </p:cNvGraphicFramePr>
          <p:nvPr/>
        </p:nvGraphicFramePr>
        <p:xfrm>
          <a:off x="3111622" y="15787806"/>
          <a:ext cx="9529694" cy="1020763"/>
        </p:xfrm>
        <a:graphic>
          <a:graphicData uri="http://schemas.openxmlformats.org/presentationml/2006/ole">
            <p:oleObj spid="_x0000_s16428" name="Equation" r:id="rId9" imgW="4965700" imgH="508000" progId="Equation.DSMT4">
              <p:embed/>
            </p:oleObj>
          </a:graphicData>
        </a:graphic>
      </p:graphicFrame>
      <p:graphicFrame>
        <p:nvGraphicFramePr>
          <p:cNvPr id="16429" name="Object 45"/>
          <p:cNvGraphicFramePr>
            <a:graphicFrameLocks noChangeAspect="1"/>
          </p:cNvGraphicFramePr>
          <p:nvPr/>
        </p:nvGraphicFramePr>
        <p:xfrm>
          <a:off x="5529263" y="18280063"/>
          <a:ext cx="4697412" cy="1828800"/>
        </p:xfrm>
        <a:graphic>
          <a:graphicData uri="http://schemas.openxmlformats.org/presentationml/2006/ole">
            <p:oleObj spid="_x0000_s16429" name="Equation" r:id="rId10" imgW="1295400" imgH="508000" progId="Equation.DSMT4">
              <p:embed/>
            </p:oleObj>
          </a:graphicData>
        </a:graphic>
      </p:graphicFrame>
      <p:sp>
        <p:nvSpPr>
          <p:cNvPr id="80" name="Rectangle 79"/>
          <p:cNvSpPr/>
          <p:nvPr/>
        </p:nvSpPr>
        <p:spPr>
          <a:xfrm>
            <a:off x="1130430" y="21224846"/>
            <a:ext cx="13754425" cy="11108228"/>
          </a:xfrm>
          <a:prstGeom prst="rect">
            <a:avLst/>
          </a:prstGeom>
          <a:solidFill>
            <a:srgbClr val="FFFAC5"/>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TextBox 80"/>
          <p:cNvSpPr txBox="1"/>
          <p:nvPr/>
        </p:nvSpPr>
        <p:spPr>
          <a:xfrm>
            <a:off x="1130420" y="21224846"/>
            <a:ext cx="13754425" cy="830997"/>
          </a:xfrm>
          <a:prstGeom prst="rect">
            <a:avLst/>
          </a:prstGeom>
          <a:noFill/>
        </p:spPr>
        <p:txBody>
          <a:bodyPr wrap="square" rtlCol="0">
            <a:spAutoFit/>
          </a:bodyPr>
          <a:lstStyle/>
          <a:p>
            <a:r>
              <a:rPr lang="en-US" sz="4800" b="1" dirty="0" smtClean="0"/>
              <a:t>4. Zonal-mean Seasonal Surface Temperature Change</a:t>
            </a:r>
          </a:p>
        </p:txBody>
      </p:sp>
      <p:pic>
        <p:nvPicPr>
          <p:cNvPr id="82" name="Picture 81" descr="fig1.png"/>
          <p:cNvPicPr>
            <a:picLocks noChangeAspect="1"/>
          </p:cNvPicPr>
          <p:nvPr/>
        </p:nvPicPr>
        <p:blipFill>
          <a:blip r:embed="rId11"/>
          <a:stretch>
            <a:fillRect/>
          </a:stretch>
        </p:blipFill>
        <p:spPr>
          <a:xfrm>
            <a:off x="3060825" y="22055843"/>
            <a:ext cx="10160000" cy="7848600"/>
          </a:xfrm>
          <a:prstGeom prst="rect">
            <a:avLst/>
          </a:prstGeom>
        </p:spPr>
      </p:pic>
      <p:sp>
        <p:nvSpPr>
          <p:cNvPr id="83" name="TextBox 82"/>
          <p:cNvSpPr txBox="1"/>
          <p:nvPr/>
        </p:nvSpPr>
        <p:spPr>
          <a:xfrm>
            <a:off x="1130420" y="30009361"/>
            <a:ext cx="3200405" cy="2323713"/>
          </a:xfrm>
          <a:prstGeom prst="rect">
            <a:avLst/>
          </a:prstGeom>
          <a:noFill/>
        </p:spPr>
        <p:txBody>
          <a:bodyPr wrap="square" rtlCol="0">
            <a:spAutoFit/>
          </a:bodyPr>
          <a:lstStyle/>
          <a:p>
            <a:r>
              <a:rPr lang="en-US" sz="2900" dirty="0" smtClean="0"/>
              <a:t>Color shading is surface temperature change given by the CCSM4 simulations.</a:t>
            </a:r>
            <a:endParaRPr lang="en-US" sz="2900" dirty="0"/>
          </a:p>
        </p:txBody>
      </p:sp>
      <p:sp>
        <p:nvSpPr>
          <p:cNvPr id="84" name="TextBox 83"/>
          <p:cNvSpPr txBox="1"/>
          <p:nvPr/>
        </p:nvSpPr>
        <p:spPr>
          <a:xfrm>
            <a:off x="11223986" y="30455637"/>
            <a:ext cx="3570498" cy="1877437"/>
          </a:xfrm>
          <a:prstGeom prst="rect">
            <a:avLst/>
          </a:prstGeom>
          <a:noFill/>
        </p:spPr>
        <p:txBody>
          <a:bodyPr wrap="square" rtlCol="0">
            <a:spAutoFit/>
          </a:bodyPr>
          <a:lstStyle/>
          <a:p>
            <a:r>
              <a:rPr lang="en-US" sz="2900" dirty="0" smtClean="0"/>
              <a:t>Contours are total surface temperature change given by the CFRAM analysis.</a:t>
            </a:r>
            <a:endParaRPr lang="en-US" sz="2900" dirty="0"/>
          </a:p>
        </p:txBody>
      </p:sp>
      <p:sp>
        <p:nvSpPr>
          <p:cNvPr id="85" name="TextBox 84"/>
          <p:cNvSpPr txBox="1"/>
          <p:nvPr/>
        </p:nvSpPr>
        <p:spPr>
          <a:xfrm>
            <a:off x="12094835" y="29352310"/>
            <a:ext cx="914400" cy="523220"/>
          </a:xfrm>
          <a:prstGeom prst="rect">
            <a:avLst/>
          </a:prstGeom>
          <a:noFill/>
        </p:spPr>
        <p:txBody>
          <a:bodyPr wrap="square" rtlCol="0">
            <a:spAutoFit/>
          </a:bodyPr>
          <a:lstStyle/>
          <a:p>
            <a:r>
              <a:rPr lang="en-US" sz="2800" dirty="0" smtClean="0"/>
              <a:t>(</a:t>
            </a:r>
            <a:r>
              <a:rPr lang="en-US" sz="2800" baseline="30000" dirty="0" err="1" smtClean="0"/>
              <a:t>o</a:t>
            </a:r>
            <a:r>
              <a:rPr lang="en-US" sz="2800" dirty="0" err="1" smtClean="0"/>
              <a:t>C</a:t>
            </a:r>
            <a:r>
              <a:rPr lang="en-US" sz="2800" dirty="0" smtClean="0"/>
              <a:t>)</a:t>
            </a:r>
            <a:endParaRPr lang="en-US" sz="2800" baseline="30000" dirty="0"/>
          </a:p>
        </p:txBody>
      </p:sp>
      <p:sp>
        <p:nvSpPr>
          <p:cNvPr id="86" name="TextBox 85"/>
          <p:cNvSpPr txBox="1"/>
          <p:nvPr/>
        </p:nvSpPr>
        <p:spPr>
          <a:xfrm>
            <a:off x="4733554" y="25892068"/>
            <a:ext cx="8256367" cy="646331"/>
          </a:xfrm>
          <a:prstGeom prst="rect">
            <a:avLst/>
          </a:prstGeom>
          <a:noFill/>
        </p:spPr>
        <p:txBody>
          <a:bodyPr wrap="square" rtlCol="0">
            <a:spAutoFit/>
          </a:bodyPr>
          <a:lstStyle/>
          <a:p>
            <a:r>
              <a:rPr lang="en-US" sz="3600" dirty="0" smtClean="0"/>
              <a:t>Pronounced Seasonality  in Polar Regions</a:t>
            </a:r>
            <a:endParaRPr lang="en-US" sz="3600" dirty="0"/>
          </a:p>
        </p:txBody>
      </p:sp>
      <p:pic>
        <p:nvPicPr>
          <p:cNvPr id="88" name="Picture 87" descr="extsfc.gif"/>
          <p:cNvPicPr>
            <a:picLocks noChangeAspect="1"/>
          </p:cNvPicPr>
          <p:nvPr/>
        </p:nvPicPr>
        <p:blipFill>
          <a:blip r:embed="rId12"/>
          <a:srcRect l="52609" t="50000"/>
          <a:stretch>
            <a:fillRect/>
          </a:stretch>
        </p:blipFill>
        <p:spPr>
          <a:xfrm>
            <a:off x="15121135" y="4205798"/>
            <a:ext cx="10097234" cy="8229600"/>
          </a:xfrm>
          <a:prstGeom prst="rect">
            <a:avLst/>
          </a:prstGeom>
        </p:spPr>
      </p:pic>
      <p:sp>
        <p:nvSpPr>
          <p:cNvPr id="90" name="TextBox 89"/>
          <p:cNvSpPr txBox="1"/>
          <p:nvPr/>
        </p:nvSpPr>
        <p:spPr>
          <a:xfrm>
            <a:off x="25319969" y="4946238"/>
            <a:ext cx="2924831" cy="769441"/>
          </a:xfrm>
          <a:prstGeom prst="rect">
            <a:avLst/>
          </a:prstGeom>
          <a:noFill/>
        </p:spPr>
        <p:txBody>
          <a:bodyPr wrap="square" rtlCol="0">
            <a:spAutoFit/>
          </a:bodyPr>
          <a:lstStyle/>
          <a:p>
            <a:r>
              <a:rPr lang="en-US" sz="4400" dirty="0" smtClean="0"/>
              <a:t>Weak PWA</a:t>
            </a:r>
            <a:endParaRPr lang="en-US" sz="4400" dirty="0"/>
          </a:p>
        </p:txBody>
      </p:sp>
      <p:sp>
        <p:nvSpPr>
          <p:cNvPr id="91" name="TextBox 90"/>
          <p:cNvSpPr txBox="1"/>
          <p:nvPr/>
        </p:nvSpPr>
        <p:spPr>
          <a:xfrm>
            <a:off x="25319969" y="7047065"/>
            <a:ext cx="2924831" cy="2123658"/>
          </a:xfrm>
          <a:prstGeom prst="rect">
            <a:avLst/>
          </a:prstGeom>
          <a:noFill/>
        </p:spPr>
        <p:txBody>
          <a:bodyPr wrap="square" rtlCol="0">
            <a:spAutoFit/>
          </a:bodyPr>
          <a:lstStyle/>
          <a:p>
            <a:pPr algn="ctr"/>
            <a:r>
              <a:rPr lang="en-US" sz="4400" dirty="0" smtClean="0"/>
              <a:t>Weak Seasonality</a:t>
            </a:r>
          </a:p>
          <a:p>
            <a:pPr algn="ctr"/>
            <a:r>
              <a:rPr lang="en-US" sz="4400" dirty="0" smtClean="0"/>
              <a:t>Everywhere</a:t>
            </a:r>
            <a:endParaRPr lang="en-US" sz="4400" dirty="0"/>
          </a:p>
        </p:txBody>
      </p:sp>
      <p:pic>
        <p:nvPicPr>
          <p:cNvPr id="29" name="Picture 28" descr="nhpolar.png"/>
          <p:cNvPicPr>
            <a:picLocks noChangeAspect="1"/>
          </p:cNvPicPr>
          <p:nvPr/>
        </p:nvPicPr>
        <p:blipFill>
          <a:blip r:embed="rId13"/>
          <a:stretch>
            <a:fillRect/>
          </a:stretch>
        </p:blipFill>
        <p:spPr>
          <a:xfrm>
            <a:off x="15121135" y="16960969"/>
            <a:ext cx="8875803" cy="8229600"/>
          </a:xfrm>
          <a:prstGeom prst="rect">
            <a:avLst/>
          </a:prstGeom>
        </p:spPr>
      </p:pic>
      <p:sp>
        <p:nvSpPr>
          <p:cNvPr id="31" name="TextBox 30"/>
          <p:cNvSpPr txBox="1"/>
          <p:nvPr/>
        </p:nvSpPr>
        <p:spPr>
          <a:xfrm>
            <a:off x="24250939" y="17365663"/>
            <a:ext cx="4146262" cy="2123658"/>
          </a:xfrm>
          <a:prstGeom prst="rect">
            <a:avLst/>
          </a:prstGeom>
          <a:noFill/>
        </p:spPr>
        <p:txBody>
          <a:bodyPr wrap="square" rtlCol="0">
            <a:spAutoFit/>
          </a:bodyPr>
          <a:lstStyle/>
          <a:p>
            <a:pPr algn="ctr"/>
            <a:r>
              <a:rPr lang="en-US" sz="4400" dirty="0" smtClean="0"/>
              <a:t>Minimum Warming in Summer </a:t>
            </a:r>
            <a:endParaRPr lang="en-US" sz="4400" dirty="0"/>
          </a:p>
        </p:txBody>
      </p:sp>
      <p:sp>
        <p:nvSpPr>
          <p:cNvPr id="32" name="TextBox 31"/>
          <p:cNvSpPr txBox="1"/>
          <p:nvPr/>
        </p:nvSpPr>
        <p:spPr>
          <a:xfrm>
            <a:off x="24250939" y="20929950"/>
            <a:ext cx="4146262" cy="2123658"/>
          </a:xfrm>
          <a:prstGeom prst="rect">
            <a:avLst/>
          </a:prstGeom>
          <a:noFill/>
        </p:spPr>
        <p:txBody>
          <a:bodyPr wrap="square" rtlCol="0">
            <a:spAutoFit/>
          </a:bodyPr>
          <a:lstStyle/>
          <a:p>
            <a:pPr algn="ctr"/>
            <a:r>
              <a:rPr lang="en-US" sz="4400" dirty="0" smtClean="0"/>
              <a:t>Maximum Warming in Late Fall/Early Winter </a:t>
            </a:r>
            <a:endParaRPr lang="en-US" sz="4400" dirty="0"/>
          </a:p>
        </p:txBody>
      </p:sp>
      <p:pic>
        <p:nvPicPr>
          <p:cNvPr id="34" name="Picture 33" descr="fig4.png"/>
          <p:cNvPicPr>
            <a:picLocks noChangeAspect="1"/>
          </p:cNvPicPr>
          <p:nvPr/>
        </p:nvPicPr>
        <p:blipFill>
          <a:blip r:embed="rId14"/>
          <a:srcRect r="50338" b="49084"/>
          <a:stretch>
            <a:fillRect/>
          </a:stretch>
        </p:blipFill>
        <p:spPr>
          <a:xfrm>
            <a:off x="28893291" y="4023891"/>
            <a:ext cx="7215875" cy="5715000"/>
          </a:xfrm>
          <a:prstGeom prst="rect">
            <a:avLst/>
          </a:prstGeom>
        </p:spPr>
      </p:pic>
      <p:pic>
        <p:nvPicPr>
          <p:cNvPr id="35" name="Picture 34" descr="fig5.png"/>
          <p:cNvPicPr>
            <a:picLocks noChangeAspect="1"/>
          </p:cNvPicPr>
          <p:nvPr/>
        </p:nvPicPr>
        <p:blipFill>
          <a:blip r:embed="rId15"/>
          <a:stretch>
            <a:fillRect/>
          </a:stretch>
        </p:blipFill>
        <p:spPr>
          <a:xfrm>
            <a:off x="30093959" y="15687001"/>
            <a:ext cx="11836893" cy="9144000"/>
          </a:xfrm>
          <a:prstGeom prst="rect">
            <a:avLst/>
          </a:prstGeom>
        </p:spPr>
      </p:pic>
      <p:pic>
        <p:nvPicPr>
          <p:cNvPr id="36" name="Picture 35" descr="fig6.png"/>
          <p:cNvPicPr>
            <a:picLocks noChangeAspect="1"/>
          </p:cNvPicPr>
          <p:nvPr/>
        </p:nvPicPr>
        <p:blipFill>
          <a:blip r:embed="rId16"/>
          <a:srcRect l="52252" b="49167"/>
          <a:stretch>
            <a:fillRect/>
          </a:stretch>
        </p:blipFill>
        <p:spPr>
          <a:xfrm>
            <a:off x="36166342" y="4023891"/>
            <a:ext cx="6949006" cy="5715000"/>
          </a:xfrm>
          <a:prstGeom prst="rect">
            <a:avLst/>
          </a:prstGeom>
        </p:spPr>
      </p:pic>
      <p:graphicFrame>
        <p:nvGraphicFramePr>
          <p:cNvPr id="37" name="Object 36"/>
          <p:cNvGraphicFramePr>
            <a:graphicFrameLocks noChangeAspect="1"/>
          </p:cNvGraphicFramePr>
          <p:nvPr/>
        </p:nvGraphicFramePr>
        <p:xfrm>
          <a:off x="18789362" y="3748598"/>
          <a:ext cx="2743200" cy="914400"/>
        </p:xfrm>
        <a:graphic>
          <a:graphicData uri="http://schemas.openxmlformats.org/presentationml/2006/ole">
            <p:oleObj spid="_x0000_s16432" name="Equation" r:id="rId17" imgW="685800" imgH="228600" progId="Equation.DSMT4">
              <p:embed/>
            </p:oleObj>
          </a:graphicData>
        </a:graphic>
      </p:graphicFrame>
      <p:graphicFrame>
        <p:nvGraphicFramePr>
          <p:cNvPr id="16433" name="Object 49"/>
          <p:cNvGraphicFramePr>
            <a:graphicFrameLocks noChangeAspect="1"/>
          </p:cNvGraphicFramePr>
          <p:nvPr/>
        </p:nvGraphicFramePr>
        <p:xfrm>
          <a:off x="31527596" y="3586163"/>
          <a:ext cx="2286000" cy="685800"/>
        </p:xfrm>
        <a:graphic>
          <a:graphicData uri="http://schemas.openxmlformats.org/presentationml/2006/ole">
            <p:oleObj spid="_x0000_s16433" name="Equation" r:id="rId18" imgW="762000" imgH="228600" progId="Equation.DSMT4">
              <p:embed/>
            </p:oleObj>
          </a:graphicData>
        </a:graphic>
      </p:graphicFrame>
      <p:graphicFrame>
        <p:nvGraphicFramePr>
          <p:cNvPr id="16434" name="Object 50"/>
          <p:cNvGraphicFramePr>
            <a:graphicFrameLocks noChangeAspect="1"/>
          </p:cNvGraphicFramePr>
          <p:nvPr/>
        </p:nvGraphicFramePr>
        <p:xfrm>
          <a:off x="37917438" y="3586163"/>
          <a:ext cx="3543300" cy="685800"/>
        </p:xfrm>
        <a:graphic>
          <a:graphicData uri="http://schemas.openxmlformats.org/presentationml/2006/ole">
            <p:oleObj spid="_x0000_s16434" name="Equation" r:id="rId19" imgW="1181100" imgH="228600" progId="Equation.DSMT4">
              <p:embed/>
            </p:oleObj>
          </a:graphicData>
        </a:graphic>
      </p:graphicFrame>
      <p:sp>
        <p:nvSpPr>
          <p:cNvPr id="40" name="TextBox 39"/>
          <p:cNvSpPr txBox="1"/>
          <p:nvPr/>
        </p:nvSpPr>
        <p:spPr>
          <a:xfrm>
            <a:off x="28791687" y="14379033"/>
            <a:ext cx="14439110" cy="830997"/>
          </a:xfrm>
          <a:prstGeom prst="rect">
            <a:avLst/>
          </a:prstGeom>
          <a:noFill/>
        </p:spPr>
        <p:txBody>
          <a:bodyPr wrap="square" rtlCol="0">
            <a:spAutoFit/>
          </a:bodyPr>
          <a:lstStyle/>
          <a:p>
            <a:r>
              <a:rPr lang="en-US" sz="4800" b="1" dirty="0" smtClean="0"/>
              <a:t>8. Temperature Change due to the Cloud Feedback</a:t>
            </a:r>
          </a:p>
        </p:txBody>
      </p:sp>
      <p:graphicFrame>
        <p:nvGraphicFramePr>
          <p:cNvPr id="16435" name="Object 51"/>
          <p:cNvGraphicFramePr>
            <a:graphicFrameLocks noChangeAspect="1"/>
          </p:cNvGraphicFramePr>
          <p:nvPr/>
        </p:nvGraphicFramePr>
        <p:xfrm>
          <a:off x="32370713" y="15178266"/>
          <a:ext cx="1778000" cy="640080"/>
        </p:xfrm>
        <a:graphic>
          <a:graphicData uri="http://schemas.openxmlformats.org/presentationml/2006/ole">
            <p:oleObj spid="_x0000_s16435" name="Equation" r:id="rId20" imgW="635000" imgH="228600" progId="Equation.DSMT4">
              <p:embed/>
            </p:oleObj>
          </a:graphicData>
        </a:graphic>
      </p:graphicFrame>
      <p:graphicFrame>
        <p:nvGraphicFramePr>
          <p:cNvPr id="16436" name="Object 52"/>
          <p:cNvGraphicFramePr>
            <a:graphicFrameLocks noChangeAspect="1"/>
          </p:cNvGraphicFramePr>
          <p:nvPr/>
        </p:nvGraphicFramePr>
        <p:xfrm>
          <a:off x="37376152" y="15178266"/>
          <a:ext cx="3520440" cy="640080"/>
        </p:xfrm>
        <a:graphic>
          <a:graphicData uri="http://schemas.openxmlformats.org/presentationml/2006/ole">
            <p:oleObj spid="_x0000_s16436" name="Equation" r:id="rId21" imgW="1257300" imgH="228600" progId="Equation.DSMT4">
              <p:embed/>
            </p:oleObj>
          </a:graphicData>
        </a:graphic>
      </p:graphicFrame>
      <p:graphicFrame>
        <p:nvGraphicFramePr>
          <p:cNvPr id="16437" name="Object 53"/>
          <p:cNvGraphicFramePr>
            <a:graphicFrameLocks noChangeAspect="1"/>
          </p:cNvGraphicFramePr>
          <p:nvPr/>
        </p:nvGraphicFramePr>
        <p:xfrm>
          <a:off x="28963118" y="21728623"/>
          <a:ext cx="1371600" cy="1097280"/>
        </p:xfrm>
        <a:graphic>
          <a:graphicData uri="http://schemas.openxmlformats.org/presentationml/2006/ole">
            <p:oleObj spid="_x0000_s16437" name="Equation" r:id="rId22" imgW="571500" imgH="457200" progId="Equation.DSMT4">
              <p:embed/>
            </p:oleObj>
          </a:graphicData>
        </a:graphic>
      </p:graphicFrame>
      <p:graphicFrame>
        <p:nvGraphicFramePr>
          <p:cNvPr id="16438" name="Object 54"/>
          <p:cNvGraphicFramePr>
            <a:graphicFrameLocks noChangeAspect="1"/>
          </p:cNvGraphicFramePr>
          <p:nvPr/>
        </p:nvGraphicFramePr>
        <p:xfrm>
          <a:off x="41699948" y="21728623"/>
          <a:ext cx="1401762" cy="1096963"/>
        </p:xfrm>
        <a:graphic>
          <a:graphicData uri="http://schemas.openxmlformats.org/presentationml/2006/ole">
            <p:oleObj spid="_x0000_s16438" name="Equation" r:id="rId23" imgW="584200" imgH="457200" progId="Equation.DSMT4">
              <p:embed/>
            </p:oleObj>
          </a:graphicData>
        </a:graphic>
      </p:graphicFrame>
      <p:sp>
        <p:nvSpPr>
          <p:cNvPr id="45" name="Rectangle 44"/>
          <p:cNvSpPr/>
          <p:nvPr/>
        </p:nvSpPr>
        <p:spPr>
          <a:xfrm>
            <a:off x="15121135" y="25199356"/>
            <a:ext cx="9144000" cy="1200328"/>
          </a:xfrm>
          <a:prstGeom prst="rect">
            <a:avLst/>
          </a:prstGeom>
        </p:spPr>
        <p:txBody>
          <a:bodyPr wrap="square">
            <a:spAutoFit/>
          </a:bodyPr>
          <a:lstStyle/>
          <a:p>
            <a:r>
              <a:rPr lang="en-US" sz="2400" dirty="0" smtClean="0"/>
              <a:t>Figure S1. Mean partial surface temperature change contributions due to the forcing alone and each of the feedbacks in the northern hemisphere (NH; from 60</a:t>
            </a:r>
            <a:r>
              <a:rPr lang="en-US" sz="2400" baseline="30000" dirty="0" smtClean="0"/>
              <a:t>0</a:t>
            </a:r>
            <a:r>
              <a:rPr lang="en-US" sz="2400" dirty="0" smtClean="0"/>
              <a:t>N-90</a:t>
            </a:r>
            <a:r>
              <a:rPr lang="en-US" sz="2400" baseline="30000" dirty="0" smtClean="0"/>
              <a:t>0</a:t>
            </a:r>
            <a:r>
              <a:rPr lang="en-US" sz="2400" dirty="0" smtClean="0"/>
              <a:t>N). </a:t>
            </a:r>
            <a:endParaRPr lang="en-US" sz="2400" dirty="0"/>
          </a:p>
        </p:txBody>
      </p:sp>
      <p:sp>
        <p:nvSpPr>
          <p:cNvPr id="46" name="TextBox 45"/>
          <p:cNvSpPr txBox="1"/>
          <p:nvPr/>
        </p:nvSpPr>
        <p:spPr>
          <a:xfrm>
            <a:off x="14884845" y="26921043"/>
            <a:ext cx="13906842" cy="5355313"/>
          </a:xfrm>
          <a:prstGeom prst="rect">
            <a:avLst/>
          </a:prstGeom>
          <a:noFill/>
        </p:spPr>
        <p:txBody>
          <a:bodyPr wrap="square" rtlCol="0">
            <a:spAutoFit/>
          </a:bodyPr>
          <a:lstStyle/>
          <a:p>
            <a:pPr algn="just"/>
            <a:r>
              <a:rPr lang="en-US" sz="3800" dirty="0" smtClean="0"/>
              <a:t>Even though the strongest feedback is the surface </a:t>
            </a:r>
            <a:r>
              <a:rPr lang="en-US" sz="3800" dirty="0" err="1" smtClean="0"/>
              <a:t>albedo</a:t>
            </a:r>
            <a:r>
              <a:rPr lang="en-US" sz="3800" dirty="0" smtClean="0"/>
              <a:t> feedback (SAF) in summer, it is highly offset by the ocean heat storage/dynamics feedback leading to a minimum warming in summer. In late fall and winter most feedbacks warm the surface with relatively little opposition from other feedbacks, leading to a warming maximum. The surface </a:t>
            </a:r>
            <a:r>
              <a:rPr lang="en-US" sz="3800" dirty="0" err="1" smtClean="0"/>
              <a:t>albedo</a:t>
            </a:r>
            <a:r>
              <a:rPr lang="en-US" sz="3800" dirty="0" smtClean="0"/>
              <a:t>, ocean heat storage/dynamics, and cloud feedbacks demonstrate the largest seasonal variation, indicating they are primarily responsible for the strong seasonality of the surface temperature response in polar regions.</a:t>
            </a:r>
          </a:p>
        </p:txBody>
      </p:sp>
      <p:sp>
        <p:nvSpPr>
          <p:cNvPr id="48" name="TextBox 47"/>
          <p:cNvSpPr txBox="1"/>
          <p:nvPr/>
        </p:nvSpPr>
        <p:spPr>
          <a:xfrm>
            <a:off x="28791687" y="25190569"/>
            <a:ext cx="14372438" cy="677108"/>
          </a:xfrm>
          <a:prstGeom prst="rect">
            <a:avLst/>
          </a:prstGeom>
          <a:noFill/>
        </p:spPr>
        <p:txBody>
          <a:bodyPr wrap="square" rtlCol="0">
            <a:spAutoFit/>
          </a:bodyPr>
          <a:lstStyle/>
          <a:p>
            <a:endParaRPr lang="en-US" sz="3800" dirty="0"/>
          </a:p>
        </p:txBody>
      </p:sp>
      <p:sp>
        <p:nvSpPr>
          <p:cNvPr id="49" name="TextBox 48"/>
          <p:cNvSpPr txBox="1"/>
          <p:nvPr/>
        </p:nvSpPr>
        <p:spPr>
          <a:xfrm>
            <a:off x="28791687" y="24805729"/>
            <a:ext cx="14439113" cy="3600986"/>
          </a:xfrm>
          <a:prstGeom prst="rect">
            <a:avLst/>
          </a:prstGeom>
          <a:noFill/>
        </p:spPr>
        <p:txBody>
          <a:bodyPr wrap="square" rtlCol="0">
            <a:spAutoFit/>
          </a:bodyPr>
          <a:lstStyle/>
          <a:p>
            <a:pPr algn="just"/>
            <a:r>
              <a:rPr lang="en-US" sz="3800" dirty="0" smtClean="0"/>
              <a:t>The increase in clouds causes a cooling for the shortwave (SW) cloud component due to an increase in cloud </a:t>
            </a:r>
            <a:r>
              <a:rPr lang="en-US" sz="3800" dirty="0" err="1" smtClean="0"/>
              <a:t>albedo</a:t>
            </a:r>
            <a:r>
              <a:rPr lang="en-US" sz="3800" dirty="0" smtClean="0"/>
              <a:t> and a warming for the </a:t>
            </a:r>
            <a:r>
              <a:rPr lang="en-US" sz="3800" dirty="0" err="1" smtClean="0"/>
              <a:t>longwave</a:t>
            </a:r>
            <a:r>
              <a:rPr lang="en-US" sz="3800" dirty="0" smtClean="0"/>
              <a:t> (LW) cloud component due to an enhancement of the greenhouse effect during summer, which nearly offset each other. During late fall/early winter there is a lack of </a:t>
            </a:r>
            <a:r>
              <a:rPr lang="en-US" sz="3800" dirty="0" err="1" smtClean="0"/>
              <a:t>insolation</a:t>
            </a:r>
            <a:r>
              <a:rPr lang="en-US" sz="3800" dirty="0" smtClean="0"/>
              <a:t>, which allows the LW cloud feedback to warm the surface without being offset.</a:t>
            </a:r>
            <a:endParaRPr lang="en-US" sz="3800" dirty="0"/>
          </a:p>
        </p:txBody>
      </p:sp>
      <p:sp>
        <p:nvSpPr>
          <p:cNvPr id="50" name="TextBox 49"/>
          <p:cNvSpPr txBox="1"/>
          <p:nvPr/>
        </p:nvSpPr>
        <p:spPr>
          <a:xfrm>
            <a:off x="28791690" y="28331979"/>
            <a:ext cx="14439113" cy="4001095"/>
          </a:xfrm>
          <a:prstGeom prst="rect">
            <a:avLst/>
          </a:prstGeom>
          <a:solidFill>
            <a:srgbClr val="FFFF00"/>
          </a:solidFill>
          <a:ln>
            <a:solidFill>
              <a:srgbClr val="800000"/>
            </a:solidFill>
          </a:ln>
        </p:spPr>
        <p:txBody>
          <a:bodyPr wrap="square" rtlCol="0">
            <a:spAutoFit/>
          </a:bodyPr>
          <a:lstStyle/>
          <a:p>
            <a:r>
              <a:rPr lang="en-US" sz="5400" b="1" dirty="0" smtClean="0">
                <a:cs typeface="Calibri (Body)"/>
              </a:rPr>
              <a:t>Conclusions</a:t>
            </a:r>
          </a:p>
          <a:p>
            <a:pPr>
              <a:buFont typeface="Arial"/>
              <a:buChar char="•"/>
            </a:pPr>
            <a:r>
              <a:rPr lang="en-US" sz="4000" dirty="0" smtClean="0">
                <a:cs typeface="Calibri (Body)"/>
              </a:rPr>
              <a:t>The seasonality of the polar surface temperature response can be mainly attributed to the  SAF and ocean heat storage interaction, and the cloud feedback. </a:t>
            </a:r>
          </a:p>
          <a:p>
            <a:pPr>
              <a:buFont typeface="Arial"/>
              <a:buChar char="•"/>
            </a:pPr>
            <a:r>
              <a:rPr lang="en-US" sz="4000" dirty="0" smtClean="0">
                <a:cs typeface="Calibri (Body)"/>
              </a:rPr>
              <a:t>The large seasonal variation of </a:t>
            </a:r>
            <a:r>
              <a:rPr lang="en-US" sz="4000" dirty="0" err="1" smtClean="0">
                <a:cs typeface="Calibri (Body)"/>
              </a:rPr>
              <a:t>insolation</a:t>
            </a:r>
            <a:r>
              <a:rPr lang="en-US" sz="4000" dirty="0" smtClean="0">
                <a:cs typeface="Calibri (Body)"/>
              </a:rPr>
              <a:t> plays a key role in the pronounced seasonal variation of polar warming.</a:t>
            </a:r>
            <a:endParaRPr lang="en-US" sz="4000" dirty="0">
              <a:cs typeface="Calibri (Body)"/>
            </a:endParaRPr>
          </a:p>
        </p:txBody>
      </p:sp>
      <p:pic>
        <p:nvPicPr>
          <p:cNvPr id="51" name="Picture 50"/>
          <p:cNvPicPr>
            <a:picLocks noChangeAspect="1"/>
          </p:cNvPicPr>
          <p:nvPr/>
        </p:nvPicPr>
        <p:blipFill>
          <a:blip r:embed="rId24"/>
          <a:stretch>
            <a:fillRect/>
          </a:stretch>
        </p:blipFill>
        <p:spPr>
          <a:xfrm>
            <a:off x="1130430" y="0"/>
            <a:ext cx="2659216" cy="2659216"/>
          </a:xfrm>
          <a:prstGeom prst="rect">
            <a:avLst/>
          </a:prstGeom>
        </p:spPr>
      </p:pic>
      <p:pic>
        <p:nvPicPr>
          <p:cNvPr id="52" name="Picture 51" descr="eoas-logo-latest.eps"/>
          <p:cNvPicPr>
            <a:picLocks noChangeAspect="1"/>
          </p:cNvPicPr>
          <p:nvPr/>
        </p:nvPicPr>
        <p:blipFill>
          <a:blip r:embed="rId25">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41973620" y="-46814"/>
            <a:ext cx="1866832" cy="1870051"/>
          </a:xfrm>
          <a:prstGeom prst="rect">
            <a:avLst/>
          </a:prstGeom>
        </p:spPr>
      </p:pic>
      <p:sp>
        <p:nvSpPr>
          <p:cNvPr id="53" name="Rectangle 52"/>
          <p:cNvSpPr/>
          <p:nvPr/>
        </p:nvSpPr>
        <p:spPr>
          <a:xfrm>
            <a:off x="30652759" y="1823237"/>
            <a:ext cx="13075920" cy="830997"/>
          </a:xfrm>
          <a:prstGeom prst="rect">
            <a:avLst/>
          </a:prstGeom>
          <a:solidFill>
            <a:schemeClr val="accent1"/>
          </a:solidFill>
        </p:spPr>
        <p:txBody>
          <a:bodyPr>
            <a:spAutoFit/>
          </a:bodyPr>
          <a:lstStyle/>
          <a:p>
            <a:r>
              <a:rPr lang="en-US" sz="4800" b="1" dirty="0" smtClean="0"/>
              <a:t>Sponsored by DOE RGCM program (DE-SC0004974)</a:t>
            </a:r>
            <a:endParaRPr lang="en-US" sz="4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3734</TotalTime>
  <Words>662</Words>
  <Application>Microsoft Macintosh PowerPoint</Application>
  <PresentationFormat>Custom</PresentationFormat>
  <Paragraphs>81</Paragraphs>
  <Slides>1</Slides>
  <Notes>1</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vt:i4>
      </vt:variant>
    </vt:vector>
  </HeadingPairs>
  <TitlesOfParts>
    <vt:vector size="4" baseType="lpstr">
      <vt:lpstr>Office Theme</vt:lpstr>
      <vt:lpstr>Equation</vt:lpstr>
      <vt:lpstr>MathType 6.0 Equation</vt:lpstr>
      <vt:lpstr>Slide 1</vt:lpstr>
    </vt:vector>
  </TitlesOfParts>
  <Company>Florida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sergio sejas</dc:creator>
  <cp:lastModifiedBy>sergio sejas</cp:lastModifiedBy>
  <cp:revision>45</cp:revision>
  <dcterms:created xsi:type="dcterms:W3CDTF">2014-05-07T18:24:17Z</dcterms:created>
  <dcterms:modified xsi:type="dcterms:W3CDTF">2014-05-07T18:30:39Z</dcterms:modified>
</cp:coreProperties>
</file>