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43891200" cy="32918400"/>
  <p:notesSz cx="6881813" cy="9296400"/>
  <p:defaultTextStyle>
    <a:defPPr>
      <a:defRPr lang="en-US"/>
    </a:defPPr>
    <a:lvl1pPr algn="just" rtl="0" fontAlgn="base">
      <a:spcBef>
        <a:spcPct val="50000"/>
      </a:spcBef>
      <a:spcAft>
        <a:spcPct val="0"/>
      </a:spcAft>
      <a:defRPr sz="3200" b="1" kern="1200">
        <a:solidFill>
          <a:schemeClr val="tx1"/>
        </a:solidFill>
        <a:latin typeface="Comic Sans MS" pitchFamily="66" charset="0"/>
        <a:ea typeface="+mn-ea"/>
        <a:cs typeface="+mn-cs"/>
      </a:defRPr>
    </a:lvl1pPr>
    <a:lvl2pPr marL="457200" algn="just" rtl="0" fontAlgn="base">
      <a:spcBef>
        <a:spcPct val="50000"/>
      </a:spcBef>
      <a:spcAft>
        <a:spcPct val="0"/>
      </a:spcAft>
      <a:defRPr sz="3200" b="1" kern="1200">
        <a:solidFill>
          <a:schemeClr val="tx1"/>
        </a:solidFill>
        <a:latin typeface="Comic Sans MS" pitchFamily="66" charset="0"/>
        <a:ea typeface="+mn-ea"/>
        <a:cs typeface="+mn-cs"/>
      </a:defRPr>
    </a:lvl2pPr>
    <a:lvl3pPr marL="914400" algn="just" rtl="0" fontAlgn="base">
      <a:spcBef>
        <a:spcPct val="50000"/>
      </a:spcBef>
      <a:spcAft>
        <a:spcPct val="0"/>
      </a:spcAft>
      <a:defRPr sz="3200" b="1" kern="1200">
        <a:solidFill>
          <a:schemeClr val="tx1"/>
        </a:solidFill>
        <a:latin typeface="Comic Sans MS" pitchFamily="66" charset="0"/>
        <a:ea typeface="+mn-ea"/>
        <a:cs typeface="+mn-cs"/>
      </a:defRPr>
    </a:lvl3pPr>
    <a:lvl4pPr marL="1371600" algn="just" rtl="0" fontAlgn="base">
      <a:spcBef>
        <a:spcPct val="50000"/>
      </a:spcBef>
      <a:spcAft>
        <a:spcPct val="0"/>
      </a:spcAft>
      <a:defRPr sz="3200" b="1" kern="1200">
        <a:solidFill>
          <a:schemeClr val="tx1"/>
        </a:solidFill>
        <a:latin typeface="Comic Sans MS" pitchFamily="66" charset="0"/>
        <a:ea typeface="+mn-ea"/>
        <a:cs typeface="+mn-cs"/>
      </a:defRPr>
    </a:lvl4pPr>
    <a:lvl5pPr marL="1828800" algn="just" rtl="0" fontAlgn="base">
      <a:spcBef>
        <a:spcPct val="50000"/>
      </a:spcBef>
      <a:spcAft>
        <a:spcPct val="0"/>
      </a:spcAft>
      <a:defRPr sz="3200" b="1" kern="1200">
        <a:solidFill>
          <a:schemeClr val="tx1"/>
        </a:solidFill>
        <a:latin typeface="Comic Sans MS" pitchFamily="66" charset="0"/>
        <a:ea typeface="+mn-ea"/>
        <a:cs typeface="+mn-cs"/>
      </a:defRPr>
    </a:lvl5pPr>
    <a:lvl6pPr marL="2286000" algn="l" defTabSz="914400" rtl="0" eaLnBrk="1" latinLnBrk="0" hangingPunct="1">
      <a:defRPr sz="3200" b="1" kern="1200">
        <a:solidFill>
          <a:schemeClr val="tx1"/>
        </a:solidFill>
        <a:latin typeface="Comic Sans MS" pitchFamily="66" charset="0"/>
        <a:ea typeface="+mn-ea"/>
        <a:cs typeface="+mn-cs"/>
      </a:defRPr>
    </a:lvl6pPr>
    <a:lvl7pPr marL="2743200" algn="l" defTabSz="914400" rtl="0" eaLnBrk="1" latinLnBrk="0" hangingPunct="1">
      <a:defRPr sz="3200" b="1" kern="1200">
        <a:solidFill>
          <a:schemeClr val="tx1"/>
        </a:solidFill>
        <a:latin typeface="Comic Sans MS" pitchFamily="66" charset="0"/>
        <a:ea typeface="+mn-ea"/>
        <a:cs typeface="+mn-cs"/>
      </a:defRPr>
    </a:lvl7pPr>
    <a:lvl8pPr marL="3200400" algn="l" defTabSz="914400" rtl="0" eaLnBrk="1" latinLnBrk="0" hangingPunct="1">
      <a:defRPr sz="3200" b="1" kern="1200">
        <a:solidFill>
          <a:schemeClr val="tx1"/>
        </a:solidFill>
        <a:latin typeface="Comic Sans MS" pitchFamily="66" charset="0"/>
        <a:ea typeface="+mn-ea"/>
        <a:cs typeface="+mn-cs"/>
      </a:defRPr>
    </a:lvl8pPr>
    <a:lvl9pPr marL="3657600" algn="l" defTabSz="914400" rtl="0" eaLnBrk="1" latinLnBrk="0" hangingPunct="1">
      <a:defRPr sz="3200" b="1" kern="1200">
        <a:solidFill>
          <a:schemeClr val="tx1"/>
        </a:solidFill>
        <a:latin typeface="Comic Sans MS" pitchFamily="66" charset="0"/>
        <a:ea typeface="+mn-ea"/>
        <a:cs typeface="+mn-cs"/>
      </a:defRPr>
    </a:lvl9pPr>
  </p:defaultTextStyle>
  <p:extLst>
    <p:ext uri="{EFAFB233-063F-42B5-8137-9DF3F51BA10A}">
      <p15:sldGuideLst xmlns:p15="http://schemas.microsoft.com/office/powerpoint/2012/main" xmlns="">
        <p15:guide id="1" orient="horz" pos="10368">
          <p15:clr>
            <a:srgbClr val="A4A3A4"/>
          </p15:clr>
        </p15:guide>
        <p15:guide id="2" pos="13824">
          <p15:clr>
            <a:srgbClr val="A4A3A4"/>
          </p15:clr>
        </p15:guide>
      </p15:sldGuideLst>
    </p:ext>
    <p:ext uri="{2D200454-40CA-4A62-9FC3-DE9A4176ACB9}">
      <p15:notesGuideLst xmlns:p15="http://schemas.microsoft.com/office/powerpoint/2012/main" xmlns="">
        <p15:guide id="1" orient="horz" pos="2929" userDrawn="1">
          <p15:clr>
            <a:srgbClr val="A4A3A4"/>
          </p15:clr>
        </p15:guide>
        <p15:guide id="2" pos="216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CCECFF"/>
    <a:srgbClr val="0066FF"/>
    <a:srgbClr val="CC6600"/>
    <a:srgbClr val="FF9900"/>
    <a:srgbClr val="E800E8"/>
    <a:srgbClr val="EEE800"/>
    <a:srgbClr val="CCFF66"/>
    <a:srgbClr val="FFFF99"/>
    <a:srgbClr val="0D0D0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15637" autoAdjust="0"/>
    <p:restoredTop sz="99143" autoAdjust="0"/>
  </p:normalViewPr>
  <p:slideViewPr>
    <p:cSldViewPr snapToGrid="0">
      <p:cViewPr varScale="1">
        <p:scale>
          <a:sx n="18" d="100"/>
          <a:sy n="18" d="100"/>
        </p:scale>
        <p:origin x="-1446" y="-180"/>
      </p:cViewPr>
      <p:guideLst>
        <p:guide orient="horz" pos="10368"/>
        <p:guide pos="13824"/>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21" d="100"/>
          <a:sy n="21" d="100"/>
        </p:scale>
        <p:origin x="-1092" y="-204"/>
      </p:cViewPr>
      <p:guideLst>
        <p:guide orient="horz" pos="2929"/>
        <p:guide pos="216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82186" cy="463458"/>
          </a:xfrm>
          <a:prstGeom prst="rect">
            <a:avLst/>
          </a:prstGeom>
          <a:noFill/>
          <a:ln w="9525">
            <a:noFill/>
            <a:miter lim="800000"/>
            <a:headEnd/>
            <a:tailEnd/>
          </a:ln>
          <a:effectLst/>
        </p:spPr>
        <p:txBody>
          <a:bodyPr vert="horz" wrap="square" lIns="100020" tIns="50011" rIns="100020" bIns="50011" numCol="1" anchor="t" anchorCtr="0" compatLnSpc="1">
            <a:prstTxWarp prst="textNoShape">
              <a:avLst/>
            </a:prstTxWarp>
          </a:bodyPr>
          <a:lstStyle>
            <a:lvl1pPr algn="l" defTabSz="1002117">
              <a:spcBef>
                <a:spcPct val="0"/>
              </a:spcBef>
              <a:defRPr sz="1400" b="0">
                <a:latin typeface="Times New Roman" pitchFamily="18" charset="0"/>
              </a:defRPr>
            </a:lvl1pPr>
          </a:lstStyle>
          <a:p>
            <a:endParaRPr lang="en-US" dirty="0"/>
          </a:p>
        </p:txBody>
      </p:sp>
      <p:sp>
        <p:nvSpPr>
          <p:cNvPr id="4099" name="Rectangle 3"/>
          <p:cNvSpPr>
            <a:spLocks noGrp="1" noChangeArrowheads="1"/>
          </p:cNvSpPr>
          <p:nvPr>
            <p:ph type="dt" sz="quarter" idx="1"/>
          </p:nvPr>
        </p:nvSpPr>
        <p:spPr bwMode="auto">
          <a:xfrm>
            <a:off x="3899628" y="1"/>
            <a:ext cx="2982185" cy="463458"/>
          </a:xfrm>
          <a:prstGeom prst="rect">
            <a:avLst/>
          </a:prstGeom>
          <a:noFill/>
          <a:ln w="9525">
            <a:noFill/>
            <a:miter lim="800000"/>
            <a:headEnd/>
            <a:tailEnd/>
          </a:ln>
          <a:effectLst/>
        </p:spPr>
        <p:txBody>
          <a:bodyPr vert="horz" wrap="square" lIns="100020" tIns="50011" rIns="100020" bIns="50011" numCol="1" anchor="t" anchorCtr="0" compatLnSpc="1">
            <a:prstTxWarp prst="textNoShape">
              <a:avLst/>
            </a:prstTxWarp>
          </a:bodyPr>
          <a:lstStyle>
            <a:lvl1pPr algn="r" defTabSz="1002117">
              <a:spcBef>
                <a:spcPct val="0"/>
              </a:spcBef>
              <a:defRPr sz="1400" b="0">
                <a:latin typeface="Times New Roman" pitchFamily="18" charset="0"/>
              </a:defRPr>
            </a:lvl1pPr>
          </a:lstStyle>
          <a:p>
            <a:endParaRPr lang="en-US" dirty="0"/>
          </a:p>
        </p:txBody>
      </p:sp>
      <p:sp>
        <p:nvSpPr>
          <p:cNvPr id="4100" name="Rectangle 4"/>
          <p:cNvSpPr>
            <a:spLocks noGrp="1" noChangeArrowheads="1"/>
          </p:cNvSpPr>
          <p:nvPr>
            <p:ph type="ftr" sz="quarter" idx="2"/>
          </p:nvPr>
        </p:nvSpPr>
        <p:spPr bwMode="auto">
          <a:xfrm>
            <a:off x="1" y="8832943"/>
            <a:ext cx="2982186" cy="463458"/>
          </a:xfrm>
          <a:prstGeom prst="rect">
            <a:avLst/>
          </a:prstGeom>
          <a:noFill/>
          <a:ln w="9525">
            <a:noFill/>
            <a:miter lim="800000"/>
            <a:headEnd/>
            <a:tailEnd/>
          </a:ln>
          <a:effectLst/>
        </p:spPr>
        <p:txBody>
          <a:bodyPr vert="horz" wrap="square" lIns="100020" tIns="50011" rIns="100020" bIns="50011" numCol="1" anchor="b" anchorCtr="0" compatLnSpc="1">
            <a:prstTxWarp prst="textNoShape">
              <a:avLst/>
            </a:prstTxWarp>
          </a:bodyPr>
          <a:lstStyle>
            <a:lvl1pPr algn="l" defTabSz="1002117">
              <a:spcBef>
                <a:spcPct val="0"/>
              </a:spcBef>
              <a:defRPr sz="1400" b="0">
                <a:latin typeface="Times New Roman" pitchFamily="18" charset="0"/>
              </a:defRPr>
            </a:lvl1pPr>
          </a:lstStyle>
          <a:p>
            <a:endParaRPr lang="en-US" dirty="0"/>
          </a:p>
        </p:txBody>
      </p:sp>
      <p:sp>
        <p:nvSpPr>
          <p:cNvPr id="4101" name="Rectangle 5"/>
          <p:cNvSpPr>
            <a:spLocks noGrp="1" noChangeArrowheads="1"/>
          </p:cNvSpPr>
          <p:nvPr>
            <p:ph type="sldNum" sz="quarter" idx="3"/>
          </p:nvPr>
        </p:nvSpPr>
        <p:spPr bwMode="auto">
          <a:xfrm>
            <a:off x="3899628" y="8832943"/>
            <a:ext cx="2982185" cy="463458"/>
          </a:xfrm>
          <a:prstGeom prst="rect">
            <a:avLst/>
          </a:prstGeom>
          <a:noFill/>
          <a:ln w="9525">
            <a:noFill/>
            <a:miter lim="800000"/>
            <a:headEnd/>
            <a:tailEnd/>
          </a:ln>
          <a:effectLst/>
        </p:spPr>
        <p:txBody>
          <a:bodyPr vert="horz" wrap="square" lIns="100020" tIns="50011" rIns="100020" bIns="50011" numCol="1" anchor="b" anchorCtr="0" compatLnSpc="1">
            <a:prstTxWarp prst="textNoShape">
              <a:avLst/>
            </a:prstTxWarp>
          </a:bodyPr>
          <a:lstStyle>
            <a:lvl1pPr algn="r" defTabSz="1002117">
              <a:spcBef>
                <a:spcPct val="0"/>
              </a:spcBef>
              <a:defRPr sz="1400" b="0">
                <a:latin typeface="Times New Roman" pitchFamily="18" charset="0"/>
              </a:defRPr>
            </a:lvl1pPr>
          </a:lstStyle>
          <a:p>
            <a:fld id="{C0CD501B-079A-4A05-BBA2-BAAD88BD5400}" type="slidenum">
              <a:rPr lang="en-US"/>
              <a:pPr/>
              <a:t>‹#›</a:t>
            </a:fld>
            <a:endParaRPr lang="en-US" dirty="0"/>
          </a:p>
        </p:txBody>
      </p:sp>
    </p:spTree>
    <p:extLst>
      <p:ext uri="{BB962C8B-B14F-4D97-AF65-F5344CB8AC3E}">
        <p14:creationId xmlns:p14="http://schemas.microsoft.com/office/powerpoint/2010/main" xmlns="" val="2123680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1" y="1"/>
            <a:ext cx="2982186" cy="463458"/>
          </a:xfrm>
          <a:prstGeom prst="rect">
            <a:avLst/>
          </a:prstGeom>
          <a:noFill/>
          <a:ln w="9525">
            <a:noFill/>
            <a:miter lim="800000"/>
            <a:headEnd/>
            <a:tailEnd/>
          </a:ln>
          <a:effectLst/>
        </p:spPr>
        <p:txBody>
          <a:bodyPr vert="horz" wrap="square" lIns="23348" tIns="11675" rIns="23348" bIns="11675" numCol="1" anchor="t" anchorCtr="0" compatLnSpc="1">
            <a:prstTxWarp prst="textNoShape">
              <a:avLst/>
            </a:prstTxWarp>
          </a:bodyPr>
          <a:lstStyle>
            <a:lvl1pPr algn="l" defTabSz="233720">
              <a:spcBef>
                <a:spcPct val="0"/>
              </a:spcBef>
              <a:defRPr sz="300" b="0">
                <a:latin typeface="Times New Roman" pitchFamily="18" charset="0"/>
              </a:defRPr>
            </a:lvl1pPr>
          </a:lstStyle>
          <a:p>
            <a:endParaRPr lang="en-US" dirty="0"/>
          </a:p>
        </p:txBody>
      </p:sp>
      <p:sp>
        <p:nvSpPr>
          <p:cNvPr id="15363" name="Rectangle 3"/>
          <p:cNvSpPr>
            <a:spLocks noGrp="1" noChangeArrowheads="1"/>
          </p:cNvSpPr>
          <p:nvPr>
            <p:ph type="dt" idx="1"/>
          </p:nvPr>
        </p:nvSpPr>
        <p:spPr bwMode="auto">
          <a:xfrm>
            <a:off x="3898281" y="1"/>
            <a:ext cx="2981850" cy="463458"/>
          </a:xfrm>
          <a:prstGeom prst="rect">
            <a:avLst/>
          </a:prstGeom>
          <a:noFill/>
          <a:ln w="9525">
            <a:noFill/>
            <a:miter lim="800000"/>
            <a:headEnd/>
            <a:tailEnd/>
          </a:ln>
          <a:effectLst/>
        </p:spPr>
        <p:txBody>
          <a:bodyPr vert="horz" wrap="square" lIns="23348" tIns="11675" rIns="23348" bIns="11675" numCol="1" anchor="t" anchorCtr="0" compatLnSpc="1">
            <a:prstTxWarp prst="textNoShape">
              <a:avLst/>
            </a:prstTxWarp>
          </a:bodyPr>
          <a:lstStyle>
            <a:lvl1pPr algn="r" defTabSz="233720">
              <a:spcBef>
                <a:spcPct val="0"/>
              </a:spcBef>
              <a:defRPr sz="300" b="0">
                <a:latin typeface="Times New Roman" pitchFamily="18" charset="0"/>
              </a:defRPr>
            </a:lvl1pPr>
          </a:lstStyle>
          <a:p>
            <a:endParaRPr lang="en-US" dirty="0"/>
          </a:p>
        </p:txBody>
      </p:sp>
      <p:sp>
        <p:nvSpPr>
          <p:cNvPr id="15364" name="Rectangle 4"/>
          <p:cNvSpPr>
            <a:spLocks noGrp="1" noRot="1" noChangeAspect="1" noChangeArrowheads="1" noTextEdit="1"/>
          </p:cNvSpPr>
          <p:nvPr>
            <p:ph type="sldImg" idx="2"/>
          </p:nvPr>
        </p:nvSpPr>
        <p:spPr bwMode="auto">
          <a:xfrm>
            <a:off x="1117600" y="696913"/>
            <a:ext cx="4648200" cy="3487737"/>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688250" y="4415731"/>
            <a:ext cx="5505317" cy="4182966"/>
          </a:xfrm>
          <a:prstGeom prst="rect">
            <a:avLst/>
          </a:prstGeom>
          <a:noFill/>
          <a:ln w="9525">
            <a:noFill/>
            <a:miter lim="800000"/>
            <a:headEnd/>
            <a:tailEnd/>
          </a:ln>
          <a:effectLst/>
        </p:spPr>
        <p:txBody>
          <a:bodyPr vert="horz" wrap="square" lIns="23348" tIns="11675" rIns="23348" bIns="1167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366" name="Rectangle 6"/>
          <p:cNvSpPr>
            <a:spLocks noGrp="1" noChangeArrowheads="1"/>
          </p:cNvSpPr>
          <p:nvPr>
            <p:ph type="ftr" sz="quarter" idx="4"/>
          </p:nvPr>
        </p:nvSpPr>
        <p:spPr bwMode="auto">
          <a:xfrm>
            <a:off x="1" y="8831166"/>
            <a:ext cx="2982186" cy="463458"/>
          </a:xfrm>
          <a:prstGeom prst="rect">
            <a:avLst/>
          </a:prstGeom>
          <a:noFill/>
          <a:ln w="9525">
            <a:noFill/>
            <a:miter lim="800000"/>
            <a:headEnd/>
            <a:tailEnd/>
          </a:ln>
          <a:effectLst/>
        </p:spPr>
        <p:txBody>
          <a:bodyPr vert="horz" wrap="square" lIns="23348" tIns="11675" rIns="23348" bIns="11675" numCol="1" anchor="b" anchorCtr="0" compatLnSpc="1">
            <a:prstTxWarp prst="textNoShape">
              <a:avLst/>
            </a:prstTxWarp>
          </a:bodyPr>
          <a:lstStyle>
            <a:lvl1pPr algn="l" defTabSz="233720">
              <a:spcBef>
                <a:spcPct val="0"/>
              </a:spcBef>
              <a:defRPr sz="300" b="0">
                <a:latin typeface="Times New Roman" pitchFamily="18" charset="0"/>
              </a:defRPr>
            </a:lvl1pPr>
          </a:lstStyle>
          <a:p>
            <a:endParaRPr lang="en-US" dirty="0"/>
          </a:p>
        </p:txBody>
      </p:sp>
      <p:sp>
        <p:nvSpPr>
          <p:cNvPr id="15367" name="Rectangle 7"/>
          <p:cNvSpPr>
            <a:spLocks noGrp="1" noChangeArrowheads="1"/>
          </p:cNvSpPr>
          <p:nvPr>
            <p:ph type="sldNum" sz="quarter" idx="5"/>
          </p:nvPr>
        </p:nvSpPr>
        <p:spPr bwMode="auto">
          <a:xfrm>
            <a:off x="3898281" y="8831166"/>
            <a:ext cx="2981850" cy="463458"/>
          </a:xfrm>
          <a:prstGeom prst="rect">
            <a:avLst/>
          </a:prstGeom>
          <a:noFill/>
          <a:ln w="9525">
            <a:noFill/>
            <a:miter lim="800000"/>
            <a:headEnd/>
            <a:tailEnd/>
          </a:ln>
          <a:effectLst/>
        </p:spPr>
        <p:txBody>
          <a:bodyPr vert="horz" wrap="square" lIns="23348" tIns="11675" rIns="23348" bIns="11675" numCol="1" anchor="b" anchorCtr="0" compatLnSpc="1">
            <a:prstTxWarp prst="textNoShape">
              <a:avLst/>
            </a:prstTxWarp>
          </a:bodyPr>
          <a:lstStyle>
            <a:lvl1pPr algn="r" defTabSz="233720">
              <a:spcBef>
                <a:spcPct val="0"/>
              </a:spcBef>
              <a:defRPr sz="300" b="0">
                <a:latin typeface="Times New Roman" pitchFamily="18" charset="0"/>
              </a:defRPr>
            </a:lvl1pPr>
          </a:lstStyle>
          <a:p>
            <a:fld id="{63024729-CB5F-460F-A2C4-A0E5E6FBD8B0}" type="slidenum">
              <a:rPr lang="en-US"/>
              <a:pPr/>
              <a:t>‹#›</a:t>
            </a:fld>
            <a:endParaRPr lang="en-US" dirty="0"/>
          </a:p>
        </p:txBody>
      </p:sp>
    </p:spTree>
    <p:extLst>
      <p:ext uri="{BB962C8B-B14F-4D97-AF65-F5344CB8AC3E}">
        <p14:creationId xmlns:p14="http://schemas.microsoft.com/office/powerpoint/2010/main" xmlns="" val="245843406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660455-8602-4DC5-996D-DCE02C2BE28A}" type="slidenum">
              <a:rPr lang="en-US"/>
              <a:pPr/>
              <a:t>1</a:t>
            </a:fld>
            <a:endParaRPr lang="en-US" dirty="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xmlns="" val="705134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18653125"/>
            <a:ext cx="30724475" cy="841375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2193925" y="7680325"/>
            <a:ext cx="39503350" cy="217249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8" y="1317625"/>
            <a:ext cx="9875837" cy="28087638"/>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3925" y="1317625"/>
            <a:ext cx="29475113" cy="280876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2193925" y="7680325"/>
            <a:ext cx="39503350" cy="217249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3952538"/>
            <a:ext cx="37307838" cy="72009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2193925" y="7680325"/>
            <a:ext cx="19675475" cy="217249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021800" y="7680325"/>
            <a:ext cx="19675475" cy="217249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7369175"/>
            <a:ext cx="19392900" cy="30702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10439400"/>
            <a:ext cx="19392900" cy="18965863"/>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8" y="7369175"/>
            <a:ext cx="19400837" cy="30702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10439400"/>
            <a:ext cx="19400837" cy="18965863"/>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1311275"/>
            <a:ext cx="24536400" cy="28093988"/>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6888163"/>
            <a:ext cx="14439900" cy="225171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3" y="2941638"/>
            <a:ext cx="26335037" cy="1975008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602663" y="25763538"/>
            <a:ext cx="26335037" cy="386238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808538" rtl="0" fontAlgn="base">
        <a:spcBef>
          <a:spcPct val="0"/>
        </a:spcBef>
        <a:spcAft>
          <a:spcPct val="0"/>
        </a:spcAft>
        <a:defRPr sz="22700">
          <a:solidFill>
            <a:schemeClr val="tx2"/>
          </a:solidFill>
          <a:latin typeface="+mj-lt"/>
          <a:ea typeface="+mj-ea"/>
          <a:cs typeface="+mj-cs"/>
        </a:defRPr>
      </a:lvl1pPr>
      <a:lvl2pPr algn="ctr" defTabSz="4808538" rtl="0" fontAlgn="base">
        <a:spcBef>
          <a:spcPct val="0"/>
        </a:spcBef>
        <a:spcAft>
          <a:spcPct val="0"/>
        </a:spcAft>
        <a:defRPr sz="22700">
          <a:solidFill>
            <a:schemeClr val="tx2"/>
          </a:solidFill>
          <a:latin typeface="Times New Roman" pitchFamily="18" charset="0"/>
        </a:defRPr>
      </a:lvl2pPr>
      <a:lvl3pPr algn="ctr" defTabSz="4808538" rtl="0" fontAlgn="base">
        <a:spcBef>
          <a:spcPct val="0"/>
        </a:spcBef>
        <a:spcAft>
          <a:spcPct val="0"/>
        </a:spcAft>
        <a:defRPr sz="22700">
          <a:solidFill>
            <a:schemeClr val="tx2"/>
          </a:solidFill>
          <a:latin typeface="Times New Roman" pitchFamily="18" charset="0"/>
        </a:defRPr>
      </a:lvl3pPr>
      <a:lvl4pPr algn="ctr" defTabSz="4808538" rtl="0" fontAlgn="base">
        <a:spcBef>
          <a:spcPct val="0"/>
        </a:spcBef>
        <a:spcAft>
          <a:spcPct val="0"/>
        </a:spcAft>
        <a:defRPr sz="22700">
          <a:solidFill>
            <a:schemeClr val="tx2"/>
          </a:solidFill>
          <a:latin typeface="Times New Roman" pitchFamily="18" charset="0"/>
        </a:defRPr>
      </a:lvl4pPr>
      <a:lvl5pPr algn="ctr" defTabSz="4808538" rtl="0" fontAlgn="base">
        <a:spcBef>
          <a:spcPct val="0"/>
        </a:spcBef>
        <a:spcAft>
          <a:spcPct val="0"/>
        </a:spcAft>
        <a:defRPr sz="22700">
          <a:solidFill>
            <a:schemeClr val="tx2"/>
          </a:solidFill>
          <a:latin typeface="Times New Roman" pitchFamily="18" charset="0"/>
        </a:defRPr>
      </a:lvl5pPr>
      <a:lvl6pPr marL="457200" algn="ctr" defTabSz="4808538" rtl="0" fontAlgn="base">
        <a:spcBef>
          <a:spcPct val="0"/>
        </a:spcBef>
        <a:spcAft>
          <a:spcPct val="0"/>
        </a:spcAft>
        <a:defRPr sz="22700">
          <a:solidFill>
            <a:schemeClr val="tx2"/>
          </a:solidFill>
          <a:latin typeface="Times New Roman" pitchFamily="18" charset="0"/>
        </a:defRPr>
      </a:lvl6pPr>
      <a:lvl7pPr marL="914400" algn="ctr" defTabSz="4808538" rtl="0" fontAlgn="base">
        <a:spcBef>
          <a:spcPct val="0"/>
        </a:spcBef>
        <a:spcAft>
          <a:spcPct val="0"/>
        </a:spcAft>
        <a:defRPr sz="22700">
          <a:solidFill>
            <a:schemeClr val="tx2"/>
          </a:solidFill>
          <a:latin typeface="Times New Roman" pitchFamily="18" charset="0"/>
        </a:defRPr>
      </a:lvl7pPr>
      <a:lvl8pPr marL="1371600" algn="ctr" defTabSz="4808538" rtl="0" fontAlgn="base">
        <a:spcBef>
          <a:spcPct val="0"/>
        </a:spcBef>
        <a:spcAft>
          <a:spcPct val="0"/>
        </a:spcAft>
        <a:defRPr sz="22700">
          <a:solidFill>
            <a:schemeClr val="tx2"/>
          </a:solidFill>
          <a:latin typeface="Times New Roman" pitchFamily="18" charset="0"/>
        </a:defRPr>
      </a:lvl8pPr>
      <a:lvl9pPr marL="1828800" algn="ctr" defTabSz="4808538" rtl="0" fontAlgn="base">
        <a:spcBef>
          <a:spcPct val="0"/>
        </a:spcBef>
        <a:spcAft>
          <a:spcPct val="0"/>
        </a:spcAft>
        <a:defRPr sz="22700">
          <a:solidFill>
            <a:schemeClr val="tx2"/>
          </a:solidFill>
          <a:latin typeface="Times New Roman" pitchFamily="18" charset="0"/>
        </a:defRPr>
      </a:lvl9pPr>
    </p:titleStyle>
    <p:bodyStyle>
      <a:lvl1pPr marL="1811338" indent="-1811338" algn="l" defTabSz="4808538" rtl="0" fontAlgn="base">
        <a:spcBef>
          <a:spcPct val="20000"/>
        </a:spcBef>
        <a:spcAft>
          <a:spcPct val="0"/>
        </a:spcAft>
        <a:buChar char="•"/>
        <a:defRPr sz="16700">
          <a:solidFill>
            <a:schemeClr val="tx1"/>
          </a:solidFill>
          <a:latin typeface="+mn-lt"/>
          <a:ea typeface="+mn-ea"/>
          <a:cs typeface="+mn-cs"/>
        </a:defRPr>
      </a:lvl1pPr>
      <a:lvl2pPr marL="3910013" indent="-1509713" algn="l" defTabSz="4808538" rtl="0" fontAlgn="base">
        <a:spcBef>
          <a:spcPct val="20000"/>
        </a:spcBef>
        <a:spcAft>
          <a:spcPct val="0"/>
        </a:spcAft>
        <a:buChar char="–"/>
        <a:defRPr sz="14400">
          <a:solidFill>
            <a:schemeClr val="tx1"/>
          </a:solidFill>
          <a:latin typeface="+mn-lt"/>
        </a:defRPr>
      </a:lvl2pPr>
      <a:lvl3pPr marL="6024563" indent="-1216025" algn="l" defTabSz="4808538" rtl="0" fontAlgn="base">
        <a:spcBef>
          <a:spcPct val="20000"/>
        </a:spcBef>
        <a:spcAft>
          <a:spcPct val="0"/>
        </a:spcAft>
        <a:buChar char="•"/>
        <a:defRPr sz="12500">
          <a:solidFill>
            <a:schemeClr val="tx1"/>
          </a:solidFill>
          <a:latin typeface="+mn-lt"/>
        </a:defRPr>
      </a:lvl3pPr>
      <a:lvl4pPr marL="8424863" indent="-1208088" algn="l" defTabSz="4808538" rtl="0" fontAlgn="base">
        <a:spcBef>
          <a:spcPct val="20000"/>
        </a:spcBef>
        <a:spcAft>
          <a:spcPct val="0"/>
        </a:spcAft>
        <a:buChar char="–"/>
        <a:defRPr sz="10700">
          <a:solidFill>
            <a:schemeClr val="tx1"/>
          </a:solidFill>
          <a:latin typeface="+mn-lt"/>
        </a:defRPr>
      </a:lvl4pPr>
      <a:lvl5pPr marL="10833100" indent="-1200150" algn="l" defTabSz="4808538" rtl="0" fontAlgn="base">
        <a:spcBef>
          <a:spcPct val="20000"/>
        </a:spcBef>
        <a:spcAft>
          <a:spcPct val="0"/>
        </a:spcAft>
        <a:buChar char="»"/>
        <a:defRPr sz="10700">
          <a:solidFill>
            <a:schemeClr val="tx1"/>
          </a:solidFill>
          <a:latin typeface="+mn-lt"/>
        </a:defRPr>
      </a:lvl5pPr>
      <a:lvl6pPr marL="11290300" indent="-1200150" algn="l" defTabSz="4808538" rtl="0" fontAlgn="base">
        <a:spcBef>
          <a:spcPct val="20000"/>
        </a:spcBef>
        <a:spcAft>
          <a:spcPct val="0"/>
        </a:spcAft>
        <a:buChar char="»"/>
        <a:defRPr sz="10700">
          <a:solidFill>
            <a:schemeClr val="tx1"/>
          </a:solidFill>
          <a:latin typeface="+mn-lt"/>
        </a:defRPr>
      </a:lvl6pPr>
      <a:lvl7pPr marL="11747500" indent="-1200150" algn="l" defTabSz="4808538" rtl="0" fontAlgn="base">
        <a:spcBef>
          <a:spcPct val="20000"/>
        </a:spcBef>
        <a:spcAft>
          <a:spcPct val="0"/>
        </a:spcAft>
        <a:buChar char="»"/>
        <a:defRPr sz="10700">
          <a:solidFill>
            <a:schemeClr val="tx1"/>
          </a:solidFill>
          <a:latin typeface="+mn-lt"/>
        </a:defRPr>
      </a:lvl7pPr>
      <a:lvl8pPr marL="12204700" indent="-1200150" algn="l" defTabSz="4808538" rtl="0" fontAlgn="base">
        <a:spcBef>
          <a:spcPct val="20000"/>
        </a:spcBef>
        <a:spcAft>
          <a:spcPct val="0"/>
        </a:spcAft>
        <a:buChar char="»"/>
        <a:defRPr sz="10700">
          <a:solidFill>
            <a:schemeClr val="tx1"/>
          </a:solidFill>
          <a:latin typeface="+mn-lt"/>
        </a:defRPr>
      </a:lvl8pPr>
      <a:lvl9pPr marL="12661900" indent="-1200150" algn="l" defTabSz="4808538" rtl="0" fontAlgn="base">
        <a:spcBef>
          <a:spcPct val="20000"/>
        </a:spcBef>
        <a:spcAft>
          <a:spcPct val="0"/>
        </a:spcAft>
        <a:buChar char="»"/>
        <a:defRPr sz="107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wmf"/><Relationship Id="rId13" Type="http://schemas.openxmlformats.org/officeDocument/2006/relationships/image" Target="../media/image10.png"/><Relationship Id="rId3" Type="http://schemas.openxmlformats.org/officeDocument/2006/relationships/notesSlide" Target="../notesSlides/notesSlide1.xml"/><Relationship Id="rId7" Type="http://schemas.openxmlformats.org/officeDocument/2006/relationships/oleObject" Target="../embeddings/oleObject1.bin"/><Relationship Id="rId12" Type="http://schemas.openxmlformats.org/officeDocument/2006/relationships/image" Target="../media/image9.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3.png"/><Relationship Id="rId10" Type="http://schemas.openxmlformats.org/officeDocument/2006/relationships/image" Target="../media/image7.jpeg"/><Relationship Id="rId4" Type="http://schemas.openxmlformats.org/officeDocument/2006/relationships/image" Target="../media/image2.png"/><Relationship Id="rId9" Type="http://schemas.openxmlformats.org/officeDocument/2006/relationships/image" Target="../media/image6.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4" cstate="print"/>
          <a:srcRect l="3607" t="11620" r="9270" b="6198"/>
          <a:stretch/>
        </p:blipFill>
        <p:spPr>
          <a:xfrm>
            <a:off x="14502384" y="5522976"/>
            <a:ext cx="13222224" cy="12472416"/>
          </a:xfrm>
          <a:prstGeom prst="rect">
            <a:avLst/>
          </a:prstGeom>
        </p:spPr>
      </p:pic>
      <p:grpSp>
        <p:nvGrpSpPr>
          <p:cNvPr id="21" name="Group 20"/>
          <p:cNvGrpSpPr/>
          <p:nvPr/>
        </p:nvGrpSpPr>
        <p:grpSpPr>
          <a:xfrm>
            <a:off x="28613502" y="3747438"/>
            <a:ext cx="17714276" cy="17714276"/>
            <a:chOff x="28661628" y="3651186"/>
            <a:chExt cx="17714276" cy="17714276"/>
          </a:xfrm>
        </p:grpSpPr>
        <p:pic>
          <p:nvPicPr>
            <p:cNvPr id="3" name="Picture 2"/>
            <p:cNvPicPr>
              <a:picLocks noChangeAspect="1"/>
            </p:cNvPicPr>
            <p:nvPr/>
          </p:nvPicPr>
          <p:blipFill>
            <a:blip r:embed="rId5" cstate="print"/>
            <a:stretch>
              <a:fillRect/>
            </a:stretch>
          </p:blipFill>
          <p:spPr>
            <a:xfrm>
              <a:off x="28661628" y="3651186"/>
              <a:ext cx="17714276" cy="17714276"/>
            </a:xfrm>
            <a:prstGeom prst="rect">
              <a:avLst/>
            </a:prstGeom>
          </p:spPr>
        </p:pic>
        <p:sp>
          <p:nvSpPr>
            <p:cNvPr id="53" name="Rectangle 52"/>
            <p:cNvSpPr/>
            <p:nvPr/>
          </p:nvSpPr>
          <p:spPr bwMode="auto">
            <a:xfrm>
              <a:off x="28931615" y="11653283"/>
              <a:ext cx="13940577" cy="64008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just" defTabSz="1001713" rtl="0" eaLnBrk="1" fontAlgn="base" latinLnBrk="0" hangingPunct="1">
                <a:lnSpc>
                  <a:spcPct val="100000"/>
                </a:lnSpc>
                <a:spcBef>
                  <a:spcPct val="50000"/>
                </a:spcBef>
                <a:spcAft>
                  <a:spcPct val="0"/>
                </a:spcAft>
                <a:buClrTx/>
                <a:buSzTx/>
                <a:buFontTx/>
                <a:buNone/>
                <a:tabLst/>
              </a:pPr>
              <a:endParaRPr kumimoji="0" lang="en-US" sz="3200" b="1" i="0" u="none" strike="noStrike" cap="none" normalizeH="0" baseline="0" smtClean="0">
                <a:ln>
                  <a:noFill/>
                </a:ln>
                <a:solidFill>
                  <a:schemeClr val="tx1"/>
                </a:solidFill>
                <a:effectLst/>
                <a:latin typeface="Comic Sans MS" pitchFamily="66" charset="0"/>
              </a:endParaRPr>
            </a:p>
          </p:txBody>
        </p:sp>
        <p:sp>
          <p:nvSpPr>
            <p:cNvPr id="10" name="Rectangle 9"/>
            <p:cNvSpPr/>
            <p:nvPr/>
          </p:nvSpPr>
          <p:spPr bwMode="auto">
            <a:xfrm>
              <a:off x="28931616" y="5330116"/>
              <a:ext cx="13940576" cy="578115"/>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just" defTabSz="1001713" rtl="0" eaLnBrk="1" fontAlgn="base" latinLnBrk="0" hangingPunct="1">
                <a:lnSpc>
                  <a:spcPct val="100000"/>
                </a:lnSpc>
                <a:spcBef>
                  <a:spcPct val="50000"/>
                </a:spcBef>
                <a:spcAft>
                  <a:spcPct val="0"/>
                </a:spcAft>
                <a:buClrTx/>
                <a:buSzTx/>
                <a:buFontTx/>
                <a:buNone/>
                <a:tabLst/>
              </a:pPr>
              <a:endParaRPr kumimoji="0" lang="en-US" sz="3200" b="1" i="0" u="none" strike="noStrike" cap="none" normalizeH="0" baseline="0" smtClean="0">
                <a:ln>
                  <a:noFill/>
                </a:ln>
                <a:solidFill>
                  <a:schemeClr val="tx1"/>
                </a:solidFill>
                <a:effectLst/>
                <a:latin typeface="Comic Sans MS" pitchFamily="66" charset="0"/>
              </a:endParaRPr>
            </a:p>
          </p:txBody>
        </p:sp>
        <p:sp>
          <p:nvSpPr>
            <p:cNvPr id="11" name="TextBox 10"/>
            <p:cNvSpPr txBox="1"/>
            <p:nvPr/>
          </p:nvSpPr>
          <p:spPr>
            <a:xfrm>
              <a:off x="29166187" y="5263089"/>
              <a:ext cx="7981749" cy="707886"/>
            </a:xfrm>
            <a:prstGeom prst="rect">
              <a:avLst/>
            </a:prstGeom>
            <a:noFill/>
          </p:spPr>
          <p:txBody>
            <a:bodyPr wrap="square" rtlCol="0">
              <a:spAutoFit/>
            </a:bodyPr>
            <a:lstStyle/>
            <a:p>
              <a:pPr algn="ctr">
                <a:spcBef>
                  <a:spcPts val="0"/>
                </a:spcBef>
              </a:pPr>
              <a:r>
                <a:rPr lang="en-US" sz="2000" dirty="0" smtClean="0">
                  <a:latin typeface="Verdana" panose="020B0604030504040204" pitchFamily="34" charset="0"/>
                  <a:ea typeface="Verdana" panose="020B0604030504040204" pitchFamily="34" charset="0"/>
                  <a:cs typeface="Verdana" panose="020B0604030504040204" pitchFamily="34" charset="0"/>
                </a:rPr>
                <a:t>Atmos. Warming per Unit </a:t>
              </a:r>
              <a:r>
                <a:rPr lang="en-US" sz="2000" dirty="0" err="1">
                  <a:latin typeface="Verdana" panose="020B0604030504040204" pitchFamily="34" charset="0"/>
                  <a:ea typeface="Verdana" panose="020B0604030504040204" pitchFamily="34" charset="0"/>
                  <a:cs typeface="Verdana" panose="020B0604030504040204" pitchFamily="34" charset="0"/>
                </a:rPr>
                <a:t>S</a:t>
              </a:r>
              <a:r>
                <a:rPr lang="en-US" sz="2000" dirty="0" err="1" smtClean="0">
                  <a:latin typeface="Verdana" panose="020B0604030504040204" pitchFamily="34" charset="0"/>
                  <a:ea typeface="Verdana" panose="020B0604030504040204" pitchFamily="34" charset="0"/>
                  <a:cs typeface="Verdana" panose="020B0604030504040204" pitchFamily="34" charset="0"/>
                </a:rPr>
                <a:t>fc</a:t>
              </a:r>
              <a:r>
                <a:rPr lang="en-US" sz="2000" dirty="0" smtClean="0">
                  <a:latin typeface="Verdana" panose="020B0604030504040204" pitchFamily="34" charset="0"/>
                  <a:ea typeface="Verdana" panose="020B0604030504040204" pitchFamily="34" charset="0"/>
                  <a:cs typeface="Verdana" panose="020B0604030504040204" pitchFamily="34" charset="0"/>
                </a:rPr>
                <a:t>. Warming</a:t>
              </a:r>
            </a:p>
            <a:p>
              <a:pPr algn="ctr">
                <a:spcBef>
                  <a:spcPts val="0"/>
                </a:spcBef>
              </a:pPr>
              <a:r>
                <a:rPr lang="en-US" sz="2000" dirty="0">
                  <a:latin typeface="Verdana" panose="020B0604030504040204" pitchFamily="34" charset="0"/>
                  <a:ea typeface="Verdana" panose="020B0604030504040204" pitchFamily="34" charset="0"/>
                  <a:cs typeface="Verdana" panose="020B0604030504040204" pitchFamily="34" charset="0"/>
                </a:rPr>
                <a:t>(</a:t>
              </a:r>
              <a:r>
                <a:rPr lang="el-GR" sz="2000" dirty="0">
                  <a:latin typeface="Verdana" panose="020B0604030504040204" pitchFamily="34" charset="0"/>
                  <a:ea typeface="Verdana" panose="020B0604030504040204" pitchFamily="34" charset="0"/>
                  <a:cs typeface="Verdana" panose="020B0604030504040204" pitchFamily="34" charset="0"/>
                </a:rPr>
                <a:t>Δ</a:t>
              </a:r>
              <a:r>
                <a:rPr lang="en-US" sz="2000" dirty="0">
                  <a:latin typeface="Verdana" panose="020B0604030504040204" pitchFamily="34" charset="0"/>
                  <a:ea typeface="Verdana" panose="020B0604030504040204" pitchFamily="34" charset="0"/>
                  <a:cs typeface="Verdana" panose="020B0604030504040204" pitchFamily="34" charset="0"/>
                </a:rPr>
                <a:t>ta/</a:t>
              </a:r>
              <a:r>
                <a:rPr lang="el-GR" sz="2000" dirty="0">
                  <a:latin typeface="Verdana" panose="020B0604030504040204" pitchFamily="34" charset="0"/>
                  <a:ea typeface="Verdana" panose="020B0604030504040204" pitchFamily="34" charset="0"/>
                  <a:cs typeface="Verdana" panose="020B0604030504040204" pitchFamily="34" charset="0"/>
                </a:rPr>
                <a:t>Δ</a:t>
              </a:r>
              <a:r>
                <a:rPr lang="en-US" sz="2000" dirty="0" err="1">
                  <a:latin typeface="Verdana" panose="020B0604030504040204" pitchFamily="34" charset="0"/>
                  <a:ea typeface="Verdana" panose="020B0604030504040204" pitchFamily="34" charset="0"/>
                  <a:cs typeface="Verdana" panose="020B0604030504040204" pitchFamily="34" charset="0"/>
                </a:rPr>
                <a:t>tas</a:t>
              </a:r>
              <a:r>
                <a:rPr lang="en-US" sz="2000" dirty="0" smtClean="0">
                  <a:latin typeface="Verdana" panose="020B0604030504040204" pitchFamily="34" charset="0"/>
                  <a:ea typeface="Verdana" panose="020B0604030504040204" pitchFamily="34" charset="0"/>
                  <a:cs typeface="Verdana" panose="020B0604030504040204" pitchFamily="34" charset="0"/>
                </a:rPr>
                <a:t>)</a:t>
              </a:r>
              <a:endParaRPr lang="en-US" sz="2000" dirty="0"/>
            </a:p>
          </p:txBody>
        </p:sp>
        <p:sp>
          <p:nvSpPr>
            <p:cNvPr id="61" name="TextBox 60"/>
            <p:cNvSpPr txBox="1"/>
            <p:nvPr/>
          </p:nvSpPr>
          <p:spPr>
            <a:xfrm>
              <a:off x="29156231" y="11802210"/>
              <a:ext cx="7981749" cy="400110"/>
            </a:xfrm>
            <a:prstGeom prst="rect">
              <a:avLst/>
            </a:prstGeom>
            <a:noFill/>
          </p:spPr>
          <p:txBody>
            <a:bodyPr wrap="square" rtlCol="0">
              <a:spAutoFit/>
            </a:bodyPr>
            <a:lstStyle/>
            <a:p>
              <a:pPr algn="ctr"/>
              <a:r>
                <a:rPr lang="en-US" sz="2000" dirty="0" smtClean="0">
                  <a:latin typeface="Verdana" panose="020B0604030504040204" pitchFamily="34" charset="0"/>
                  <a:ea typeface="Verdana" panose="020B0604030504040204" pitchFamily="34" charset="0"/>
                  <a:cs typeface="Verdana" panose="020B0604030504040204" pitchFamily="34" charset="0"/>
                </a:rPr>
                <a:t>Correlation (</a:t>
              </a:r>
              <a:r>
                <a:rPr lang="el-GR" sz="2000" dirty="0" smtClean="0">
                  <a:latin typeface="Verdana" panose="020B0604030504040204" pitchFamily="34" charset="0"/>
                  <a:ea typeface="Verdana" panose="020B0604030504040204" pitchFamily="34" charset="0"/>
                  <a:cs typeface="Verdana" panose="020B0604030504040204" pitchFamily="34" charset="0"/>
                </a:rPr>
                <a:t>Δ</a:t>
              </a:r>
              <a:r>
                <a:rPr lang="en-US" sz="2000" dirty="0" smtClean="0">
                  <a:latin typeface="Verdana" panose="020B0604030504040204" pitchFamily="34" charset="0"/>
                  <a:ea typeface="Verdana" panose="020B0604030504040204" pitchFamily="34" charset="0"/>
                  <a:cs typeface="Verdana" panose="020B0604030504040204" pitchFamily="34" charset="0"/>
                </a:rPr>
                <a:t>ta/</a:t>
              </a:r>
              <a:r>
                <a:rPr lang="el-GR" sz="2000" dirty="0" smtClean="0">
                  <a:latin typeface="Verdana" panose="020B0604030504040204" pitchFamily="34" charset="0"/>
                  <a:ea typeface="Verdana" panose="020B0604030504040204" pitchFamily="34" charset="0"/>
                  <a:cs typeface="Verdana" panose="020B0604030504040204" pitchFamily="34" charset="0"/>
                </a:rPr>
                <a:t>Δ</a:t>
              </a:r>
              <a:r>
                <a:rPr lang="en-US" sz="2000" dirty="0" err="1" smtClean="0">
                  <a:latin typeface="Verdana" panose="020B0604030504040204" pitchFamily="34" charset="0"/>
                  <a:ea typeface="Verdana" panose="020B0604030504040204" pitchFamily="34" charset="0"/>
                  <a:cs typeface="Verdana" panose="020B0604030504040204" pitchFamily="34" charset="0"/>
                </a:rPr>
                <a:t>tas</a:t>
              </a:r>
              <a:r>
                <a:rPr lang="en-US" sz="2000" dirty="0" smtClean="0">
                  <a:latin typeface="Verdana" panose="020B0604030504040204" pitchFamily="34" charset="0"/>
                  <a:ea typeface="Verdana" panose="020B0604030504040204" pitchFamily="34" charset="0"/>
                  <a:cs typeface="Verdana" panose="020B0604030504040204" pitchFamily="34" charset="0"/>
                </a:rPr>
                <a:t> vs. </a:t>
              </a:r>
              <a:r>
                <a:rPr lang="el-GR" sz="2000" dirty="0" smtClean="0">
                  <a:latin typeface="Verdana" panose="020B0604030504040204" pitchFamily="34" charset="0"/>
                  <a:ea typeface="Verdana" panose="020B0604030504040204" pitchFamily="34" charset="0"/>
                  <a:cs typeface="Verdana" panose="020B0604030504040204" pitchFamily="34" charset="0"/>
                </a:rPr>
                <a:t>Δ</a:t>
              </a:r>
              <a:r>
                <a:rPr lang="en-US" sz="2000" dirty="0" smtClean="0">
                  <a:latin typeface="Verdana" panose="020B0604030504040204" pitchFamily="34" charset="0"/>
                  <a:ea typeface="Verdana" panose="020B0604030504040204" pitchFamily="34" charset="0"/>
                  <a:cs typeface="Verdana" panose="020B0604030504040204" pitchFamily="34" charset="0"/>
                </a:rPr>
                <a:t>LW/</a:t>
              </a:r>
              <a:r>
                <a:rPr lang="el-GR" sz="2000" dirty="0" smtClean="0">
                  <a:latin typeface="Verdana" panose="020B0604030504040204" pitchFamily="34" charset="0"/>
                  <a:ea typeface="Verdana" panose="020B0604030504040204" pitchFamily="34" charset="0"/>
                  <a:cs typeface="Verdana" panose="020B0604030504040204" pitchFamily="34" charset="0"/>
                </a:rPr>
                <a:t>Δ</a:t>
              </a:r>
              <a:r>
                <a:rPr lang="en-US" sz="2000" dirty="0" err="1" smtClean="0">
                  <a:latin typeface="Verdana" panose="020B0604030504040204" pitchFamily="34" charset="0"/>
                  <a:ea typeface="Verdana" panose="020B0604030504040204" pitchFamily="34" charset="0"/>
                  <a:cs typeface="Verdana" panose="020B0604030504040204" pitchFamily="34" charset="0"/>
                </a:rPr>
                <a:t>tas</a:t>
              </a:r>
              <a:r>
                <a:rPr lang="en-US" sz="2000" dirty="0" smtClean="0">
                  <a:latin typeface="Verdana" panose="020B0604030504040204" pitchFamily="34" charset="0"/>
                  <a:ea typeface="Verdana" panose="020B0604030504040204" pitchFamily="34" charset="0"/>
                  <a:cs typeface="Verdana" panose="020B0604030504040204" pitchFamily="34" charset="0"/>
                </a:rPr>
                <a:t>)</a:t>
              </a:r>
              <a:endParaRPr lang="en-US" sz="2000" dirty="0">
                <a:latin typeface="Verdana" panose="020B0604030504040204" pitchFamily="34" charset="0"/>
                <a:ea typeface="Verdana" panose="020B0604030504040204" pitchFamily="34" charset="0"/>
                <a:cs typeface="Verdana" panose="020B0604030504040204" pitchFamily="34" charset="0"/>
              </a:endParaRPr>
            </a:p>
          </p:txBody>
        </p:sp>
        <p:sp>
          <p:nvSpPr>
            <p:cNvPr id="13" name="TextBox 12"/>
            <p:cNvSpPr txBox="1"/>
            <p:nvPr/>
          </p:nvSpPr>
          <p:spPr>
            <a:xfrm>
              <a:off x="30624380" y="10379242"/>
              <a:ext cx="1074821" cy="584775"/>
            </a:xfrm>
            <a:prstGeom prst="rect">
              <a:avLst/>
            </a:prstGeom>
            <a:noFill/>
          </p:spPr>
          <p:txBody>
            <a:bodyPr wrap="square" rtlCol="0">
              <a:spAutoFit/>
            </a:bodyPr>
            <a:lstStyle/>
            <a:p>
              <a:r>
                <a:rPr lang="en-US" dirty="0" smtClean="0">
                  <a:latin typeface="Verdana" panose="020B0604030504040204" pitchFamily="34" charset="0"/>
                  <a:ea typeface="Verdana" panose="020B0604030504040204" pitchFamily="34" charset="0"/>
                  <a:cs typeface="Verdana" panose="020B0604030504040204" pitchFamily="34" charset="0"/>
                </a:rPr>
                <a:t>(a)</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58" name="TextBox 57"/>
            <p:cNvSpPr txBox="1"/>
            <p:nvPr/>
          </p:nvSpPr>
          <p:spPr>
            <a:xfrm>
              <a:off x="37049241" y="10403306"/>
              <a:ext cx="1074821" cy="584775"/>
            </a:xfrm>
            <a:prstGeom prst="rect">
              <a:avLst/>
            </a:prstGeom>
            <a:noFill/>
          </p:spPr>
          <p:txBody>
            <a:bodyPr wrap="square" rtlCol="0">
              <a:spAutoFit/>
            </a:bodyPr>
            <a:lstStyle/>
            <a:p>
              <a:r>
                <a:rPr lang="en-US" dirty="0" smtClean="0">
                  <a:latin typeface="Verdana" panose="020B0604030504040204" pitchFamily="34" charset="0"/>
                  <a:ea typeface="Verdana" panose="020B0604030504040204" pitchFamily="34" charset="0"/>
                  <a:cs typeface="Verdana" panose="020B0604030504040204" pitchFamily="34" charset="0"/>
                </a:rPr>
                <a:t>(b)</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59" name="TextBox 58"/>
            <p:cNvSpPr txBox="1"/>
            <p:nvPr/>
          </p:nvSpPr>
          <p:spPr>
            <a:xfrm>
              <a:off x="30677610" y="16747958"/>
              <a:ext cx="1074821" cy="584775"/>
            </a:xfrm>
            <a:prstGeom prst="rect">
              <a:avLst/>
            </a:prstGeom>
            <a:noFill/>
          </p:spPr>
          <p:txBody>
            <a:bodyPr wrap="square" rtlCol="0">
              <a:spAutoFit/>
            </a:bodyPr>
            <a:lstStyle/>
            <a:p>
              <a:r>
                <a:rPr lang="en-US" dirty="0" smtClean="0">
                  <a:latin typeface="Verdana" panose="020B0604030504040204" pitchFamily="34" charset="0"/>
                  <a:ea typeface="Verdana" panose="020B0604030504040204" pitchFamily="34" charset="0"/>
                  <a:cs typeface="Verdana" panose="020B0604030504040204" pitchFamily="34" charset="0"/>
                </a:rPr>
                <a:t>(c)</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60" name="TextBox 59"/>
            <p:cNvSpPr txBox="1"/>
            <p:nvPr/>
          </p:nvSpPr>
          <p:spPr>
            <a:xfrm>
              <a:off x="35518931" y="5420460"/>
              <a:ext cx="7981749" cy="400110"/>
            </a:xfrm>
            <a:prstGeom prst="rect">
              <a:avLst/>
            </a:prstGeom>
            <a:noFill/>
          </p:spPr>
          <p:txBody>
            <a:bodyPr wrap="square" rtlCol="0">
              <a:spAutoFit/>
            </a:bodyPr>
            <a:lstStyle/>
            <a:p>
              <a:pPr algn="ctr"/>
              <a:r>
                <a:rPr lang="en-US" sz="2000" dirty="0" smtClean="0">
                  <a:latin typeface="Verdana" panose="020B0604030504040204" pitchFamily="34" charset="0"/>
                  <a:ea typeface="Verdana" panose="020B0604030504040204" pitchFamily="34" charset="0"/>
                  <a:cs typeface="Verdana" panose="020B0604030504040204" pitchFamily="34" charset="0"/>
                </a:rPr>
                <a:t>Correlation (</a:t>
              </a:r>
              <a:r>
                <a:rPr lang="el-GR" sz="2000" dirty="0" smtClean="0">
                  <a:latin typeface="Verdana" panose="020B0604030504040204" pitchFamily="34" charset="0"/>
                  <a:ea typeface="Verdana" panose="020B0604030504040204" pitchFamily="34" charset="0"/>
                  <a:cs typeface="Verdana" panose="020B0604030504040204" pitchFamily="34" charset="0"/>
                </a:rPr>
                <a:t>Δ</a:t>
              </a:r>
              <a:r>
                <a:rPr lang="en-US" sz="2000" dirty="0" smtClean="0">
                  <a:latin typeface="Verdana" panose="020B0604030504040204" pitchFamily="34" charset="0"/>
                  <a:ea typeface="Verdana" panose="020B0604030504040204" pitchFamily="34" charset="0"/>
                  <a:cs typeface="Verdana" panose="020B0604030504040204" pitchFamily="34" charset="0"/>
                </a:rPr>
                <a:t>ta/</a:t>
              </a:r>
              <a:r>
                <a:rPr lang="el-GR" sz="2000" dirty="0" smtClean="0">
                  <a:latin typeface="Verdana" panose="020B0604030504040204" pitchFamily="34" charset="0"/>
                  <a:ea typeface="Verdana" panose="020B0604030504040204" pitchFamily="34" charset="0"/>
                  <a:cs typeface="Verdana" panose="020B0604030504040204" pitchFamily="34" charset="0"/>
                </a:rPr>
                <a:t>Δ</a:t>
              </a:r>
              <a:r>
                <a:rPr lang="en-US" sz="2000" dirty="0" err="1" smtClean="0">
                  <a:latin typeface="Verdana" panose="020B0604030504040204" pitchFamily="34" charset="0"/>
                  <a:ea typeface="Verdana" panose="020B0604030504040204" pitchFamily="34" charset="0"/>
                  <a:cs typeface="Verdana" panose="020B0604030504040204" pitchFamily="34" charset="0"/>
                </a:rPr>
                <a:t>tas</a:t>
              </a:r>
              <a:r>
                <a:rPr lang="en-US" sz="2000" dirty="0" smtClean="0">
                  <a:latin typeface="Verdana" panose="020B0604030504040204" pitchFamily="34" charset="0"/>
                  <a:ea typeface="Verdana" panose="020B0604030504040204" pitchFamily="34" charset="0"/>
                  <a:cs typeface="Verdana" panose="020B0604030504040204" pitchFamily="34" charset="0"/>
                </a:rPr>
                <a:t> vs. </a:t>
              </a:r>
              <a:r>
                <a:rPr lang="el-GR" sz="2000" dirty="0" smtClean="0">
                  <a:latin typeface="Verdana" panose="020B0604030504040204" pitchFamily="34" charset="0"/>
                  <a:ea typeface="Verdana" panose="020B0604030504040204" pitchFamily="34" charset="0"/>
                  <a:cs typeface="Verdana" panose="020B0604030504040204" pitchFamily="34" charset="0"/>
                </a:rPr>
                <a:t>Δ</a:t>
              </a:r>
              <a:r>
                <a:rPr lang="en-US" sz="2000" dirty="0" smtClean="0">
                  <a:latin typeface="Verdana" panose="020B0604030504040204" pitchFamily="34" charset="0"/>
                  <a:ea typeface="Verdana" panose="020B0604030504040204" pitchFamily="34" charset="0"/>
                  <a:cs typeface="Verdana" panose="020B0604030504040204" pitchFamily="34" charset="0"/>
                </a:rPr>
                <a:t>P/</a:t>
              </a:r>
              <a:r>
                <a:rPr lang="el-GR" sz="2000" dirty="0" smtClean="0">
                  <a:latin typeface="Verdana" panose="020B0604030504040204" pitchFamily="34" charset="0"/>
                  <a:ea typeface="Verdana" panose="020B0604030504040204" pitchFamily="34" charset="0"/>
                  <a:cs typeface="Verdana" panose="020B0604030504040204" pitchFamily="34" charset="0"/>
                </a:rPr>
                <a:t>Δ</a:t>
              </a:r>
              <a:r>
                <a:rPr lang="en-US" sz="2000" dirty="0" err="1" smtClean="0">
                  <a:latin typeface="Verdana" panose="020B0604030504040204" pitchFamily="34" charset="0"/>
                  <a:ea typeface="Verdana" panose="020B0604030504040204" pitchFamily="34" charset="0"/>
                  <a:cs typeface="Verdana" panose="020B0604030504040204" pitchFamily="34" charset="0"/>
                </a:rPr>
                <a:t>tas</a:t>
              </a:r>
              <a:r>
                <a:rPr lang="en-US" sz="2000" dirty="0" smtClean="0">
                  <a:latin typeface="Verdana" panose="020B0604030504040204" pitchFamily="34" charset="0"/>
                  <a:ea typeface="Verdana" panose="020B0604030504040204" pitchFamily="34" charset="0"/>
                  <a:cs typeface="Verdana" panose="020B0604030504040204" pitchFamily="34" charset="0"/>
                </a:rPr>
                <a:t>)</a:t>
              </a:r>
              <a:endParaRPr lang="en-US" sz="2000" dirty="0">
                <a:latin typeface="Verdana" panose="020B0604030504040204" pitchFamily="34" charset="0"/>
                <a:ea typeface="Verdana" panose="020B0604030504040204" pitchFamily="34" charset="0"/>
                <a:cs typeface="Verdana" panose="020B0604030504040204" pitchFamily="34" charset="0"/>
              </a:endParaRPr>
            </a:p>
          </p:txBody>
        </p:sp>
        <p:sp>
          <p:nvSpPr>
            <p:cNvPr id="64" name="TextBox 63"/>
            <p:cNvSpPr txBox="1"/>
            <p:nvPr/>
          </p:nvSpPr>
          <p:spPr>
            <a:xfrm>
              <a:off x="37050689" y="16747954"/>
              <a:ext cx="1074821" cy="584775"/>
            </a:xfrm>
            <a:prstGeom prst="rect">
              <a:avLst/>
            </a:prstGeom>
            <a:noFill/>
          </p:spPr>
          <p:txBody>
            <a:bodyPr wrap="square" rtlCol="0">
              <a:spAutoFit/>
            </a:bodyPr>
            <a:lstStyle/>
            <a:p>
              <a:r>
                <a:rPr lang="en-US" dirty="0" smtClean="0">
                  <a:latin typeface="Verdana" panose="020B0604030504040204" pitchFamily="34" charset="0"/>
                  <a:ea typeface="Verdana" panose="020B0604030504040204" pitchFamily="34" charset="0"/>
                  <a:cs typeface="Verdana" panose="020B0604030504040204" pitchFamily="34" charset="0"/>
                </a:rPr>
                <a:t>(d)</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62" name="TextBox 61"/>
            <p:cNvSpPr txBox="1"/>
            <p:nvPr/>
          </p:nvSpPr>
          <p:spPr>
            <a:xfrm>
              <a:off x="35518931" y="11802210"/>
              <a:ext cx="7981749" cy="400110"/>
            </a:xfrm>
            <a:prstGeom prst="rect">
              <a:avLst/>
            </a:prstGeom>
            <a:noFill/>
          </p:spPr>
          <p:txBody>
            <a:bodyPr wrap="square" rtlCol="0">
              <a:spAutoFit/>
            </a:bodyPr>
            <a:lstStyle/>
            <a:p>
              <a:pPr algn="ctr"/>
              <a:r>
                <a:rPr lang="en-US" sz="2000" dirty="0" smtClean="0">
                  <a:latin typeface="Verdana" panose="020B0604030504040204" pitchFamily="34" charset="0"/>
                  <a:ea typeface="Verdana" panose="020B0604030504040204" pitchFamily="34" charset="0"/>
                  <a:cs typeface="Verdana" panose="020B0604030504040204" pitchFamily="34" charset="0"/>
                </a:rPr>
                <a:t>Correlation (</a:t>
              </a:r>
              <a:r>
                <a:rPr lang="el-GR" sz="2000" dirty="0" smtClean="0">
                  <a:latin typeface="Verdana" panose="020B0604030504040204" pitchFamily="34" charset="0"/>
                  <a:ea typeface="Verdana" panose="020B0604030504040204" pitchFamily="34" charset="0"/>
                  <a:cs typeface="Verdana" panose="020B0604030504040204" pitchFamily="34" charset="0"/>
                </a:rPr>
                <a:t>Δ</a:t>
              </a:r>
              <a:r>
                <a:rPr lang="en-US" sz="2000" dirty="0" smtClean="0">
                  <a:latin typeface="Verdana" panose="020B0604030504040204" pitchFamily="34" charset="0"/>
                  <a:ea typeface="Verdana" panose="020B0604030504040204" pitchFamily="34" charset="0"/>
                  <a:cs typeface="Verdana" panose="020B0604030504040204" pitchFamily="34" charset="0"/>
                </a:rPr>
                <a:t>ta/</a:t>
              </a:r>
              <a:r>
                <a:rPr lang="el-GR" sz="2000" dirty="0" smtClean="0">
                  <a:latin typeface="Verdana" panose="020B0604030504040204" pitchFamily="34" charset="0"/>
                  <a:ea typeface="Verdana" panose="020B0604030504040204" pitchFamily="34" charset="0"/>
                  <a:cs typeface="Verdana" panose="020B0604030504040204" pitchFamily="34" charset="0"/>
                </a:rPr>
                <a:t>Δ</a:t>
              </a:r>
              <a:r>
                <a:rPr lang="en-US" sz="2000" dirty="0" err="1" smtClean="0">
                  <a:latin typeface="Verdana" panose="020B0604030504040204" pitchFamily="34" charset="0"/>
                  <a:ea typeface="Verdana" panose="020B0604030504040204" pitchFamily="34" charset="0"/>
                  <a:cs typeface="Verdana" panose="020B0604030504040204" pitchFamily="34" charset="0"/>
                </a:rPr>
                <a:t>tas</a:t>
              </a:r>
              <a:r>
                <a:rPr lang="en-US" sz="2000" dirty="0" smtClean="0">
                  <a:latin typeface="Verdana" panose="020B0604030504040204" pitchFamily="34" charset="0"/>
                  <a:ea typeface="Verdana" panose="020B0604030504040204" pitchFamily="34" charset="0"/>
                  <a:cs typeface="Verdana" panose="020B0604030504040204" pitchFamily="34" charset="0"/>
                </a:rPr>
                <a:t> vs. </a:t>
              </a:r>
              <a:r>
                <a:rPr lang="el-GR" sz="2000" dirty="0" smtClean="0">
                  <a:latin typeface="Verdana" panose="020B0604030504040204" pitchFamily="34" charset="0"/>
                  <a:ea typeface="Verdana" panose="020B0604030504040204" pitchFamily="34" charset="0"/>
                  <a:cs typeface="Verdana" panose="020B0604030504040204" pitchFamily="34" charset="0"/>
                </a:rPr>
                <a:t>Δ</a:t>
              </a:r>
              <a:r>
                <a:rPr lang="en-US" sz="2000" dirty="0">
                  <a:latin typeface="Verdana" panose="020B0604030504040204" pitchFamily="34" charset="0"/>
                  <a:ea typeface="Verdana" panose="020B0604030504040204" pitchFamily="34" charset="0"/>
                  <a:cs typeface="Verdana" panose="020B0604030504040204" pitchFamily="34" charset="0"/>
                </a:rPr>
                <a:t>S</a:t>
              </a:r>
              <a:r>
                <a:rPr lang="en-US" sz="2000" dirty="0" smtClean="0">
                  <a:latin typeface="Verdana" panose="020B0604030504040204" pitchFamily="34" charset="0"/>
                  <a:ea typeface="Verdana" panose="020B0604030504040204" pitchFamily="34" charset="0"/>
                  <a:cs typeface="Verdana" panose="020B0604030504040204" pitchFamily="34" charset="0"/>
                </a:rPr>
                <a:t>W/</a:t>
              </a:r>
              <a:r>
                <a:rPr lang="el-GR" sz="2000" dirty="0" smtClean="0">
                  <a:latin typeface="Verdana" panose="020B0604030504040204" pitchFamily="34" charset="0"/>
                  <a:ea typeface="Verdana" panose="020B0604030504040204" pitchFamily="34" charset="0"/>
                  <a:cs typeface="Verdana" panose="020B0604030504040204" pitchFamily="34" charset="0"/>
                </a:rPr>
                <a:t>Δ</a:t>
              </a:r>
              <a:r>
                <a:rPr lang="en-US" sz="2000" dirty="0" err="1" smtClean="0">
                  <a:latin typeface="Verdana" panose="020B0604030504040204" pitchFamily="34" charset="0"/>
                  <a:ea typeface="Verdana" panose="020B0604030504040204" pitchFamily="34" charset="0"/>
                  <a:cs typeface="Verdana" panose="020B0604030504040204" pitchFamily="34" charset="0"/>
                </a:rPr>
                <a:t>tas</a:t>
              </a:r>
              <a:r>
                <a:rPr lang="en-US" sz="2000" dirty="0" smtClean="0">
                  <a:latin typeface="Verdana" panose="020B0604030504040204" pitchFamily="34" charset="0"/>
                  <a:ea typeface="Verdana" panose="020B0604030504040204" pitchFamily="34" charset="0"/>
                  <a:cs typeface="Verdana" panose="020B0604030504040204" pitchFamily="34" charset="0"/>
                </a:rPr>
                <a:t>)</a:t>
              </a:r>
              <a:endParaRPr lang="en-US" sz="2000" dirty="0">
                <a:latin typeface="Verdana" panose="020B0604030504040204" pitchFamily="34" charset="0"/>
                <a:ea typeface="Verdana" panose="020B0604030504040204" pitchFamily="34" charset="0"/>
                <a:cs typeface="Verdana" panose="020B0604030504040204" pitchFamily="34" charset="0"/>
              </a:endParaRPr>
            </a:p>
          </p:txBody>
        </p:sp>
      </p:grpSp>
      <p:pic>
        <p:nvPicPr>
          <p:cNvPr id="14" name="Picture 13"/>
          <p:cNvPicPr>
            <a:picLocks noChangeAspect="1"/>
          </p:cNvPicPr>
          <p:nvPr/>
        </p:nvPicPr>
        <p:blipFill>
          <a:blip r:embed="rId6" cstate="print"/>
          <a:stretch>
            <a:fillRect/>
          </a:stretch>
        </p:blipFill>
        <p:spPr>
          <a:xfrm>
            <a:off x="12803638" y="17971449"/>
            <a:ext cx="16127978" cy="16127978"/>
          </a:xfrm>
          <a:prstGeom prst="rect">
            <a:avLst/>
          </a:prstGeom>
        </p:spPr>
      </p:pic>
      <p:sp>
        <p:nvSpPr>
          <p:cNvPr id="6800" name="Rectangle 656"/>
          <p:cNvSpPr>
            <a:spLocks noChangeArrowheads="1"/>
          </p:cNvSpPr>
          <p:nvPr/>
        </p:nvSpPr>
        <p:spPr bwMode="auto">
          <a:xfrm>
            <a:off x="6484938" y="2208213"/>
            <a:ext cx="30162" cy="0"/>
          </a:xfrm>
          <a:prstGeom prst="rect">
            <a:avLst/>
          </a:prstGeom>
          <a:solidFill>
            <a:srgbClr val="FDFA00"/>
          </a:solidFill>
          <a:ln w="9525">
            <a:noFill/>
            <a:miter lim="800000"/>
            <a:headEnd/>
            <a:tailEnd/>
          </a:ln>
        </p:spPr>
        <p:txBody>
          <a:bodyPr/>
          <a:lstStyle/>
          <a:p>
            <a:endParaRPr lang="en-US" dirty="0"/>
          </a:p>
        </p:txBody>
      </p:sp>
      <p:sp>
        <p:nvSpPr>
          <p:cNvPr id="6812" name="Rectangle 668"/>
          <p:cNvSpPr>
            <a:spLocks noChangeArrowheads="1"/>
          </p:cNvSpPr>
          <p:nvPr/>
        </p:nvSpPr>
        <p:spPr bwMode="auto">
          <a:xfrm>
            <a:off x="6430963" y="2208213"/>
            <a:ext cx="53975" cy="0"/>
          </a:xfrm>
          <a:prstGeom prst="rect">
            <a:avLst/>
          </a:prstGeom>
          <a:solidFill>
            <a:srgbClr val="FDFA00"/>
          </a:solidFill>
          <a:ln w="9525">
            <a:noFill/>
            <a:miter lim="800000"/>
            <a:headEnd/>
            <a:tailEnd/>
          </a:ln>
        </p:spPr>
        <p:txBody>
          <a:bodyPr/>
          <a:lstStyle/>
          <a:p>
            <a:endParaRPr lang="en-US" dirty="0"/>
          </a:p>
        </p:txBody>
      </p:sp>
      <p:sp>
        <p:nvSpPr>
          <p:cNvPr id="6871" name="Oval 727"/>
          <p:cNvSpPr>
            <a:spLocks noChangeArrowheads="1"/>
          </p:cNvSpPr>
          <p:nvPr/>
        </p:nvSpPr>
        <p:spPr bwMode="auto">
          <a:xfrm>
            <a:off x="7010400" y="2179638"/>
            <a:ext cx="0" cy="0"/>
          </a:xfrm>
          <a:prstGeom prst="ellipse">
            <a:avLst/>
          </a:prstGeom>
          <a:solidFill>
            <a:srgbClr val="FFFFFF"/>
          </a:solidFill>
          <a:ln w="9525">
            <a:noFill/>
            <a:round/>
            <a:headEnd/>
            <a:tailEnd/>
          </a:ln>
        </p:spPr>
        <p:txBody>
          <a:bodyPr/>
          <a:lstStyle/>
          <a:p>
            <a:endParaRPr lang="en-US" dirty="0"/>
          </a:p>
        </p:txBody>
      </p:sp>
      <p:grpSp>
        <p:nvGrpSpPr>
          <p:cNvPr id="7711" name="Group 543"/>
          <p:cNvGrpSpPr>
            <a:grpSpLocks/>
          </p:cNvGrpSpPr>
          <p:nvPr/>
        </p:nvGrpSpPr>
        <p:grpSpPr bwMode="auto">
          <a:xfrm>
            <a:off x="8229600" y="15560675"/>
            <a:ext cx="27432000" cy="0"/>
            <a:chOff x="0" y="0"/>
            <a:chExt cx="20160" cy="0"/>
          </a:xfrm>
        </p:grpSpPr>
        <p:sp>
          <p:nvSpPr>
            <p:cNvPr id="7710" name="Rectangle 542"/>
            <p:cNvSpPr>
              <a:spLocks noChangeArrowheads="1"/>
            </p:cNvSpPr>
            <p:nvPr/>
          </p:nvSpPr>
          <p:spPr bwMode="auto">
            <a:xfrm>
              <a:off x="0" y="0"/>
              <a:ext cx="20160" cy="0"/>
            </a:xfrm>
            <a:prstGeom prst="rect">
              <a:avLst/>
            </a:prstGeom>
            <a:solidFill>
              <a:srgbClr val="FFFFFF"/>
            </a:solidFill>
            <a:ln w="9525">
              <a:noFill/>
              <a:miter lim="800000"/>
              <a:headEnd/>
              <a:tailEnd/>
            </a:ln>
            <a:effectLst/>
          </p:spPr>
          <p:txBody>
            <a:bodyPr/>
            <a:lstStyle/>
            <a:p>
              <a:endParaRPr lang="en-US" dirty="0"/>
            </a:p>
          </p:txBody>
        </p:sp>
        <p:grpSp>
          <p:nvGrpSpPr>
            <p:cNvPr id="7709" name="Group 541"/>
            <p:cNvGrpSpPr>
              <a:grpSpLocks/>
            </p:cNvGrpSpPr>
            <p:nvPr/>
          </p:nvGrpSpPr>
          <p:grpSpPr bwMode="auto">
            <a:xfrm>
              <a:off x="0" y="0"/>
              <a:ext cx="20160" cy="0"/>
              <a:chOff x="0" y="0"/>
              <a:chExt cx="20160" cy="0"/>
            </a:xfrm>
          </p:grpSpPr>
          <p:sp>
            <p:nvSpPr>
              <p:cNvPr id="7708" name="Rectangle 540"/>
              <p:cNvSpPr>
                <a:spLocks noChangeArrowheads="1"/>
              </p:cNvSpPr>
              <p:nvPr/>
            </p:nvSpPr>
            <p:spPr bwMode="auto">
              <a:xfrm>
                <a:off x="0" y="0"/>
                <a:ext cx="20160" cy="0"/>
              </a:xfrm>
              <a:prstGeom prst="rect">
                <a:avLst/>
              </a:prstGeom>
              <a:solidFill>
                <a:srgbClr val="FFFFFF"/>
              </a:solidFill>
              <a:ln w="9525">
                <a:noFill/>
                <a:miter lim="800000"/>
                <a:headEnd/>
                <a:tailEnd/>
              </a:ln>
              <a:effectLst/>
            </p:spPr>
            <p:txBody>
              <a:bodyPr/>
              <a:lstStyle/>
              <a:p>
                <a:endParaRPr lang="en-US" dirty="0"/>
              </a:p>
            </p:txBody>
          </p:sp>
          <p:sp>
            <p:nvSpPr>
              <p:cNvPr id="7701" name="Rectangle 533"/>
              <p:cNvSpPr>
                <a:spLocks noChangeArrowheads="1"/>
              </p:cNvSpPr>
              <p:nvPr/>
            </p:nvSpPr>
            <p:spPr bwMode="auto">
              <a:xfrm>
                <a:off x="0" y="0"/>
                <a:ext cx="20160" cy="0"/>
              </a:xfrm>
              <a:prstGeom prst="rect">
                <a:avLst/>
              </a:prstGeom>
              <a:solidFill>
                <a:srgbClr val="FFFFFF"/>
              </a:solidFill>
              <a:ln w="9525">
                <a:noFill/>
                <a:miter lim="800000"/>
                <a:headEnd/>
                <a:tailEnd/>
              </a:ln>
              <a:effectLst/>
            </p:spPr>
            <p:txBody>
              <a:bodyPr>
                <a:spAutoFit/>
              </a:bodyPr>
              <a:lstStyle/>
              <a:p>
                <a:endParaRPr lang="en-US" dirty="0"/>
              </a:p>
            </p:txBody>
          </p:sp>
        </p:grpSp>
      </p:grpSp>
      <p:sp>
        <p:nvSpPr>
          <p:cNvPr id="7826" name="Text Box 658"/>
          <p:cNvSpPr txBox="1">
            <a:spLocks noChangeArrowheads="1"/>
          </p:cNvSpPr>
          <p:nvPr/>
        </p:nvSpPr>
        <p:spPr bwMode="auto">
          <a:xfrm>
            <a:off x="8181476" y="2547942"/>
            <a:ext cx="27552315" cy="2625001"/>
          </a:xfrm>
          <a:prstGeom prst="rect">
            <a:avLst/>
          </a:prstGeom>
          <a:noFill/>
          <a:ln w="9525">
            <a:noFill/>
            <a:miter lim="800000"/>
            <a:headEnd/>
            <a:tailEnd/>
          </a:ln>
          <a:effectLst/>
        </p:spPr>
        <p:txBody>
          <a:bodyPr wrap="square" lIns="100251" tIns="50127" rIns="100251" bIns="50127">
            <a:spAutoFit/>
          </a:bodyPr>
          <a:lstStyle/>
          <a:p>
            <a:pPr algn="ctr" defTabSz="1001713">
              <a:spcBef>
                <a:spcPct val="0"/>
              </a:spcBef>
            </a:pPr>
            <a:r>
              <a:rPr lang="en-US" sz="3600" b="0" dirty="0" smtClean="0">
                <a:latin typeface="Verdana" pitchFamily="34" charset="0"/>
              </a:rPr>
              <a:t>Anthony M. DeAngelis</a:t>
            </a:r>
            <a:r>
              <a:rPr lang="en-US" sz="3600" b="0" baseline="30000" dirty="0" smtClean="0">
                <a:latin typeface="Verdana" pitchFamily="34" charset="0"/>
              </a:rPr>
              <a:t>1</a:t>
            </a:r>
            <a:r>
              <a:rPr lang="en-US" sz="3600" b="0" dirty="0" smtClean="0">
                <a:latin typeface="Verdana" pitchFamily="34" charset="0"/>
              </a:rPr>
              <a:t>, Xin Qu</a:t>
            </a:r>
            <a:r>
              <a:rPr lang="en-US" sz="3600" b="0" baseline="30000" dirty="0" smtClean="0">
                <a:latin typeface="Verdana" pitchFamily="34" charset="0"/>
              </a:rPr>
              <a:t>1</a:t>
            </a:r>
            <a:r>
              <a:rPr lang="en-US" sz="3600" b="0" dirty="0" smtClean="0">
                <a:latin typeface="Verdana" pitchFamily="34" charset="0"/>
              </a:rPr>
              <a:t>, Alex Hall</a:t>
            </a:r>
            <a:r>
              <a:rPr lang="en-US" sz="3600" b="0" baseline="30000" dirty="0" smtClean="0">
                <a:latin typeface="Verdana" pitchFamily="34" charset="0"/>
              </a:rPr>
              <a:t>1</a:t>
            </a:r>
            <a:r>
              <a:rPr lang="en-US" sz="3600" b="0" dirty="0" smtClean="0">
                <a:latin typeface="Verdana" pitchFamily="34" charset="0"/>
              </a:rPr>
              <a:t>, Stephen A. Klein</a:t>
            </a:r>
            <a:r>
              <a:rPr lang="en-US" sz="3600" b="0" baseline="30000" dirty="0">
                <a:latin typeface="Verdana" pitchFamily="34" charset="0"/>
              </a:rPr>
              <a:t>2</a:t>
            </a:r>
          </a:p>
          <a:p>
            <a:pPr algn="ctr" defTabSz="1001713">
              <a:spcBef>
                <a:spcPct val="0"/>
              </a:spcBef>
            </a:pPr>
            <a:r>
              <a:rPr lang="en-US" b="0" baseline="30000" dirty="0" smtClean="0">
                <a:latin typeface="Verdana" pitchFamily="34" charset="0"/>
              </a:rPr>
              <a:t>1</a:t>
            </a:r>
            <a:r>
              <a:rPr lang="en-US" b="0" dirty="0" smtClean="0">
                <a:latin typeface="Verdana" pitchFamily="34" charset="0"/>
              </a:rPr>
              <a:t>Department of Atmospheric and Oceanic Sciences, University of California, Los Angeles, CA</a:t>
            </a:r>
          </a:p>
          <a:p>
            <a:pPr algn="ctr" defTabSz="1001713">
              <a:spcBef>
                <a:spcPct val="0"/>
              </a:spcBef>
            </a:pPr>
            <a:r>
              <a:rPr lang="en-US" b="0" baseline="30000" dirty="0" smtClean="0">
                <a:latin typeface="Verdana" pitchFamily="34" charset="0"/>
              </a:rPr>
              <a:t>2</a:t>
            </a:r>
            <a:r>
              <a:rPr lang="en-US" b="0" dirty="0" smtClean="0">
                <a:latin typeface="Verdana" pitchFamily="34" charset="0"/>
              </a:rPr>
              <a:t>Lawrence Livermore National Laboratory, Livermore, CA</a:t>
            </a:r>
          </a:p>
          <a:p>
            <a:pPr algn="ctr" defTabSz="1001713">
              <a:spcBef>
                <a:spcPct val="0"/>
              </a:spcBef>
            </a:pPr>
            <a:r>
              <a:rPr lang="en-US" b="0" dirty="0" smtClean="0">
                <a:latin typeface="Verdana" pitchFamily="34" charset="0"/>
              </a:rPr>
              <a:t>contact: adeangelis@atmos.ucla.edu</a:t>
            </a:r>
            <a:r>
              <a:rPr lang="en-US" b="0" dirty="0">
                <a:latin typeface="Verdana" pitchFamily="34" charset="0"/>
              </a:rPr>
              <a:t/>
            </a:r>
            <a:br>
              <a:rPr lang="en-US" b="0" dirty="0">
                <a:latin typeface="Verdana" pitchFamily="34" charset="0"/>
              </a:rPr>
            </a:br>
            <a:endParaRPr lang="en-US" b="0" dirty="0">
              <a:latin typeface="Verdana" pitchFamily="34" charset="0"/>
            </a:endParaRPr>
          </a:p>
        </p:txBody>
      </p:sp>
      <p:sp>
        <p:nvSpPr>
          <p:cNvPr id="7986" name="Text Box 818"/>
          <p:cNvSpPr txBox="1">
            <a:spLocks noChangeArrowheads="1"/>
          </p:cNvSpPr>
          <p:nvPr/>
        </p:nvSpPr>
        <p:spPr bwMode="auto">
          <a:xfrm>
            <a:off x="685800" y="11050588"/>
            <a:ext cx="9753600" cy="588962"/>
          </a:xfrm>
          <a:prstGeom prst="rect">
            <a:avLst/>
          </a:prstGeom>
          <a:noFill/>
          <a:ln w="9525">
            <a:noFill/>
            <a:miter lim="800000"/>
            <a:headEnd/>
            <a:tailEnd/>
          </a:ln>
          <a:effectLst/>
        </p:spPr>
        <p:txBody>
          <a:bodyPr lIns="100251" tIns="50127" rIns="100251" bIns="50127">
            <a:spAutoFit/>
          </a:bodyPr>
          <a:lstStyle/>
          <a:p>
            <a:pPr algn="l" defTabSz="1001713"/>
            <a:endParaRPr lang="en-US" dirty="0">
              <a:latin typeface="Times New Roman" pitchFamily="18" charset="0"/>
            </a:endParaRPr>
          </a:p>
        </p:txBody>
      </p:sp>
      <p:graphicFrame>
        <p:nvGraphicFramePr>
          <p:cNvPr id="14644" name="Object 308"/>
          <p:cNvGraphicFramePr>
            <a:graphicFrameLocks noChangeAspect="1"/>
          </p:cNvGraphicFramePr>
          <p:nvPr/>
        </p:nvGraphicFramePr>
        <p:xfrm>
          <a:off x="21897975" y="16344900"/>
          <a:ext cx="120650" cy="228600"/>
        </p:xfrm>
        <a:graphic>
          <a:graphicData uri="http://schemas.openxmlformats.org/presentationml/2006/ole">
            <p:oleObj spid="_x0000_s14814" name="Equation" r:id="rId7" imgW="114151" imgH="215619" progId="Equation.3">
              <p:embed/>
            </p:oleObj>
          </a:graphicData>
        </a:graphic>
      </p:graphicFrame>
      <p:sp>
        <p:nvSpPr>
          <p:cNvPr id="8169" name="Text Box 1001"/>
          <p:cNvSpPr txBox="1">
            <a:spLocks noChangeArrowheads="1"/>
          </p:cNvSpPr>
          <p:nvPr/>
        </p:nvSpPr>
        <p:spPr bwMode="auto">
          <a:xfrm>
            <a:off x="655638" y="6196013"/>
            <a:ext cx="9753600" cy="776287"/>
          </a:xfrm>
          <a:prstGeom prst="rect">
            <a:avLst/>
          </a:prstGeom>
          <a:noFill/>
          <a:ln w="9525" algn="ctr">
            <a:noFill/>
            <a:miter lim="800000"/>
            <a:headEnd/>
            <a:tailEnd/>
          </a:ln>
          <a:effectLst/>
        </p:spPr>
        <p:txBody>
          <a:bodyPr lIns="100288" tIns="50142" rIns="100288" bIns="50142"/>
          <a:lstStyle/>
          <a:p>
            <a:pPr defTabSz="1001713">
              <a:spcBef>
                <a:spcPct val="0"/>
              </a:spcBef>
            </a:pPr>
            <a:r>
              <a:rPr lang="en-US" dirty="0"/>
              <a:t>	</a:t>
            </a:r>
          </a:p>
        </p:txBody>
      </p:sp>
      <p:sp>
        <p:nvSpPr>
          <p:cNvPr id="14361" name="Rectangle 25"/>
          <p:cNvSpPr>
            <a:spLocks noChangeArrowheads="1"/>
          </p:cNvSpPr>
          <p:nvPr/>
        </p:nvSpPr>
        <p:spPr bwMode="auto">
          <a:xfrm>
            <a:off x="0" y="4662488"/>
            <a:ext cx="10820400" cy="9678987"/>
          </a:xfrm>
          <a:prstGeom prst="rect">
            <a:avLst/>
          </a:prstGeom>
          <a:noFill/>
          <a:ln w="9525" algn="ctr">
            <a:noFill/>
            <a:miter lim="800000"/>
            <a:headEnd/>
            <a:tailEnd/>
          </a:ln>
          <a:effectLst/>
        </p:spPr>
        <p:txBody>
          <a:bodyPr wrap="none" anchor="ctr">
            <a:spAutoFit/>
          </a:bodyPr>
          <a:lstStyle/>
          <a:p>
            <a:endParaRPr lang="en-US" dirty="0"/>
          </a:p>
        </p:txBody>
      </p:sp>
      <p:sp>
        <p:nvSpPr>
          <p:cNvPr id="14353" name="Text Box 17"/>
          <p:cNvSpPr txBox="1">
            <a:spLocks noChangeArrowheads="1"/>
          </p:cNvSpPr>
          <p:nvPr/>
        </p:nvSpPr>
        <p:spPr bwMode="auto">
          <a:xfrm>
            <a:off x="1243013" y="18402300"/>
            <a:ext cx="12141200" cy="528638"/>
          </a:xfrm>
          <a:prstGeom prst="rect">
            <a:avLst/>
          </a:prstGeom>
          <a:noFill/>
          <a:ln w="9525" algn="ctr">
            <a:noFill/>
            <a:miter lim="800000"/>
            <a:headEnd/>
            <a:tailEnd/>
          </a:ln>
          <a:effectLst/>
        </p:spPr>
        <p:txBody>
          <a:bodyPr lIns="100288" tIns="50142" rIns="100288" bIns="50142">
            <a:spAutoFit/>
          </a:bodyPr>
          <a:lstStyle/>
          <a:p>
            <a:pPr defTabSz="1001713">
              <a:lnSpc>
                <a:spcPct val="80000"/>
              </a:lnSpc>
            </a:pPr>
            <a:endParaRPr lang="en-US" sz="3500" b="0" dirty="0">
              <a:latin typeface="Verdana" pitchFamily="34" charset="0"/>
            </a:endParaRPr>
          </a:p>
        </p:txBody>
      </p:sp>
      <p:pic>
        <p:nvPicPr>
          <p:cNvPr id="14613" name="Picture 277"/>
          <p:cNvPicPr>
            <a:picLocks noChangeAspect="1" noChangeArrowheads="1"/>
          </p:cNvPicPr>
          <p:nvPr/>
        </p:nvPicPr>
        <p:blipFill>
          <a:blip r:embed="rId8"/>
          <a:srcRect/>
          <a:stretch>
            <a:fillRect/>
          </a:stretch>
        </p:blipFill>
        <p:spPr bwMode="auto">
          <a:xfrm>
            <a:off x="16075025" y="12457113"/>
            <a:ext cx="1588" cy="1587"/>
          </a:xfrm>
          <a:prstGeom prst="rect">
            <a:avLst/>
          </a:prstGeom>
          <a:noFill/>
          <a:ln w="9525" algn="ctr">
            <a:noFill/>
            <a:miter lim="800000"/>
            <a:headEnd/>
            <a:tailEnd/>
          </a:ln>
          <a:effectLst/>
        </p:spPr>
      </p:pic>
      <p:pic>
        <p:nvPicPr>
          <p:cNvPr id="56" name="Picture 55" descr="rut_banner.gif"/>
          <p:cNvPicPr>
            <a:picLocks noChangeAspect="1"/>
          </p:cNvPicPr>
          <p:nvPr/>
        </p:nvPicPr>
        <p:blipFill>
          <a:blip r:embed="rId9"/>
          <a:stretch>
            <a:fillRect/>
          </a:stretch>
        </p:blipFill>
        <p:spPr>
          <a:xfrm>
            <a:off x="21940837" y="16454437"/>
            <a:ext cx="9525" cy="9525"/>
          </a:xfrm>
          <a:prstGeom prst="rect">
            <a:avLst/>
          </a:prstGeom>
        </p:spPr>
      </p:pic>
      <p:sp>
        <p:nvSpPr>
          <p:cNvPr id="57" name="Rectangle 56"/>
          <p:cNvSpPr/>
          <p:nvPr/>
        </p:nvSpPr>
        <p:spPr>
          <a:xfrm>
            <a:off x="9568544" y="623611"/>
            <a:ext cx="24427543" cy="1938992"/>
          </a:xfrm>
          <a:prstGeom prst="rect">
            <a:avLst/>
          </a:prstGeom>
        </p:spPr>
        <p:txBody>
          <a:bodyPr wrap="square">
            <a:spAutoFit/>
          </a:bodyPr>
          <a:lstStyle/>
          <a:p>
            <a:pPr algn="ctr"/>
            <a:r>
              <a:rPr lang="en-US" sz="6000" dirty="0" smtClean="0">
                <a:solidFill>
                  <a:schemeClr val="accent2"/>
                </a:solidFill>
                <a:latin typeface="Verdana" pitchFamily="34" charset="0"/>
              </a:rPr>
              <a:t>Understanding </a:t>
            </a:r>
            <a:r>
              <a:rPr lang="en-US" sz="6000" dirty="0" err="1" smtClean="0">
                <a:solidFill>
                  <a:schemeClr val="accent2"/>
                </a:solidFill>
                <a:latin typeface="Verdana" pitchFamily="34" charset="0"/>
              </a:rPr>
              <a:t>Intermodel</a:t>
            </a:r>
            <a:r>
              <a:rPr lang="en-US" sz="6000" dirty="0" smtClean="0">
                <a:solidFill>
                  <a:schemeClr val="accent2"/>
                </a:solidFill>
                <a:latin typeface="Verdana" pitchFamily="34" charset="0"/>
              </a:rPr>
              <a:t> Variability in the Response of </a:t>
            </a:r>
            <a:r>
              <a:rPr lang="en-US" sz="6000" dirty="0" smtClean="0">
                <a:solidFill>
                  <a:schemeClr val="accent2"/>
                </a:solidFill>
                <a:latin typeface="Verdana" pitchFamily="34" charset="0"/>
              </a:rPr>
              <a:t>Global-Mean </a:t>
            </a:r>
            <a:r>
              <a:rPr lang="en-US" sz="6000" dirty="0" smtClean="0">
                <a:solidFill>
                  <a:schemeClr val="accent2"/>
                </a:solidFill>
                <a:latin typeface="Verdana" pitchFamily="34" charset="0"/>
              </a:rPr>
              <a:t>Precipitation to CO</a:t>
            </a:r>
            <a:r>
              <a:rPr lang="en-US" sz="6000" baseline="-25000" dirty="0" smtClean="0">
                <a:solidFill>
                  <a:schemeClr val="accent2"/>
                </a:solidFill>
                <a:latin typeface="Verdana" pitchFamily="34" charset="0"/>
              </a:rPr>
              <a:t>2</a:t>
            </a:r>
            <a:r>
              <a:rPr lang="en-US" sz="6000" dirty="0" smtClean="0">
                <a:solidFill>
                  <a:schemeClr val="accent2"/>
                </a:solidFill>
                <a:latin typeface="Verdana" pitchFamily="34" charset="0"/>
              </a:rPr>
              <a:t> </a:t>
            </a:r>
            <a:r>
              <a:rPr lang="en-US" sz="6000" dirty="0" smtClean="0">
                <a:solidFill>
                  <a:schemeClr val="accent2"/>
                </a:solidFill>
                <a:latin typeface="Verdana" pitchFamily="34" charset="0"/>
              </a:rPr>
              <a:t>Forcing</a:t>
            </a:r>
            <a:endParaRPr lang="en-US" sz="6000" dirty="0">
              <a:solidFill>
                <a:schemeClr val="accent2"/>
              </a:solidFill>
              <a:latin typeface="Verdana" pitchFamily="34" charset="0"/>
            </a:endParaRPr>
          </a:p>
        </p:txBody>
      </p:sp>
      <p:sp>
        <p:nvSpPr>
          <p:cNvPr id="14641" name="Text Box 305"/>
          <p:cNvSpPr txBox="1">
            <a:spLocks noChangeArrowheads="1"/>
          </p:cNvSpPr>
          <p:nvPr/>
        </p:nvSpPr>
        <p:spPr bwMode="auto">
          <a:xfrm>
            <a:off x="8367500" y="30045561"/>
            <a:ext cx="36150567" cy="3200876"/>
          </a:xfrm>
          <a:prstGeom prst="rect">
            <a:avLst/>
          </a:prstGeom>
          <a:noFill/>
          <a:ln w="9525" algn="ctr">
            <a:noFill/>
            <a:miter lim="800000"/>
            <a:headEnd/>
            <a:tailEnd/>
          </a:ln>
          <a:effectLst/>
        </p:spPr>
        <p:txBody>
          <a:bodyPr wrap="square">
            <a:spAutoFit/>
          </a:bodyPr>
          <a:lstStyle/>
          <a:p>
            <a:pPr algn="l">
              <a:spcBef>
                <a:spcPts val="0"/>
              </a:spcBef>
            </a:pPr>
            <a:r>
              <a:rPr lang="en-US" sz="2000" b="0" dirty="0" smtClean="0">
                <a:solidFill>
                  <a:schemeClr val="bg2"/>
                </a:solidFill>
                <a:latin typeface="Verdana" pitchFamily="34" charset="0"/>
                <a:ea typeface="Verdana" pitchFamily="34" charset="0"/>
                <a:cs typeface="Verdana" pitchFamily="34" charset="0"/>
              </a:rPr>
              <a:t>CMIP5 Overview: WCRP Coupled Model Intercomparison Project – Phase 5: Special Issue of the CLIVAR Exchanges Newsletter, No. 56, Vol. 15, No. 2</a:t>
            </a:r>
          </a:p>
          <a:p>
            <a:pPr algn="l">
              <a:spcBef>
                <a:spcPts val="0"/>
              </a:spcBef>
            </a:pPr>
            <a:r>
              <a:rPr lang="en-US" sz="2000" b="0" dirty="0" smtClean="0">
                <a:solidFill>
                  <a:schemeClr val="bg2"/>
                </a:solidFill>
                <a:latin typeface="Verdana" pitchFamily="34" charset="0"/>
                <a:ea typeface="Verdana" pitchFamily="34" charset="0"/>
                <a:cs typeface="Verdana" pitchFamily="34" charset="0"/>
              </a:rPr>
              <a:t>CMIP5 Experimental Design: Taylor, K. E., R. J. Stouffer, and G. A. </a:t>
            </a:r>
            <a:r>
              <a:rPr lang="en-US" sz="2000" b="0" dirty="0" err="1" smtClean="0">
                <a:solidFill>
                  <a:schemeClr val="bg2"/>
                </a:solidFill>
                <a:latin typeface="Verdana" pitchFamily="34" charset="0"/>
                <a:ea typeface="Verdana" pitchFamily="34" charset="0"/>
                <a:cs typeface="Verdana" pitchFamily="34" charset="0"/>
              </a:rPr>
              <a:t>Meehl</a:t>
            </a:r>
            <a:r>
              <a:rPr lang="en-US" sz="2000" b="0" dirty="0" smtClean="0">
                <a:solidFill>
                  <a:schemeClr val="bg2"/>
                </a:solidFill>
                <a:latin typeface="Verdana" pitchFamily="34" charset="0"/>
                <a:ea typeface="Verdana" pitchFamily="34" charset="0"/>
                <a:cs typeface="Verdana" pitchFamily="34" charset="0"/>
              </a:rPr>
              <a:t>, 2012: An overview of CMIP5 and the experiment design. </a:t>
            </a:r>
            <a:r>
              <a:rPr lang="en-US" sz="2000" b="0" i="1" dirty="0" smtClean="0">
                <a:solidFill>
                  <a:schemeClr val="bg2"/>
                </a:solidFill>
                <a:latin typeface="Verdana" pitchFamily="34" charset="0"/>
                <a:ea typeface="Verdana" pitchFamily="34" charset="0"/>
                <a:cs typeface="Verdana" pitchFamily="34" charset="0"/>
              </a:rPr>
              <a:t>Bull. Amer. Meteor. Soc.</a:t>
            </a:r>
            <a:r>
              <a:rPr lang="en-US" sz="2000" b="0" dirty="0" smtClean="0">
                <a:solidFill>
                  <a:schemeClr val="bg2"/>
                </a:solidFill>
                <a:latin typeface="Verdana" pitchFamily="34" charset="0"/>
                <a:ea typeface="Verdana" pitchFamily="34" charset="0"/>
                <a:cs typeface="Verdana" pitchFamily="34" charset="0"/>
              </a:rPr>
              <a:t>, </a:t>
            </a:r>
            <a:r>
              <a:rPr lang="en-US" sz="2000" dirty="0" smtClean="0">
                <a:solidFill>
                  <a:schemeClr val="bg2"/>
                </a:solidFill>
                <a:latin typeface="Verdana" pitchFamily="34" charset="0"/>
                <a:ea typeface="Verdana" pitchFamily="34" charset="0"/>
                <a:cs typeface="Verdana" pitchFamily="34" charset="0"/>
              </a:rPr>
              <a:t>93</a:t>
            </a:r>
            <a:r>
              <a:rPr lang="en-US" sz="2000" b="0" dirty="0" smtClean="0">
                <a:solidFill>
                  <a:schemeClr val="bg2"/>
                </a:solidFill>
                <a:latin typeface="Verdana" pitchFamily="34" charset="0"/>
                <a:ea typeface="Verdana" pitchFamily="34" charset="0"/>
                <a:cs typeface="Verdana" pitchFamily="34" charset="0"/>
              </a:rPr>
              <a:t>, 485-498, doi:10.1175/BAMS-D-11-00094.1.</a:t>
            </a:r>
          </a:p>
          <a:p>
            <a:pPr algn="l">
              <a:spcBef>
                <a:spcPts val="0"/>
              </a:spcBef>
            </a:pPr>
            <a:r>
              <a:rPr lang="en-US" sz="2000" b="0" dirty="0" smtClean="0">
                <a:solidFill>
                  <a:schemeClr val="bg2"/>
                </a:solidFill>
                <a:latin typeface="Verdana" pitchFamily="34" charset="0"/>
                <a:ea typeface="Verdana" pitchFamily="34" charset="0"/>
                <a:cs typeface="Verdana" pitchFamily="34" charset="0"/>
              </a:rPr>
              <a:t>Gregory et al., 2004: A new method for diagnosing radiative forcing and climate sensitivity</a:t>
            </a:r>
            <a:r>
              <a:rPr lang="en-US" sz="2000" b="0" dirty="0">
                <a:solidFill>
                  <a:schemeClr val="bg2"/>
                </a:solidFill>
                <a:latin typeface="Verdana" pitchFamily="34" charset="0"/>
                <a:ea typeface="Verdana" pitchFamily="34" charset="0"/>
                <a:cs typeface="Verdana" pitchFamily="34" charset="0"/>
              </a:rPr>
              <a:t>. </a:t>
            </a:r>
            <a:r>
              <a:rPr lang="en-US" sz="2000" b="0" i="1" dirty="0" err="1">
                <a:solidFill>
                  <a:schemeClr val="bg2"/>
                </a:solidFill>
                <a:latin typeface="Verdana" pitchFamily="34" charset="0"/>
                <a:ea typeface="Verdana" pitchFamily="34" charset="0"/>
                <a:cs typeface="Verdana" pitchFamily="34" charset="0"/>
              </a:rPr>
              <a:t>Geophys</a:t>
            </a:r>
            <a:r>
              <a:rPr lang="en-US" sz="2000" b="0" i="1" dirty="0">
                <a:solidFill>
                  <a:schemeClr val="bg2"/>
                </a:solidFill>
                <a:latin typeface="Verdana" pitchFamily="34" charset="0"/>
                <a:ea typeface="Verdana" pitchFamily="34" charset="0"/>
                <a:cs typeface="Verdana" pitchFamily="34" charset="0"/>
              </a:rPr>
              <a:t>. Res. </a:t>
            </a:r>
            <a:r>
              <a:rPr lang="en-US" sz="2000" b="0" i="1" dirty="0" err="1">
                <a:solidFill>
                  <a:schemeClr val="bg2"/>
                </a:solidFill>
                <a:latin typeface="Verdana" pitchFamily="34" charset="0"/>
                <a:ea typeface="Verdana" pitchFamily="34" charset="0"/>
                <a:cs typeface="Verdana" pitchFamily="34" charset="0"/>
              </a:rPr>
              <a:t>Lett</a:t>
            </a:r>
            <a:r>
              <a:rPr lang="en-US" sz="2000" b="0" i="1" dirty="0" smtClean="0">
                <a:solidFill>
                  <a:schemeClr val="bg2"/>
                </a:solidFill>
                <a:latin typeface="Verdana" pitchFamily="34" charset="0"/>
                <a:ea typeface="Verdana" pitchFamily="34" charset="0"/>
                <a:cs typeface="Verdana" pitchFamily="34" charset="0"/>
              </a:rPr>
              <a:t>.</a:t>
            </a:r>
            <a:r>
              <a:rPr lang="en-US" sz="2000" b="0" dirty="0" smtClean="0">
                <a:solidFill>
                  <a:schemeClr val="bg2"/>
                </a:solidFill>
                <a:latin typeface="Verdana" pitchFamily="34" charset="0"/>
                <a:ea typeface="Verdana" pitchFamily="34" charset="0"/>
                <a:cs typeface="Verdana" pitchFamily="34" charset="0"/>
              </a:rPr>
              <a:t>, </a:t>
            </a:r>
            <a:r>
              <a:rPr lang="en-US" sz="2000" dirty="0" smtClean="0">
                <a:solidFill>
                  <a:schemeClr val="bg2"/>
                </a:solidFill>
                <a:latin typeface="Verdana" pitchFamily="34" charset="0"/>
                <a:ea typeface="Verdana" pitchFamily="34" charset="0"/>
                <a:cs typeface="Verdana" pitchFamily="34" charset="0"/>
              </a:rPr>
              <a:t>31</a:t>
            </a:r>
            <a:r>
              <a:rPr lang="en-US" sz="2000" b="0" dirty="0" smtClean="0">
                <a:solidFill>
                  <a:schemeClr val="bg2"/>
                </a:solidFill>
                <a:latin typeface="Verdana" pitchFamily="34" charset="0"/>
                <a:ea typeface="Verdana" pitchFamily="34" charset="0"/>
                <a:cs typeface="Verdana" pitchFamily="34" charset="0"/>
              </a:rPr>
              <a:t>, L03205</a:t>
            </a:r>
            <a:r>
              <a:rPr lang="en-US" sz="2000" b="0" dirty="0">
                <a:solidFill>
                  <a:schemeClr val="bg2"/>
                </a:solidFill>
                <a:latin typeface="Verdana" pitchFamily="34" charset="0"/>
                <a:ea typeface="Verdana" pitchFamily="34" charset="0"/>
                <a:cs typeface="Verdana" pitchFamily="34" charset="0"/>
              </a:rPr>
              <a:t>, </a:t>
            </a:r>
            <a:r>
              <a:rPr lang="en-US" sz="2000" b="0" dirty="0" smtClean="0">
                <a:solidFill>
                  <a:schemeClr val="bg2"/>
                </a:solidFill>
                <a:latin typeface="Verdana" pitchFamily="34" charset="0"/>
                <a:ea typeface="Verdana" pitchFamily="34" charset="0"/>
                <a:cs typeface="Verdana" pitchFamily="34" charset="0"/>
              </a:rPr>
              <a:t>doi:10.1029/2003GL018747.</a:t>
            </a:r>
          </a:p>
          <a:p>
            <a:pPr algn="l">
              <a:spcBef>
                <a:spcPts val="0"/>
              </a:spcBef>
            </a:pPr>
            <a:r>
              <a:rPr lang="en-US" sz="2000" b="0" dirty="0" smtClean="0">
                <a:solidFill>
                  <a:schemeClr val="bg2"/>
                </a:solidFill>
                <a:latin typeface="Verdana" pitchFamily="34" charset="0"/>
                <a:ea typeface="Verdana" pitchFamily="34" charset="0"/>
                <a:cs typeface="Verdana" pitchFamily="34" charset="0"/>
              </a:rPr>
              <a:t>Long, D. J., and M. </a:t>
            </a:r>
            <a:r>
              <a:rPr lang="en-US" sz="2000" b="0" dirty="0">
                <a:solidFill>
                  <a:schemeClr val="bg2"/>
                </a:solidFill>
                <a:latin typeface="Verdana" pitchFamily="34" charset="0"/>
                <a:ea typeface="Verdana" pitchFamily="34" charset="0"/>
                <a:cs typeface="Verdana" pitchFamily="34" charset="0"/>
              </a:rPr>
              <a:t>Collins, 2013: Quantifying global climate feedbacks, responses and </a:t>
            </a:r>
            <a:r>
              <a:rPr lang="en-US" sz="2000" b="0" dirty="0" smtClean="0">
                <a:solidFill>
                  <a:schemeClr val="bg2"/>
                </a:solidFill>
                <a:latin typeface="Verdana" pitchFamily="34" charset="0"/>
                <a:ea typeface="Verdana" pitchFamily="34" charset="0"/>
                <a:cs typeface="Verdana" pitchFamily="34" charset="0"/>
              </a:rPr>
              <a:t>forcing under </a:t>
            </a:r>
            <a:r>
              <a:rPr lang="en-US" sz="2000" b="0" dirty="0">
                <a:solidFill>
                  <a:schemeClr val="bg2"/>
                </a:solidFill>
                <a:latin typeface="Verdana" pitchFamily="34" charset="0"/>
                <a:ea typeface="Verdana" pitchFamily="34" charset="0"/>
                <a:cs typeface="Verdana" pitchFamily="34" charset="0"/>
              </a:rPr>
              <a:t>abrupt and gradual CO</a:t>
            </a:r>
            <a:r>
              <a:rPr lang="en-US" sz="2000" b="0" baseline="-25000" dirty="0">
                <a:solidFill>
                  <a:schemeClr val="bg2"/>
                </a:solidFill>
                <a:latin typeface="Verdana" pitchFamily="34" charset="0"/>
                <a:ea typeface="Verdana" pitchFamily="34" charset="0"/>
                <a:cs typeface="Verdana" pitchFamily="34" charset="0"/>
              </a:rPr>
              <a:t>2</a:t>
            </a:r>
            <a:r>
              <a:rPr lang="en-US" sz="2000" b="0" dirty="0">
                <a:solidFill>
                  <a:schemeClr val="bg2"/>
                </a:solidFill>
                <a:latin typeface="Verdana" pitchFamily="34" charset="0"/>
                <a:ea typeface="Verdana" pitchFamily="34" charset="0"/>
                <a:cs typeface="Verdana" pitchFamily="34" charset="0"/>
              </a:rPr>
              <a:t> </a:t>
            </a:r>
            <a:r>
              <a:rPr lang="en-US" sz="2000" b="0" dirty="0" smtClean="0">
                <a:solidFill>
                  <a:schemeClr val="bg2"/>
                </a:solidFill>
                <a:latin typeface="Verdana" pitchFamily="34" charset="0"/>
                <a:ea typeface="Verdana" pitchFamily="34" charset="0"/>
                <a:cs typeface="Verdana" pitchFamily="34" charset="0"/>
              </a:rPr>
              <a:t>forcing. </a:t>
            </a:r>
            <a:r>
              <a:rPr lang="en-US" sz="2000" b="0" i="1" dirty="0" smtClean="0">
                <a:solidFill>
                  <a:schemeClr val="bg2"/>
                </a:solidFill>
                <a:latin typeface="Verdana" pitchFamily="34" charset="0"/>
                <a:ea typeface="Verdana" pitchFamily="34" charset="0"/>
                <a:cs typeface="Verdana" pitchFamily="34" charset="0"/>
              </a:rPr>
              <a:t>Climate </a:t>
            </a:r>
            <a:r>
              <a:rPr lang="en-US" sz="2000" b="0" i="1" dirty="0" err="1" smtClean="0">
                <a:solidFill>
                  <a:schemeClr val="bg2"/>
                </a:solidFill>
                <a:latin typeface="Verdana" pitchFamily="34" charset="0"/>
                <a:ea typeface="Verdana" pitchFamily="34" charset="0"/>
                <a:cs typeface="Verdana" pitchFamily="34" charset="0"/>
              </a:rPr>
              <a:t>Dyn</a:t>
            </a:r>
            <a:r>
              <a:rPr lang="en-US" sz="2000" b="0" i="1" dirty="0" smtClean="0">
                <a:solidFill>
                  <a:schemeClr val="bg2"/>
                </a:solidFill>
                <a:latin typeface="Verdana" pitchFamily="34" charset="0"/>
                <a:ea typeface="Verdana" pitchFamily="34" charset="0"/>
                <a:cs typeface="Verdana" pitchFamily="34" charset="0"/>
              </a:rPr>
              <a:t>.</a:t>
            </a:r>
            <a:r>
              <a:rPr lang="en-US" sz="2000" b="0" dirty="0" smtClean="0">
                <a:solidFill>
                  <a:schemeClr val="bg2"/>
                </a:solidFill>
                <a:latin typeface="Verdana" pitchFamily="34" charset="0"/>
                <a:ea typeface="Verdana" pitchFamily="34" charset="0"/>
                <a:cs typeface="Verdana" pitchFamily="34" charset="0"/>
              </a:rPr>
              <a:t>, </a:t>
            </a:r>
            <a:r>
              <a:rPr lang="en-US" sz="2000" dirty="0" smtClean="0">
                <a:solidFill>
                  <a:schemeClr val="bg2"/>
                </a:solidFill>
                <a:latin typeface="Verdana" pitchFamily="34" charset="0"/>
                <a:ea typeface="Verdana" pitchFamily="34" charset="0"/>
                <a:cs typeface="Verdana" pitchFamily="34" charset="0"/>
              </a:rPr>
              <a:t>41</a:t>
            </a:r>
            <a:r>
              <a:rPr lang="en-US" sz="2000" b="0" dirty="0" smtClean="0">
                <a:solidFill>
                  <a:schemeClr val="bg2"/>
                </a:solidFill>
                <a:latin typeface="Verdana" pitchFamily="34" charset="0"/>
                <a:ea typeface="Verdana" pitchFamily="34" charset="0"/>
                <a:cs typeface="Verdana" pitchFamily="34" charset="0"/>
              </a:rPr>
              <a:t>, 2471-2479.</a:t>
            </a:r>
          </a:p>
          <a:p>
            <a:pPr algn="l">
              <a:spcBef>
                <a:spcPts val="0"/>
              </a:spcBef>
            </a:pPr>
            <a:r>
              <a:rPr lang="en-US" sz="2000" b="0" dirty="0">
                <a:solidFill>
                  <a:schemeClr val="bg2"/>
                </a:solidFill>
                <a:latin typeface="Verdana" panose="020B0604030504040204" pitchFamily="34" charset="0"/>
                <a:ea typeface="Verdana" panose="020B0604030504040204" pitchFamily="34" charset="0"/>
                <a:cs typeface="Verdana" panose="020B0604030504040204" pitchFamily="34" charset="0"/>
              </a:rPr>
              <a:t>Pendergrass, A. G., and D. L. Hartmann, 2014: The atmospheric energy constraint on global-mean precipitation change. </a:t>
            </a:r>
            <a:r>
              <a:rPr lang="en-US" sz="2000" b="0" i="1" dirty="0">
                <a:solidFill>
                  <a:schemeClr val="bg2"/>
                </a:solidFill>
                <a:latin typeface="Verdana" panose="020B0604030504040204" pitchFamily="34" charset="0"/>
                <a:ea typeface="Verdana" panose="020B0604030504040204" pitchFamily="34" charset="0"/>
                <a:cs typeface="Verdana" panose="020B0604030504040204" pitchFamily="34" charset="0"/>
              </a:rPr>
              <a:t>J. Climate</a:t>
            </a:r>
            <a:r>
              <a:rPr lang="en-US" sz="2000" b="0" dirty="0">
                <a:solidFill>
                  <a:schemeClr val="bg2"/>
                </a:solidFill>
                <a:latin typeface="Verdana" panose="020B0604030504040204" pitchFamily="34" charset="0"/>
                <a:ea typeface="Verdana" panose="020B0604030504040204" pitchFamily="34" charset="0"/>
                <a:cs typeface="Verdana" panose="020B0604030504040204" pitchFamily="34" charset="0"/>
              </a:rPr>
              <a:t>, </a:t>
            </a:r>
            <a:r>
              <a:rPr lang="en-US" sz="2000" dirty="0">
                <a:solidFill>
                  <a:schemeClr val="bg2"/>
                </a:solidFill>
                <a:latin typeface="Verdana" panose="020B0604030504040204" pitchFamily="34" charset="0"/>
                <a:ea typeface="Verdana" panose="020B0604030504040204" pitchFamily="34" charset="0"/>
                <a:cs typeface="Verdana" panose="020B0604030504040204" pitchFamily="34" charset="0"/>
              </a:rPr>
              <a:t>27</a:t>
            </a:r>
            <a:r>
              <a:rPr lang="en-US" sz="2000" b="0" dirty="0">
                <a:solidFill>
                  <a:schemeClr val="bg2"/>
                </a:solidFill>
                <a:latin typeface="Verdana" panose="020B0604030504040204" pitchFamily="34" charset="0"/>
                <a:ea typeface="Verdana" panose="020B0604030504040204" pitchFamily="34" charset="0"/>
                <a:cs typeface="Verdana" panose="020B0604030504040204" pitchFamily="34" charset="0"/>
              </a:rPr>
              <a:t>, 757-768</a:t>
            </a:r>
            <a:r>
              <a:rPr lang="en-US" sz="2000" b="0" dirty="0" smtClean="0">
                <a:solidFill>
                  <a:schemeClr val="bg2"/>
                </a:solidFill>
                <a:latin typeface="Verdana" panose="020B0604030504040204" pitchFamily="34" charset="0"/>
                <a:ea typeface="Verdana" panose="020B0604030504040204" pitchFamily="34" charset="0"/>
                <a:cs typeface="Verdana" panose="020B0604030504040204" pitchFamily="34" charset="0"/>
              </a:rPr>
              <a:t>.</a:t>
            </a:r>
          </a:p>
          <a:p>
            <a:pPr algn="l">
              <a:spcBef>
                <a:spcPts val="0"/>
              </a:spcBef>
            </a:pPr>
            <a:r>
              <a:rPr lang="en-US" sz="2000" b="0" dirty="0" err="1" smtClean="0">
                <a:solidFill>
                  <a:schemeClr val="bg2"/>
                </a:solidFill>
                <a:latin typeface="Verdana" pitchFamily="34" charset="0"/>
                <a:ea typeface="Verdana" pitchFamily="34" charset="0"/>
                <a:cs typeface="Verdana" pitchFamily="34" charset="0"/>
              </a:rPr>
              <a:t>Previdi</a:t>
            </a:r>
            <a:r>
              <a:rPr lang="en-US" sz="2000" b="0" dirty="0" smtClean="0">
                <a:solidFill>
                  <a:schemeClr val="bg2"/>
                </a:solidFill>
                <a:latin typeface="Verdana" pitchFamily="34" charset="0"/>
                <a:ea typeface="Verdana" pitchFamily="34" charset="0"/>
                <a:cs typeface="Verdana" pitchFamily="34" charset="0"/>
              </a:rPr>
              <a:t>, 2010: Radiative feedbacks on global precipitation. </a:t>
            </a:r>
            <a:r>
              <a:rPr lang="en-US" sz="2000" b="0" i="1" dirty="0" smtClean="0">
                <a:solidFill>
                  <a:schemeClr val="bg2"/>
                </a:solidFill>
                <a:latin typeface="Verdana" pitchFamily="34" charset="0"/>
                <a:ea typeface="Verdana" pitchFamily="34" charset="0"/>
                <a:cs typeface="Verdana" pitchFamily="34" charset="0"/>
              </a:rPr>
              <a:t>Environ. Res. </a:t>
            </a:r>
            <a:r>
              <a:rPr lang="en-US" sz="2000" b="0" i="1" dirty="0" err="1" smtClean="0">
                <a:solidFill>
                  <a:schemeClr val="bg2"/>
                </a:solidFill>
                <a:latin typeface="Verdana" pitchFamily="34" charset="0"/>
                <a:ea typeface="Verdana" pitchFamily="34" charset="0"/>
                <a:cs typeface="Verdana" pitchFamily="34" charset="0"/>
              </a:rPr>
              <a:t>Lett</a:t>
            </a:r>
            <a:r>
              <a:rPr lang="en-US" sz="2000" b="0" i="1" dirty="0">
                <a:solidFill>
                  <a:schemeClr val="bg2"/>
                </a:solidFill>
                <a:latin typeface="Verdana" pitchFamily="34" charset="0"/>
                <a:ea typeface="Verdana" pitchFamily="34" charset="0"/>
                <a:cs typeface="Verdana" pitchFamily="34" charset="0"/>
              </a:rPr>
              <a:t>.</a:t>
            </a:r>
            <a:r>
              <a:rPr lang="en-US" sz="2000" b="0" dirty="0">
                <a:solidFill>
                  <a:schemeClr val="bg2"/>
                </a:solidFill>
                <a:latin typeface="Verdana" pitchFamily="34" charset="0"/>
                <a:ea typeface="Verdana" pitchFamily="34" charset="0"/>
                <a:cs typeface="Verdana" pitchFamily="34" charset="0"/>
              </a:rPr>
              <a:t>, 025211, </a:t>
            </a:r>
            <a:r>
              <a:rPr lang="en-US" sz="2000" b="0" dirty="0" smtClean="0">
                <a:solidFill>
                  <a:schemeClr val="bg2"/>
                </a:solidFill>
                <a:latin typeface="Verdana" pitchFamily="34" charset="0"/>
                <a:ea typeface="Verdana" pitchFamily="34" charset="0"/>
                <a:cs typeface="Verdana" pitchFamily="34" charset="0"/>
              </a:rPr>
              <a:t>doi:10.1088/1748-9326/5/2/025211.</a:t>
            </a:r>
          </a:p>
          <a:p>
            <a:pPr algn="l">
              <a:spcBef>
                <a:spcPts val="0"/>
              </a:spcBef>
            </a:pPr>
            <a:r>
              <a:rPr lang="en-US" sz="2000" b="0" dirty="0">
                <a:solidFill>
                  <a:schemeClr val="bg2"/>
                </a:solidFill>
                <a:latin typeface="Verdana" pitchFamily="34" charset="0"/>
                <a:ea typeface="Verdana" pitchFamily="34" charset="0"/>
                <a:cs typeface="Verdana" pitchFamily="34" charset="0"/>
              </a:rPr>
              <a:t>Takahashi, 2009: The global hydrological cycle and atmospheric shortwave absorption in climate models under </a:t>
            </a:r>
            <a:r>
              <a:rPr lang="en-US" sz="2000" b="0" dirty="0" smtClean="0">
                <a:solidFill>
                  <a:schemeClr val="bg2"/>
                </a:solidFill>
                <a:latin typeface="Verdana" pitchFamily="34" charset="0"/>
                <a:ea typeface="Verdana" pitchFamily="34" charset="0"/>
                <a:cs typeface="Verdana" pitchFamily="34" charset="0"/>
              </a:rPr>
              <a:t>CO</a:t>
            </a:r>
            <a:r>
              <a:rPr lang="en-US" sz="2000" b="0" baseline="-25000" dirty="0" smtClean="0">
                <a:solidFill>
                  <a:schemeClr val="bg2"/>
                </a:solidFill>
                <a:latin typeface="Verdana" pitchFamily="34" charset="0"/>
                <a:ea typeface="Verdana" pitchFamily="34" charset="0"/>
                <a:cs typeface="Verdana" pitchFamily="34" charset="0"/>
              </a:rPr>
              <a:t>2</a:t>
            </a:r>
            <a:r>
              <a:rPr lang="en-US" sz="2000" b="0" dirty="0" smtClean="0">
                <a:solidFill>
                  <a:schemeClr val="bg2"/>
                </a:solidFill>
                <a:latin typeface="Verdana" pitchFamily="34" charset="0"/>
                <a:ea typeface="Verdana" pitchFamily="34" charset="0"/>
                <a:cs typeface="Verdana" pitchFamily="34" charset="0"/>
              </a:rPr>
              <a:t> forcing</a:t>
            </a:r>
            <a:r>
              <a:rPr lang="en-US" sz="2000" b="0" dirty="0">
                <a:solidFill>
                  <a:schemeClr val="bg2"/>
                </a:solidFill>
                <a:latin typeface="Verdana" pitchFamily="34" charset="0"/>
                <a:ea typeface="Verdana" pitchFamily="34" charset="0"/>
                <a:cs typeface="Verdana" pitchFamily="34" charset="0"/>
              </a:rPr>
              <a:t>. </a:t>
            </a:r>
            <a:r>
              <a:rPr lang="en-US" sz="2000" b="0" i="1" dirty="0">
                <a:solidFill>
                  <a:schemeClr val="bg2"/>
                </a:solidFill>
                <a:latin typeface="Verdana" pitchFamily="34" charset="0"/>
                <a:ea typeface="Verdana" pitchFamily="34" charset="0"/>
                <a:cs typeface="Verdana" pitchFamily="34" charset="0"/>
              </a:rPr>
              <a:t>J. Climate</a:t>
            </a:r>
            <a:r>
              <a:rPr lang="en-US" sz="2000" b="0" dirty="0">
                <a:solidFill>
                  <a:schemeClr val="bg2"/>
                </a:solidFill>
                <a:latin typeface="Verdana" pitchFamily="34" charset="0"/>
                <a:ea typeface="Verdana" pitchFamily="34" charset="0"/>
                <a:cs typeface="Verdana" pitchFamily="34" charset="0"/>
              </a:rPr>
              <a:t>, </a:t>
            </a:r>
            <a:r>
              <a:rPr lang="en-US" sz="2000" dirty="0">
                <a:solidFill>
                  <a:schemeClr val="bg2"/>
                </a:solidFill>
                <a:latin typeface="Verdana" pitchFamily="34" charset="0"/>
                <a:ea typeface="Verdana" pitchFamily="34" charset="0"/>
                <a:cs typeface="Verdana" pitchFamily="34" charset="0"/>
              </a:rPr>
              <a:t>22</a:t>
            </a:r>
            <a:r>
              <a:rPr lang="en-US" sz="2000" b="0" dirty="0">
                <a:solidFill>
                  <a:schemeClr val="bg2"/>
                </a:solidFill>
                <a:latin typeface="Verdana" pitchFamily="34" charset="0"/>
                <a:ea typeface="Verdana" pitchFamily="34" charset="0"/>
                <a:cs typeface="Verdana" pitchFamily="34" charset="0"/>
              </a:rPr>
              <a:t>, 5667–5675.</a:t>
            </a:r>
            <a:endParaRPr lang="en-US" sz="2000" b="0" dirty="0" smtClean="0">
              <a:solidFill>
                <a:schemeClr val="bg2"/>
              </a:solidFill>
              <a:latin typeface="Verdana" pitchFamily="34" charset="0"/>
              <a:ea typeface="Verdana" pitchFamily="34" charset="0"/>
              <a:cs typeface="Verdana" pitchFamily="34" charset="0"/>
            </a:endParaRPr>
          </a:p>
          <a:p>
            <a:pPr algn="l">
              <a:spcBef>
                <a:spcPts val="0"/>
              </a:spcBef>
            </a:pPr>
            <a:r>
              <a:rPr lang="en-US" sz="2000" b="0" dirty="0">
                <a:latin typeface="Verdana" pitchFamily="34" charset="0"/>
                <a:ea typeface="Verdana" pitchFamily="34" charset="0"/>
                <a:cs typeface="Verdana" pitchFamily="34" charset="0"/>
              </a:rPr>
              <a:t/>
            </a:r>
            <a:br>
              <a:rPr lang="en-US" sz="2000" b="0" dirty="0">
                <a:latin typeface="Verdana" pitchFamily="34" charset="0"/>
                <a:ea typeface="Verdana" pitchFamily="34" charset="0"/>
                <a:cs typeface="Verdana" pitchFamily="34" charset="0"/>
              </a:rPr>
            </a:br>
            <a:endParaRPr lang="en-US" sz="2000" b="0" dirty="0" smtClean="0">
              <a:latin typeface="Verdana" pitchFamily="34" charset="0"/>
              <a:ea typeface="Verdana" pitchFamily="34" charset="0"/>
              <a:cs typeface="Verdana" pitchFamily="34" charset="0"/>
            </a:endParaRPr>
          </a:p>
          <a:p>
            <a:pPr algn="l">
              <a:spcBef>
                <a:spcPts val="0"/>
              </a:spcBef>
            </a:pPr>
            <a:r>
              <a:rPr lang="en-US" sz="2200" b="0" i="1" dirty="0" smtClean="0">
                <a:latin typeface="Verdana" pitchFamily="34" charset="0"/>
              </a:rPr>
              <a:t> </a:t>
            </a:r>
            <a:r>
              <a:rPr lang="en-US" sz="2200" b="0" dirty="0" smtClean="0">
                <a:latin typeface="Verdana" pitchFamily="34" charset="0"/>
              </a:rPr>
              <a:t>    </a:t>
            </a:r>
          </a:p>
        </p:txBody>
      </p:sp>
      <p:grpSp>
        <p:nvGrpSpPr>
          <p:cNvPr id="7" name="Group 6"/>
          <p:cNvGrpSpPr/>
          <p:nvPr/>
        </p:nvGrpSpPr>
        <p:grpSpPr>
          <a:xfrm>
            <a:off x="698269" y="5199016"/>
            <a:ext cx="12801600" cy="24505920"/>
            <a:chOff x="698269" y="4937760"/>
            <a:chExt cx="12801600" cy="24505920"/>
          </a:xfrm>
        </p:grpSpPr>
        <p:sp>
          <p:nvSpPr>
            <p:cNvPr id="14363" name="Text Box 27"/>
            <p:cNvSpPr txBox="1">
              <a:spLocks noChangeArrowheads="1"/>
            </p:cNvSpPr>
            <p:nvPr/>
          </p:nvSpPr>
          <p:spPr bwMode="auto">
            <a:xfrm>
              <a:off x="728518" y="4952683"/>
              <a:ext cx="12755880" cy="824508"/>
            </a:xfrm>
            <a:prstGeom prst="rect">
              <a:avLst/>
            </a:prstGeom>
            <a:solidFill>
              <a:srgbClr val="CCECFF"/>
            </a:solidFill>
            <a:ln w="9525">
              <a:noFill/>
              <a:miter lim="800000"/>
              <a:headEnd/>
              <a:tailEnd/>
            </a:ln>
            <a:effectLst/>
          </p:spPr>
          <p:txBody>
            <a:bodyPr lIns="100251" tIns="50127" rIns="100251" bIns="50127">
              <a:spAutoFit/>
            </a:bodyPr>
            <a:lstStyle/>
            <a:p>
              <a:pPr algn="ctr" defTabSz="1001713">
                <a:spcBef>
                  <a:spcPct val="0"/>
                </a:spcBef>
              </a:pPr>
              <a:r>
                <a:rPr lang="en-US" sz="4700" dirty="0" smtClean="0">
                  <a:solidFill>
                    <a:schemeClr val="accent2"/>
                  </a:solidFill>
                  <a:latin typeface="Verdana" pitchFamily="34" charset="0"/>
                </a:rPr>
                <a:t>OVERVIEW</a:t>
              </a:r>
              <a:endParaRPr lang="en-US" sz="4700" dirty="0">
                <a:solidFill>
                  <a:schemeClr val="accent2"/>
                </a:solidFill>
                <a:latin typeface="Verdana" pitchFamily="34" charset="0"/>
              </a:endParaRPr>
            </a:p>
          </p:txBody>
        </p:sp>
        <p:sp>
          <p:nvSpPr>
            <p:cNvPr id="63" name="Rectangle 62"/>
            <p:cNvSpPr/>
            <p:nvPr/>
          </p:nvSpPr>
          <p:spPr bwMode="auto">
            <a:xfrm>
              <a:off x="698269" y="4937760"/>
              <a:ext cx="12801600" cy="24505920"/>
            </a:xfrm>
            <a:prstGeom prst="rect">
              <a:avLst/>
            </a:prstGeom>
            <a:noFill/>
            <a:ln w="9525" cap="flat" cmpd="sng" algn="ctr">
              <a:solidFill>
                <a:schemeClr val="accent2"/>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just" defTabSz="1001713" rtl="0" eaLnBrk="1" fontAlgn="base" latinLnBrk="0" hangingPunct="1">
                <a:lnSpc>
                  <a:spcPct val="100000"/>
                </a:lnSpc>
                <a:spcBef>
                  <a:spcPct val="50000"/>
                </a:spcBef>
                <a:spcAft>
                  <a:spcPct val="0"/>
                </a:spcAft>
                <a:buClrTx/>
                <a:buSzTx/>
                <a:buFontTx/>
                <a:buNone/>
                <a:tabLst/>
              </a:pPr>
              <a:endParaRPr kumimoji="0" lang="en-US" sz="3200" b="1" i="0" u="none" strike="noStrike" cap="none" normalizeH="0" baseline="0" dirty="0" smtClean="0">
                <a:ln>
                  <a:noFill/>
                </a:ln>
                <a:solidFill>
                  <a:schemeClr val="tx1"/>
                </a:solidFill>
                <a:effectLst/>
                <a:latin typeface="Comic Sans MS" pitchFamily="66" charset="0"/>
              </a:endParaRPr>
            </a:p>
          </p:txBody>
        </p:sp>
        <p:sp>
          <p:nvSpPr>
            <p:cNvPr id="14349" name="Text Box 13"/>
            <p:cNvSpPr txBox="1">
              <a:spLocks noChangeArrowheads="1"/>
            </p:cNvSpPr>
            <p:nvPr/>
          </p:nvSpPr>
          <p:spPr bwMode="auto">
            <a:xfrm>
              <a:off x="1126939" y="5961905"/>
              <a:ext cx="11887200" cy="14382096"/>
            </a:xfrm>
            <a:prstGeom prst="rect">
              <a:avLst/>
            </a:prstGeom>
            <a:noFill/>
            <a:ln w="9525" algn="ctr">
              <a:noFill/>
              <a:miter lim="800000"/>
              <a:headEnd/>
              <a:tailEnd/>
            </a:ln>
            <a:effectLst/>
          </p:spPr>
          <p:txBody>
            <a:bodyPr lIns="100288" tIns="50142" rIns="100288" bIns="50142">
              <a:spAutoFit/>
            </a:bodyPr>
            <a:lstStyle/>
            <a:p>
              <a:pPr>
                <a:spcBef>
                  <a:spcPts val="0"/>
                </a:spcBef>
              </a:pPr>
              <a:r>
                <a:rPr lang="en-US" b="0" dirty="0" smtClean="0">
                  <a:latin typeface="Verdana" pitchFamily="34" charset="0"/>
                </a:rPr>
                <a:t>	</a:t>
              </a:r>
              <a:r>
                <a:rPr lang="en-US" b="0" dirty="0" smtClean="0">
                  <a:latin typeface="Verdana" panose="020B0604030504040204" pitchFamily="34" charset="0"/>
                  <a:ea typeface="Verdana" panose="020B0604030504040204" pitchFamily="34" charset="0"/>
                  <a:cs typeface="Verdana" panose="020B0604030504040204" pitchFamily="34" charset="0"/>
                </a:rPr>
                <a:t>Climate models predict that global precipitation will intensify with </a:t>
              </a:r>
              <a:r>
                <a:rPr lang="en-US" b="0" dirty="0">
                  <a:latin typeface="Verdana" panose="020B0604030504040204" pitchFamily="34" charset="0"/>
                  <a:ea typeface="Verdana" panose="020B0604030504040204" pitchFamily="34" charset="0"/>
                  <a:cs typeface="Verdana" panose="020B0604030504040204" pitchFamily="34" charset="0"/>
                </a:rPr>
                <a:t>increasing </a:t>
              </a:r>
              <a:r>
                <a:rPr lang="en-US" b="0" dirty="0" smtClean="0">
                  <a:latin typeface="Verdana" panose="020B0604030504040204" pitchFamily="34" charset="0"/>
                  <a:ea typeface="Verdana" panose="020B0604030504040204" pitchFamily="34" charset="0"/>
                  <a:cs typeface="Verdana" panose="020B0604030504040204" pitchFamily="34" charset="0"/>
                </a:rPr>
                <a:t>atmospheric greenhouse gases, but there is uncertainty in the amount of intensification per unit warming.  </a:t>
              </a:r>
              <a:r>
                <a:rPr lang="en-US" b="0" dirty="0">
                  <a:latin typeface="Verdana" pitchFamily="34" charset="0"/>
                </a:rPr>
                <a:t>P</a:t>
              </a:r>
              <a:r>
                <a:rPr lang="en-US" b="0" dirty="0" smtClean="0">
                  <a:latin typeface="Verdana" pitchFamily="34" charset="0"/>
                </a:rPr>
                <a:t>revious studies show that the </a:t>
              </a:r>
              <a:r>
                <a:rPr lang="en-US" b="0" dirty="0" err="1" smtClean="0">
                  <a:latin typeface="Verdana" pitchFamily="34" charset="0"/>
                </a:rPr>
                <a:t>intermodel</a:t>
              </a:r>
              <a:r>
                <a:rPr lang="en-US" b="0" dirty="0" smtClean="0">
                  <a:latin typeface="Verdana" pitchFamily="34" charset="0"/>
                </a:rPr>
                <a:t> spread in global hydrological sensitivity originates from a combination of </a:t>
              </a:r>
              <a:r>
                <a:rPr lang="en-US" b="0" dirty="0" err="1" smtClean="0">
                  <a:latin typeface="Verdana" pitchFamily="34" charset="0"/>
                </a:rPr>
                <a:t>intermodel</a:t>
              </a:r>
              <a:r>
                <a:rPr lang="en-US" b="0" dirty="0" smtClean="0">
                  <a:latin typeface="Verdana" pitchFamily="34" charset="0"/>
                </a:rPr>
                <a:t> differences in atmospheric shortwave absorption, </a:t>
              </a:r>
              <a:r>
                <a:rPr lang="en-US" b="0" dirty="0" err="1" smtClean="0">
                  <a:latin typeface="Verdana" pitchFamily="34" charset="0"/>
                </a:rPr>
                <a:t>longwave</a:t>
              </a:r>
              <a:r>
                <a:rPr lang="en-US" b="0" dirty="0" smtClean="0">
                  <a:latin typeface="Verdana" pitchFamily="34" charset="0"/>
                </a:rPr>
                <a:t> cooling, and cloud feedback changes (e.g., Takahashi 2009; </a:t>
              </a:r>
              <a:r>
                <a:rPr lang="en-US" b="0" dirty="0" err="1" smtClean="0">
                  <a:latin typeface="Verdana" pitchFamily="34" charset="0"/>
                </a:rPr>
                <a:t>Previdi</a:t>
              </a:r>
              <a:r>
                <a:rPr lang="en-US" b="0" dirty="0" smtClean="0">
                  <a:latin typeface="Verdana" pitchFamily="34" charset="0"/>
                </a:rPr>
                <a:t> 2010; Pendergrass and Hartmann 2014).  Our goal is to further understand the causes for the </a:t>
              </a:r>
              <a:r>
                <a:rPr lang="en-US" b="0" dirty="0" err="1" smtClean="0">
                  <a:latin typeface="Verdana" pitchFamily="34" charset="0"/>
                </a:rPr>
                <a:t>intermodel</a:t>
              </a:r>
              <a:r>
                <a:rPr lang="en-US" b="0" dirty="0" smtClean="0">
                  <a:latin typeface="Verdana" pitchFamily="34" charset="0"/>
                </a:rPr>
                <a:t> scatter in hydrological sensitivity, which may stem from differences in the spatial and vertical climate response to anthropogenic forcing as well as differences in the way radiation is computed across models.  We begin by focusing on the global precipitation response to increased carbon dioxide and explore </a:t>
              </a:r>
              <a:r>
                <a:rPr lang="en-US" b="0" dirty="0" err="1" smtClean="0">
                  <a:latin typeface="Verdana" pitchFamily="34" charset="0"/>
                </a:rPr>
                <a:t>intermodel</a:t>
              </a:r>
              <a:r>
                <a:rPr lang="en-US" b="0" dirty="0" smtClean="0">
                  <a:latin typeface="Verdana" pitchFamily="34" charset="0"/>
                </a:rPr>
                <a:t> spread in the fast and temperature-mediated precipitation responses separately in CMIP5 simulations.</a:t>
              </a:r>
            </a:p>
            <a:p>
              <a:pPr>
                <a:spcBef>
                  <a:spcPts val="0"/>
                </a:spcBef>
              </a:pPr>
              <a:r>
                <a:rPr lang="en-US" b="0" dirty="0" smtClean="0">
                  <a:latin typeface="Verdana" pitchFamily="34" charset="0"/>
                </a:rPr>
                <a:t> 	Preliminary analysis shows that both the fast and temperature-mediated responses of precipitation exhibit substantial variability across models. A considerable portion of the temperature-mediated spread originates from </a:t>
              </a:r>
              <a:r>
                <a:rPr lang="en-US" b="0" dirty="0" err="1" smtClean="0">
                  <a:latin typeface="Verdana" pitchFamily="34" charset="0"/>
                </a:rPr>
                <a:t>intermodel</a:t>
              </a:r>
              <a:r>
                <a:rPr lang="en-US" b="0" dirty="0" smtClean="0">
                  <a:latin typeface="Verdana" pitchFamily="34" charset="0"/>
                </a:rPr>
                <a:t> differences in clear-sky shortwave absorption.  The spatial pattern of warming, potentially through its influence on global evaporation or originating from other mechanisms, also plays a role.  Future work will further explore these sources of spread as well as the contribution from radiation transfer calculations. </a:t>
              </a:r>
              <a:endParaRPr lang="en-US" b="0" dirty="0">
                <a:latin typeface="Verdana" pitchFamily="34" charset="0"/>
              </a:endParaRPr>
            </a:p>
          </p:txBody>
        </p:sp>
        <p:sp>
          <p:nvSpPr>
            <p:cNvPr id="14351" name="Text Box 15"/>
            <p:cNvSpPr txBox="1">
              <a:spLocks noChangeArrowheads="1"/>
            </p:cNvSpPr>
            <p:nvPr/>
          </p:nvSpPr>
          <p:spPr bwMode="auto">
            <a:xfrm>
              <a:off x="735158" y="19970689"/>
              <a:ext cx="12755880" cy="824508"/>
            </a:xfrm>
            <a:prstGeom prst="rect">
              <a:avLst/>
            </a:prstGeom>
            <a:solidFill>
              <a:srgbClr val="CCECFF"/>
            </a:solidFill>
            <a:ln w="9525">
              <a:noFill/>
              <a:miter lim="800000"/>
              <a:headEnd/>
              <a:tailEnd/>
            </a:ln>
            <a:effectLst/>
          </p:spPr>
          <p:txBody>
            <a:bodyPr wrap="square" lIns="100251" tIns="50127" rIns="100251" bIns="50127">
              <a:spAutoFit/>
            </a:bodyPr>
            <a:lstStyle/>
            <a:p>
              <a:pPr algn="ctr" defTabSz="1001713">
                <a:spcBef>
                  <a:spcPct val="0"/>
                </a:spcBef>
              </a:pPr>
              <a:r>
                <a:rPr lang="en-US" sz="4700" dirty="0" smtClean="0">
                  <a:solidFill>
                    <a:schemeClr val="accent2"/>
                  </a:solidFill>
                  <a:latin typeface="Verdana" pitchFamily="34" charset="0"/>
                </a:rPr>
                <a:t>DATA AND METHODOLOGY</a:t>
              </a:r>
              <a:endParaRPr lang="en-US" sz="4700" dirty="0">
                <a:solidFill>
                  <a:schemeClr val="accent2"/>
                </a:solidFill>
                <a:latin typeface="Verdana" pitchFamily="34" charset="0"/>
              </a:endParaRPr>
            </a:p>
          </p:txBody>
        </p:sp>
        <p:sp>
          <p:nvSpPr>
            <p:cNvPr id="14617" name="Text Box 281"/>
            <p:cNvSpPr txBox="1">
              <a:spLocks noChangeArrowheads="1"/>
            </p:cNvSpPr>
            <p:nvPr/>
          </p:nvSpPr>
          <p:spPr bwMode="auto">
            <a:xfrm>
              <a:off x="969667" y="21058518"/>
              <a:ext cx="12414546" cy="7044703"/>
            </a:xfrm>
            <a:prstGeom prst="rect">
              <a:avLst/>
            </a:prstGeom>
            <a:noFill/>
            <a:ln w="9525" algn="ctr">
              <a:noFill/>
              <a:miter lim="800000"/>
              <a:headEnd/>
              <a:tailEnd/>
            </a:ln>
            <a:effectLst/>
          </p:spPr>
          <p:txBody>
            <a:bodyPr wrap="square" lIns="100288" tIns="50142" rIns="100288" bIns="50142">
              <a:spAutoFit/>
            </a:bodyPr>
            <a:lstStyle/>
            <a:p>
              <a:pPr marL="279400" indent="-279400" algn="l" defTabSz="1001713">
                <a:lnSpc>
                  <a:spcPct val="90000"/>
                </a:lnSpc>
                <a:spcBef>
                  <a:spcPct val="10000"/>
                </a:spcBef>
                <a:buFont typeface="Wingdings" pitchFamily="2" charset="2"/>
                <a:buChar char="§"/>
              </a:pPr>
              <a:r>
                <a:rPr lang="en-US" u="sng" dirty="0" smtClean="0">
                  <a:solidFill>
                    <a:srgbClr val="006600"/>
                  </a:solidFill>
                  <a:latin typeface="Verdana" pitchFamily="34" charset="0"/>
                </a:rPr>
                <a:t>Models:</a:t>
              </a:r>
              <a:r>
                <a:rPr lang="en-US" b="0" dirty="0" smtClean="0">
                  <a:solidFill>
                    <a:srgbClr val="006600"/>
                  </a:solidFill>
                  <a:latin typeface="Verdana" pitchFamily="34" charset="0"/>
                </a:rPr>
                <a:t> </a:t>
              </a:r>
              <a:r>
                <a:rPr lang="en-US" b="0" dirty="0" smtClean="0">
                  <a:latin typeface="Verdana" pitchFamily="34" charset="0"/>
                </a:rPr>
                <a:t>25 CMIP5 models, one ensemble member eac</a:t>
              </a:r>
              <a:r>
                <a:rPr lang="en-US" b="0" dirty="0">
                  <a:latin typeface="Verdana" pitchFamily="34" charset="0"/>
                </a:rPr>
                <a:t>h</a:t>
              </a:r>
              <a:endParaRPr lang="en-US" b="0" dirty="0" smtClean="0">
                <a:latin typeface="Verdana" pitchFamily="34" charset="0"/>
              </a:endParaRPr>
            </a:p>
            <a:p>
              <a:pPr marL="279400" indent="-279400" algn="l" defTabSz="1001713">
                <a:lnSpc>
                  <a:spcPct val="90000"/>
                </a:lnSpc>
                <a:spcBef>
                  <a:spcPct val="10000"/>
                </a:spcBef>
                <a:buFont typeface="Wingdings" pitchFamily="2" charset="2"/>
                <a:buChar char="§"/>
              </a:pPr>
              <a:r>
                <a:rPr lang="en-US" u="sng" dirty="0" smtClean="0">
                  <a:solidFill>
                    <a:srgbClr val="006600"/>
                  </a:solidFill>
                  <a:latin typeface="Verdana" pitchFamily="34" charset="0"/>
                </a:rPr>
                <a:t>Experiments:</a:t>
              </a:r>
              <a:r>
                <a:rPr lang="en-US" b="0" dirty="0" smtClean="0">
                  <a:solidFill>
                    <a:srgbClr val="006600"/>
                  </a:solidFill>
                  <a:latin typeface="Verdana" pitchFamily="34" charset="0"/>
                </a:rPr>
                <a:t> </a:t>
              </a:r>
              <a:r>
                <a:rPr lang="en-US" b="0" dirty="0" smtClean="0">
                  <a:latin typeface="Verdana" pitchFamily="34" charset="0"/>
                </a:rPr>
                <a:t>Abrupt quadrupled CO</a:t>
              </a:r>
              <a:r>
                <a:rPr lang="en-US" b="0" baseline="-25000" dirty="0" smtClean="0">
                  <a:latin typeface="Verdana" pitchFamily="34" charset="0"/>
                </a:rPr>
                <a:t>2 </a:t>
              </a:r>
              <a:r>
                <a:rPr lang="en-US" b="0" dirty="0" smtClean="0">
                  <a:latin typeface="Verdana" pitchFamily="34" charset="0"/>
                </a:rPr>
                <a:t>(abrupt4xCO2) simulations are compared with pre-industrial (</a:t>
              </a:r>
              <a:r>
                <a:rPr lang="en-US" b="0" dirty="0" err="1" smtClean="0">
                  <a:latin typeface="Verdana" pitchFamily="34" charset="0"/>
                </a:rPr>
                <a:t>piControl</a:t>
              </a:r>
              <a:r>
                <a:rPr lang="en-US" b="0" dirty="0" smtClean="0">
                  <a:latin typeface="Verdana" pitchFamily="34" charset="0"/>
                </a:rPr>
                <a:t>) simulations, using 150 years (or max available) for each.</a:t>
              </a:r>
              <a:endParaRPr lang="en-US" b="0" baseline="-25000" dirty="0" smtClean="0">
                <a:latin typeface="Verdana" pitchFamily="34" charset="0"/>
              </a:endParaRPr>
            </a:p>
            <a:p>
              <a:pPr marL="279400" indent="-279400" algn="l" defTabSz="1001713">
                <a:lnSpc>
                  <a:spcPct val="90000"/>
                </a:lnSpc>
                <a:spcBef>
                  <a:spcPct val="10000"/>
                </a:spcBef>
                <a:buFont typeface="Wingdings" pitchFamily="2" charset="2"/>
                <a:buChar char="§"/>
              </a:pPr>
              <a:r>
                <a:rPr lang="en-US" u="sng" dirty="0" smtClean="0">
                  <a:solidFill>
                    <a:srgbClr val="006600"/>
                  </a:solidFill>
                  <a:latin typeface="Verdana" pitchFamily="34" charset="0"/>
                </a:rPr>
                <a:t>Methodology:</a:t>
              </a:r>
              <a:r>
                <a:rPr lang="en-US" dirty="0" smtClean="0">
                  <a:solidFill>
                    <a:srgbClr val="006600"/>
                  </a:solidFill>
                  <a:latin typeface="Verdana" pitchFamily="34" charset="0"/>
                </a:rPr>
                <a:t> </a:t>
              </a:r>
              <a:r>
                <a:rPr lang="en-US" b="0" dirty="0">
                  <a:latin typeface="Verdana" panose="020B0604030504040204" pitchFamily="34" charset="0"/>
                  <a:ea typeface="Verdana" panose="020B0604030504040204" pitchFamily="34" charset="0"/>
                  <a:cs typeface="Verdana" panose="020B0604030504040204" pitchFamily="34" charset="0"/>
                </a:rPr>
                <a:t>Linear regression of annual-mean </a:t>
              </a:r>
              <a:r>
                <a:rPr lang="en-US" b="0" dirty="0" smtClean="0">
                  <a:latin typeface="Verdana" panose="020B0604030504040204" pitchFamily="34" charset="0"/>
                  <a:ea typeface="Verdana" panose="020B0604030504040204" pitchFamily="34" charset="0"/>
                  <a:cs typeface="Verdana" panose="020B0604030504040204" pitchFamily="34" charset="0"/>
                </a:rPr>
                <a:t>anomalies (abrupt4xCO</a:t>
              </a:r>
              <a:r>
                <a:rPr lang="en-US" b="0" baseline="-25000" dirty="0" smtClean="0">
                  <a:latin typeface="Verdana" panose="020B0604030504040204" pitchFamily="34" charset="0"/>
                  <a:ea typeface="Verdana" panose="020B0604030504040204" pitchFamily="34" charset="0"/>
                  <a:cs typeface="Verdana" panose="020B0604030504040204" pitchFamily="34" charset="0"/>
                </a:rPr>
                <a:t>2</a:t>
              </a:r>
              <a:r>
                <a:rPr lang="en-US" b="0" dirty="0" smtClean="0">
                  <a:latin typeface="Verdana" panose="020B0604030504040204" pitchFamily="34" charset="0"/>
                  <a:ea typeface="Verdana" panose="020B0604030504040204" pitchFamily="34" charset="0"/>
                  <a:cs typeface="Verdana" panose="020B0604030504040204" pitchFamily="34" charset="0"/>
                </a:rPr>
                <a:t>-piControl) </a:t>
              </a:r>
              <a:r>
                <a:rPr lang="en-US" b="0" dirty="0">
                  <a:latin typeface="Verdana" panose="020B0604030504040204" pitchFamily="34" charset="0"/>
                  <a:ea typeface="Verdana" panose="020B0604030504040204" pitchFamily="34" charset="0"/>
                  <a:cs typeface="Verdana" panose="020B0604030504040204" pitchFamily="34" charset="0"/>
                </a:rPr>
                <a:t>in precipitation (and other variables) versus those in 2-m temperature </a:t>
              </a:r>
              <a:r>
                <a:rPr lang="en-US" b="0" dirty="0" smtClean="0">
                  <a:latin typeface="Verdana" panose="020B0604030504040204" pitchFamily="34" charset="0"/>
                  <a:ea typeface="Verdana" panose="020B0604030504040204" pitchFamily="34" charset="0"/>
                  <a:cs typeface="Verdana" panose="020B0604030504040204" pitchFamily="34" charset="0"/>
                </a:rPr>
                <a:t>is </a:t>
              </a:r>
              <a:r>
                <a:rPr lang="en-US" b="0" dirty="0">
                  <a:latin typeface="Verdana" panose="020B0604030504040204" pitchFamily="34" charset="0"/>
                  <a:ea typeface="Verdana" panose="020B0604030504040204" pitchFamily="34" charset="0"/>
                  <a:cs typeface="Verdana" panose="020B0604030504040204" pitchFamily="34" charset="0"/>
                </a:rPr>
                <a:t>used to separate </a:t>
              </a:r>
              <a:r>
                <a:rPr lang="en-US" b="0" dirty="0" smtClean="0">
                  <a:latin typeface="Verdana" panose="020B0604030504040204" pitchFamily="34" charset="0"/>
                  <a:ea typeface="Verdana" panose="020B0604030504040204" pitchFamily="34" charset="0"/>
                  <a:cs typeface="Verdana" panose="020B0604030504040204" pitchFamily="34" charset="0"/>
                </a:rPr>
                <a:t>fast </a:t>
              </a:r>
              <a:r>
                <a:rPr lang="en-US" b="0" dirty="0">
                  <a:latin typeface="Verdana" panose="020B0604030504040204" pitchFamily="34" charset="0"/>
                  <a:ea typeface="Verdana" panose="020B0604030504040204" pitchFamily="34" charset="0"/>
                  <a:cs typeface="Verdana" panose="020B0604030504040204" pitchFamily="34" charset="0"/>
                </a:rPr>
                <a:t>and </a:t>
              </a:r>
              <a:r>
                <a:rPr lang="en-US" b="0" dirty="0" smtClean="0">
                  <a:latin typeface="Verdana" panose="020B0604030504040204" pitchFamily="34" charset="0"/>
                  <a:ea typeface="Verdana" panose="020B0604030504040204" pitchFamily="34" charset="0"/>
                  <a:cs typeface="Verdana" panose="020B0604030504040204" pitchFamily="34" charset="0"/>
                </a:rPr>
                <a:t>temperature-mediated responses (e.g., Gregory et al. 2004; Long and Collins 2013).</a:t>
              </a:r>
              <a:endParaRPr lang="en-US" b="0" dirty="0" smtClean="0">
                <a:solidFill>
                  <a:srgbClr val="006600"/>
                </a:solidFill>
                <a:latin typeface="Verdana" panose="020B0604030504040204" pitchFamily="34" charset="0"/>
                <a:ea typeface="Verdana" panose="020B0604030504040204" pitchFamily="34" charset="0"/>
                <a:cs typeface="Verdana" panose="020B0604030504040204" pitchFamily="34" charset="0"/>
              </a:endParaRPr>
            </a:p>
            <a:p>
              <a:pPr marL="279400" indent="-279400" algn="l" defTabSz="1001713">
                <a:lnSpc>
                  <a:spcPct val="90000"/>
                </a:lnSpc>
                <a:spcBef>
                  <a:spcPct val="10000"/>
                </a:spcBef>
                <a:buFont typeface="Wingdings" pitchFamily="2" charset="2"/>
                <a:buChar char="§"/>
              </a:pPr>
              <a:r>
                <a:rPr lang="en-US" u="sng" dirty="0" smtClean="0">
                  <a:solidFill>
                    <a:srgbClr val="006600"/>
                  </a:solidFill>
                  <a:latin typeface="Verdana" pitchFamily="34" charset="0"/>
                </a:rPr>
                <a:t>Resolution:</a:t>
              </a:r>
              <a:r>
                <a:rPr lang="en-US" b="0" dirty="0" smtClean="0">
                  <a:solidFill>
                    <a:srgbClr val="006600"/>
                  </a:solidFill>
                  <a:latin typeface="Verdana" pitchFamily="34" charset="0"/>
                </a:rPr>
                <a:t> </a:t>
              </a:r>
              <a:r>
                <a:rPr lang="en-US" b="0" dirty="0" smtClean="0">
                  <a:latin typeface="Verdana" pitchFamily="34" charset="0"/>
                </a:rPr>
                <a:t>A common 2.5°x2.5° </a:t>
              </a:r>
              <a:r>
                <a:rPr lang="en-US" b="0" dirty="0" err="1" smtClean="0">
                  <a:latin typeface="Verdana" pitchFamily="34" charset="0"/>
                </a:rPr>
                <a:t>lon-lat</a:t>
              </a:r>
              <a:r>
                <a:rPr lang="en-US" b="0" dirty="0" smtClean="0">
                  <a:latin typeface="Verdana" pitchFamily="34" charset="0"/>
                </a:rPr>
                <a:t> grid is used for spatial analysis, where linear interpolation or area averaging was used in the regridding process.</a:t>
              </a:r>
            </a:p>
            <a:p>
              <a:pPr marL="279400" indent="-279400" algn="l" defTabSz="1001713">
                <a:lnSpc>
                  <a:spcPct val="90000"/>
                </a:lnSpc>
                <a:spcBef>
                  <a:spcPct val="10000"/>
                </a:spcBef>
                <a:buFont typeface="Wingdings" pitchFamily="2" charset="2"/>
                <a:buChar char="§"/>
              </a:pPr>
              <a:endParaRPr lang="en-US" b="0" dirty="0" smtClean="0">
                <a:latin typeface="Verdana" pitchFamily="34" charset="0"/>
              </a:endParaRPr>
            </a:p>
            <a:p>
              <a:pPr marL="279400" indent="-279400" algn="l" defTabSz="1001713">
                <a:lnSpc>
                  <a:spcPct val="90000"/>
                </a:lnSpc>
                <a:spcBef>
                  <a:spcPct val="10000"/>
                </a:spcBef>
                <a:buFontTx/>
                <a:buChar char="•"/>
              </a:pPr>
              <a:endParaRPr lang="en-US" b="0" dirty="0">
                <a:latin typeface="Verdana" pitchFamily="34" charset="0"/>
              </a:endParaRPr>
            </a:p>
            <a:p>
              <a:pPr marL="279400" indent="-279400" algn="l" defTabSz="1001713">
                <a:lnSpc>
                  <a:spcPct val="90000"/>
                </a:lnSpc>
                <a:spcBef>
                  <a:spcPct val="10000"/>
                </a:spcBef>
              </a:pPr>
              <a:endParaRPr lang="en-US" b="0" dirty="0">
                <a:latin typeface="Verdana" pitchFamily="34" charset="0"/>
              </a:endParaRPr>
            </a:p>
          </p:txBody>
        </p:sp>
        <p:sp>
          <p:nvSpPr>
            <p:cNvPr id="89" name="Text Box 293"/>
            <p:cNvSpPr txBox="1">
              <a:spLocks noChangeArrowheads="1"/>
            </p:cNvSpPr>
            <p:nvPr/>
          </p:nvSpPr>
          <p:spPr bwMode="auto">
            <a:xfrm>
              <a:off x="731520" y="26804001"/>
              <a:ext cx="12755880" cy="593676"/>
            </a:xfrm>
            <a:prstGeom prst="rect">
              <a:avLst/>
            </a:prstGeom>
            <a:solidFill>
              <a:srgbClr val="CCECFF"/>
            </a:solidFill>
            <a:ln w="9525">
              <a:noFill/>
              <a:miter lim="800000"/>
              <a:headEnd/>
              <a:tailEnd/>
            </a:ln>
            <a:effectLst/>
          </p:spPr>
          <p:txBody>
            <a:bodyPr wrap="square" lIns="100251" tIns="50127" rIns="100251" bIns="50127">
              <a:spAutoFit/>
            </a:bodyPr>
            <a:lstStyle/>
            <a:p>
              <a:pPr algn="ctr" defTabSz="1001713">
                <a:spcBef>
                  <a:spcPct val="0"/>
                </a:spcBef>
              </a:pPr>
              <a:r>
                <a:rPr lang="en-US" dirty="0" smtClean="0">
                  <a:solidFill>
                    <a:schemeClr val="accent2"/>
                  </a:solidFill>
                  <a:latin typeface="Verdana" pitchFamily="34" charset="0"/>
                </a:rPr>
                <a:t>ACKNOWLEDGEMENTS</a:t>
              </a:r>
              <a:endParaRPr lang="en-US" dirty="0">
                <a:solidFill>
                  <a:schemeClr val="accent2"/>
                </a:solidFill>
                <a:latin typeface="Verdana" pitchFamily="34" charset="0"/>
              </a:endParaRPr>
            </a:p>
          </p:txBody>
        </p:sp>
        <p:sp>
          <p:nvSpPr>
            <p:cNvPr id="90" name="Text Box 291"/>
            <p:cNvSpPr txBox="1">
              <a:spLocks noChangeArrowheads="1"/>
            </p:cNvSpPr>
            <p:nvPr/>
          </p:nvSpPr>
          <p:spPr bwMode="auto">
            <a:xfrm>
              <a:off x="788441" y="27513013"/>
              <a:ext cx="12641810" cy="1874056"/>
            </a:xfrm>
            <a:prstGeom prst="rect">
              <a:avLst/>
            </a:prstGeom>
            <a:noFill/>
            <a:ln w="9525" algn="ctr">
              <a:noFill/>
              <a:miter lim="800000"/>
              <a:headEnd/>
              <a:tailEnd/>
            </a:ln>
            <a:effectLst/>
          </p:spPr>
          <p:txBody>
            <a:bodyPr wrap="square" lIns="100288" tIns="50142" rIns="100288" bIns="50142">
              <a:spAutoFit/>
            </a:bodyPr>
            <a:lstStyle/>
            <a:p>
              <a:pPr marL="279400" indent="-283464" defTabSz="1001713">
                <a:lnSpc>
                  <a:spcPct val="90000"/>
                </a:lnSpc>
                <a:spcBef>
                  <a:spcPct val="10000"/>
                </a:spcBef>
                <a:buFont typeface="Wingdings" pitchFamily="2" charset="2"/>
                <a:buChar char="§"/>
              </a:pPr>
              <a:r>
                <a:rPr lang="en-US" sz="1800" b="0" dirty="0">
                  <a:solidFill>
                    <a:schemeClr val="bg2"/>
                  </a:solidFill>
                  <a:latin typeface="Verdana" pitchFamily="34" charset="0"/>
                </a:rPr>
                <a:t>This work is supported by DOE’s Regional and Global Climate Modeling Program under the project ‘‘Identifying Robust Cloud Feedbacks in Observations and </a:t>
              </a:r>
              <a:r>
                <a:rPr lang="en-US" sz="1800" b="0" dirty="0" smtClean="0">
                  <a:solidFill>
                    <a:schemeClr val="bg2"/>
                  </a:solidFill>
                  <a:latin typeface="Verdana" pitchFamily="34" charset="0"/>
                </a:rPr>
                <a:t>Models’’ </a:t>
              </a:r>
              <a:r>
                <a:rPr lang="en-US" sz="1800" b="0" dirty="0">
                  <a:solidFill>
                    <a:schemeClr val="bg2"/>
                  </a:solidFill>
                  <a:latin typeface="Verdana" pitchFamily="34" charset="0"/>
                </a:rPr>
                <a:t>(contract DEAC52-07NA27344</a:t>
              </a:r>
              <a:r>
                <a:rPr lang="en-US" sz="1800" b="0" dirty="0" smtClean="0">
                  <a:solidFill>
                    <a:schemeClr val="bg2"/>
                  </a:solidFill>
                  <a:latin typeface="Verdana" pitchFamily="34" charset="0"/>
                </a:rPr>
                <a:t>).</a:t>
              </a:r>
              <a:endParaRPr lang="en-US" sz="1800" b="0" dirty="0" smtClean="0">
                <a:solidFill>
                  <a:schemeClr val="bg2"/>
                </a:solidFill>
                <a:latin typeface="Verdana" pitchFamily="34" charset="0"/>
                <a:ea typeface="Verdana" pitchFamily="34" charset="0"/>
                <a:cs typeface="Verdana" pitchFamily="34" charset="0"/>
              </a:endParaRPr>
            </a:p>
            <a:p>
              <a:pPr marL="279400" indent="-283464" defTabSz="1001713">
                <a:lnSpc>
                  <a:spcPct val="90000"/>
                </a:lnSpc>
                <a:spcBef>
                  <a:spcPct val="10000"/>
                </a:spcBef>
                <a:buFont typeface="Wingdings" pitchFamily="2" charset="2"/>
                <a:buChar char="§"/>
              </a:pPr>
              <a:r>
                <a:rPr lang="en-US" sz="1800" b="0" dirty="0" smtClean="0">
                  <a:solidFill>
                    <a:schemeClr val="bg2"/>
                  </a:solidFill>
                  <a:latin typeface="Verdana" pitchFamily="34" charset="0"/>
                  <a:ea typeface="Verdana" pitchFamily="34" charset="0"/>
                  <a:cs typeface="Verdana" pitchFamily="34" charset="0"/>
                </a:rPr>
                <a:t>We acknowledge the World Climate Research </a:t>
              </a:r>
              <a:r>
                <a:rPr lang="en-US" sz="1800" b="0" dirty="0" err="1" smtClean="0">
                  <a:solidFill>
                    <a:schemeClr val="bg2"/>
                  </a:solidFill>
                  <a:latin typeface="Verdana" pitchFamily="34" charset="0"/>
                  <a:ea typeface="Verdana" pitchFamily="34" charset="0"/>
                  <a:cs typeface="Verdana" pitchFamily="34" charset="0"/>
                </a:rPr>
                <a:t>Programme's</a:t>
              </a:r>
              <a:r>
                <a:rPr lang="en-US" sz="1800" b="0" dirty="0" smtClean="0">
                  <a:solidFill>
                    <a:schemeClr val="bg2"/>
                  </a:solidFill>
                  <a:latin typeface="Verdana" pitchFamily="34" charset="0"/>
                  <a:ea typeface="Verdana" pitchFamily="34" charset="0"/>
                  <a:cs typeface="Verdana" pitchFamily="34" charset="0"/>
                </a:rPr>
                <a:t> Working Group on Coupled Modelling, which is responsible for CMIP, and we thank the climate modeling groups for producing and making available their model output. For CMIP the U.S. Department of Energy's Program for Climate Model Diagnosis and Intercomparison provides coordinating support and led development of software infrastructure in partnership with the Global Organization for Earth System Science Portals.</a:t>
              </a:r>
            </a:p>
          </p:txBody>
        </p:sp>
      </p:grpSp>
      <p:sp>
        <p:nvSpPr>
          <p:cNvPr id="14662" name="Rectangle 326"/>
          <p:cNvSpPr>
            <a:spLocks noChangeArrowheads="1"/>
          </p:cNvSpPr>
          <p:nvPr/>
        </p:nvSpPr>
        <p:spPr bwMode="auto">
          <a:xfrm>
            <a:off x="0" y="0"/>
            <a:ext cx="438912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663" name="Rectangle 327"/>
          <p:cNvSpPr>
            <a:spLocks noChangeArrowheads="1"/>
          </p:cNvSpPr>
          <p:nvPr/>
        </p:nvSpPr>
        <p:spPr bwMode="auto">
          <a:xfrm>
            <a:off x="0" y="1066800"/>
            <a:ext cx="438912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665" name="Rectangle 329"/>
          <p:cNvSpPr>
            <a:spLocks noChangeArrowheads="1"/>
          </p:cNvSpPr>
          <p:nvPr/>
        </p:nvSpPr>
        <p:spPr bwMode="auto">
          <a:xfrm>
            <a:off x="0" y="0"/>
            <a:ext cx="438912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667" name="Rectangle 331"/>
          <p:cNvSpPr>
            <a:spLocks noChangeArrowheads="1"/>
          </p:cNvSpPr>
          <p:nvPr/>
        </p:nvSpPr>
        <p:spPr bwMode="auto">
          <a:xfrm>
            <a:off x="0" y="0"/>
            <a:ext cx="438912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8" name="Group 7"/>
          <p:cNvGrpSpPr/>
          <p:nvPr/>
        </p:nvGrpSpPr>
        <p:grpSpPr>
          <a:xfrm>
            <a:off x="13959840" y="5199017"/>
            <a:ext cx="14406773" cy="24505920"/>
            <a:chOff x="13959840" y="4937761"/>
            <a:chExt cx="14406773" cy="24505920"/>
          </a:xfrm>
        </p:grpSpPr>
        <p:sp>
          <p:nvSpPr>
            <p:cNvPr id="14625" name="Text Box 289"/>
            <p:cNvSpPr txBox="1">
              <a:spLocks noChangeArrowheads="1"/>
            </p:cNvSpPr>
            <p:nvPr/>
          </p:nvSpPr>
          <p:spPr bwMode="auto">
            <a:xfrm>
              <a:off x="14429830" y="17553020"/>
              <a:ext cx="13496738" cy="1323439"/>
            </a:xfrm>
            <a:prstGeom prst="rect">
              <a:avLst/>
            </a:prstGeom>
            <a:noFill/>
            <a:ln w="9525" algn="ctr">
              <a:noFill/>
              <a:miter lim="800000"/>
              <a:headEnd/>
              <a:tailEnd/>
            </a:ln>
            <a:effectLst/>
          </p:spPr>
          <p:txBody>
            <a:bodyPr wrap="square">
              <a:spAutoFit/>
            </a:bodyPr>
            <a:lstStyle/>
            <a:p>
              <a:pPr algn="ctr" defTabSz="1001713"/>
              <a:r>
                <a:rPr lang="en-US" sz="2000" b="0" dirty="0">
                  <a:solidFill>
                    <a:srgbClr val="7030A0"/>
                  </a:solidFill>
                  <a:latin typeface="Verdana" pitchFamily="34" charset="0"/>
                </a:rPr>
                <a:t>Figure </a:t>
              </a:r>
              <a:r>
                <a:rPr lang="en-US" sz="2000" b="0" dirty="0" smtClean="0">
                  <a:solidFill>
                    <a:srgbClr val="7030A0"/>
                  </a:solidFill>
                  <a:latin typeface="Verdana" pitchFamily="34" charset="0"/>
                </a:rPr>
                <a:t>1. The </a:t>
              </a:r>
              <a:r>
                <a:rPr lang="en-US" sz="2000" b="0" dirty="0" err="1" smtClean="0">
                  <a:solidFill>
                    <a:srgbClr val="7030A0"/>
                  </a:solidFill>
                  <a:latin typeface="Verdana" pitchFamily="34" charset="0"/>
                </a:rPr>
                <a:t>intermodel</a:t>
              </a:r>
              <a:r>
                <a:rPr lang="en-US" sz="2000" b="0" dirty="0" smtClean="0">
                  <a:solidFill>
                    <a:srgbClr val="7030A0"/>
                  </a:solidFill>
                  <a:latin typeface="Verdana" pitchFamily="34" charset="0"/>
                </a:rPr>
                <a:t> variability in global-mean precipitation response to increased carbon dioxide (expressed in energy units), separated into temperature-mediated (top) and fast (bottom) components using the methodology of Gregory et al. (2004) and Long and Collins (2013).  The cross-model correlation between the temperature-mediated and fast responses is given in the bottom panel. </a:t>
              </a:r>
              <a:endParaRPr lang="en-US" sz="2000" b="0" dirty="0">
                <a:solidFill>
                  <a:srgbClr val="7030A0"/>
                </a:solidFill>
                <a:latin typeface="Verdana" pitchFamily="34" charset="0"/>
              </a:endParaRPr>
            </a:p>
          </p:txBody>
        </p:sp>
        <p:sp>
          <p:nvSpPr>
            <p:cNvPr id="70" name="Rectangle 69"/>
            <p:cNvSpPr/>
            <p:nvPr/>
          </p:nvSpPr>
          <p:spPr bwMode="auto">
            <a:xfrm>
              <a:off x="13959840" y="4937761"/>
              <a:ext cx="14356080" cy="24505920"/>
            </a:xfrm>
            <a:prstGeom prst="rect">
              <a:avLst/>
            </a:prstGeom>
            <a:noFill/>
            <a:ln w="9525" cap="flat" cmpd="sng" algn="ctr">
              <a:solidFill>
                <a:schemeClr val="accent2"/>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just" defTabSz="1001713" rtl="0" eaLnBrk="1" fontAlgn="base" latinLnBrk="0" hangingPunct="1">
                <a:lnSpc>
                  <a:spcPct val="100000"/>
                </a:lnSpc>
                <a:spcBef>
                  <a:spcPct val="50000"/>
                </a:spcBef>
                <a:spcAft>
                  <a:spcPct val="0"/>
                </a:spcAft>
                <a:buClrTx/>
                <a:buSzTx/>
                <a:buFontTx/>
                <a:buNone/>
                <a:tabLst/>
              </a:pPr>
              <a:endParaRPr kumimoji="0" lang="en-US" sz="3200" b="1" i="0" u="none" strike="noStrike" cap="none" normalizeH="0" baseline="0" dirty="0" smtClean="0">
                <a:ln>
                  <a:noFill/>
                </a:ln>
                <a:solidFill>
                  <a:schemeClr val="tx1"/>
                </a:solidFill>
                <a:effectLst/>
                <a:latin typeface="Comic Sans MS" pitchFamily="66" charset="0"/>
              </a:endParaRPr>
            </a:p>
          </p:txBody>
        </p:sp>
        <p:sp>
          <p:nvSpPr>
            <p:cNvPr id="84" name="Text Box 291"/>
            <p:cNvSpPr txBox="1">
              <a:spLocks noChangeArrowheads="1"/>
            </p:cNvSpPr>
            <p:nvPr/>
          </p:nvSpPr>
          <p:spPr bwMode="auto">
            <a:xfrm>
              <a:off x="14101011" y="18949542"/>
              <a:ext cx="13825557" cy="1874056"/>
            </a:xfrm>
            <a:prstGeom prst="rect">
              <a:avLst/>
            </a:prstGeom>
            <a:noFill/>
            <a:ln w="9525" algn="ctr">
              <a:noFill/>
              <a:miter lim="800000"/>
              <a:headEnd/>
              <a:tailEnd/>
            </a:ln>
            <a:effectLst/>
          </p:spPr>
          <p:txBody>
            <a:bodyPr wrap="square" lIns="100288" tIns="50142" rIns="100288" bIns="50142">
              <a:spAutoFit/>
            </a:bodyPr>
            <a:lstStyle/>
            <a:p>
              <a:pPr marL="279400" indent="-283464" algn="l" defTabSz="1001713">
                <a:lnSpc>
                  <a:spcPct val="90000"/>
                </a:lnSpc>
                <a:spcBef>
                  <a:spcPts val="384"/>
                </a:spcBef>
                <a:buFont typeface="Wingdings" pitchFamily="2" charset="2"/>
                <a:buChar char="§"/>
              </a:pPr>
              <a:r>
                <a:rPr lang="en-US" b="0" dirty="0" smtClean="0">
                  <a:latin typeface="Verdana" pitchFamily="34" charset="0"/>
                </a:rPr>
                <a:t>There is considerable spread in both temperature-mediated and fast precipitation responses which are only slightly correlated, demonstrating the importance of separating the total response into components when diagnosing causes for </a:t>
              </a:r>
              <a:r>
                <a:rPr lang="en-US" b="0" dirty="0" err="1" smtClean="0">
                  <a:latin typeface="Verdana" pitchFamily="34" charset="0"/>
                </a:rPr>
                <a:t>intermodel</a:t>
              </a:r>
              <a:r>
                <a:rPr lang="en-US" b="0" dirty="0" smtClean="0">
                  <a:latin typeface="Verdana" pitchFamily="34" charset="0"/>
                </a:rPr>
                <a:t> spread.</a:t>
              </a:r>
            </a:p>
          </p:txBody>
        </p:sp>
        <p:sp>
          <p:nvSpPr>
            <p:cNvPr id="78" name="Rectangle 77"/>
            <p:cNvSpPr/>
            <p:nvPr/>
          </p:nvSpPr>
          <p:spPr>
            <a:xfrm>
              <a:off x="23709086" y="21087567"/>
              <a:ext cx="4508863" cy="6555641"/>
            </a:xfrm>
            <a:prstGeom prst="rect">
              <a:avLst/>
            </a:prstGeom>
          </p:spPr>
          <p:txBody>
            <a:bodyPr wrap="square">
              <a:spAutoFit/>
            </a:bodyPr>
            <a:lstStyle/>
            <a:p>
              <a:pPr algn="ctr" defTabSz="1001713"/>
              <a:r>
                <a:rPr lang="en-US" sz="2000" b="0" dirty="0" smtClean="0">
                  <a:solidFill>
                    <a:srgbClr val="7030A0"/>
                  </a:solidFill>
                  <a:latin typeface="Verdana" pitchFamily="34" charset="0"/>
                </a:rPr>
                <a:t>Figure 2.  The Gregory method is used to compute temperature-mediated responses of the energy components that balance global precipitation: </a:t>
              </a:r>
              <a:r>
                <a:rPr lang="en-US" sz="2000" b="0" dirty="0" err="1" smtClean="0">
                  <a:solidFill>
                    <a:srgbClr val="7030A0"/>
                  </a:solidFill>
                  <a:latin typeface="Verdana" pitchFamily="34" charset="0"/>
                </a:rPr>
                <a:t>longwave</a:t>
              </a:r>
              <a:r>
                <a:rPr lang="en-US" sz="2000" b="0" dirty="0" smtClean="0">
                  <a:solidFill>
                    <a:srgbClr val="7030A0"/>
                  </a:solidFill>
                  <a:latin typeface="Verdana" pitchFamily="34" charset="0"/>
                </a:rPr>
                <a:t> (LW), shortwave (SW), and sensible (SH) atmospheric cooling, which are further separated into clear-sky (</a:t>
              </a:r>
              <a:r>
                <a:rPr lang="en-US" sz="2000" b="0" dirty="0" err="1" smtClean="0">
                  <a:solidFill>
                    <a:srgbClr val="7030A0"/>
                  </a:solidFill>
                  <a:latin typeface="Verdana" pitchFamily="34" charset="0"/>
                </a:rPr>
                <a:t>cr</a:t>
              </a:r>
              <a:r>
                <a:rPr lang="en-US" sz="2000" b="0" dirty="0" smtClean="0">
                  <a:solidFill>
                    <a:srgbClr val="7030A0"/>
                  </a:solidFill>
                  <a:latin typeface="Verdana" pitchFamily="34" charset="0"/>
                </a:rPr>
                <a:t>) and cloud (</a:t>
              </a:r>
              <a:r>
                <a:rPr lang="en-US" sz="2000" b="0" dirty="0" err="1" smtClean="0">
                  <a:solidFill>
                    <a:srgbClr val="7030A0"/>
                  </a:solidFill>
                  <a:latin typeface="Verdana" pitchFamily="34" charset="0"/>
                </a:rPr>
                <a:t>cld</a:t>
              </a:r>
              <a:r>
                <a:rPr lang="en-US" sz="2000" b="0" dirty="0" smtClean="0">
                  <a:solidFill>
                    <a:srgbClr val="7030A0"/>
                  </a:solidFill>
                  <a:latin typeface="Verdana" pitchFamily="34" charset="0"/>
                </a:rPr>
                <a:t>) components.  The responses are defined positive if they act to enhance precipitation.     The values from Fig. 1 (top) are repeated in the leftmost column.  </a:t>
              </a:r>
              <a:r>
                <a:rPr lang="en-US" sz="2000" b="0" dirty="0">
                  <a:solidFill>
                    <a:srgbClr val="7030A0"/>
                  </a:solidFill>
                  <a:latin typeface="Verdana" pitchFamily="34" charset="0"/>
                </a:rPr>
                <a:t>C</a:t>
              </a:r>
              <a:r>
                <a:rPr lang="en-US" sz="2000" b="0" dirty="0" smtClean="0">
                  <a:solidFill>
                    <a:srgbClr val="7030A0"/>
                  </a:solidFill>
                  <a:latin typeface="Verdana" pitchFamily="34" charset="0"/>
                </a:rPr>
                <a:t>ircles indicate individual models, crosses the </a:t>
              </a:r>
              <a:r>
                <a:rPr lang="en-US" sz="2000" b="0" dirty="0" err="1" smtClean="0">
                  <a:solidFill>
                    <a:srgbClr val="7030A0"/>
                  </a:solidFill>
                  <a:latin typeface="Verdana" pitchFamily="34" charset="0"/>
                </a:rPr>
                <a:t>intermodel</a:t>
              </a:r>
              <a:r>
                <a:rPr lang="en-US" sz="2000" b="0" dirty="0" smtClean="0">
                  <a:solidFill>
                    <a:srgbClr val="7030A0"/>
                  </a:solidFill>
                  <a:latin typeface="Verdana" pitchFamily="34" charset="0"/>
                </a:rPr>
                <a:t> mean.  Cross-model correlations between each temperature-mediated energy component response and that of precipitation are displayed above the abscissa.</a:t>
              </a:r>
              <a:endParaRPr lang="en-US" sz="2000" b="0" dirty="0">
                <a:solidFill>
                  <a:srgbClr val="7030A0"/>
                </a:solidFill>
                <a:latin typeface="Verdana" pitchFamily="34" charset="0"/>
              </a:endParaRPr>
            </a:p>
          </p:txBody>
        </p:sp>
        <p:sp>
          <p:nvSpPr>
            <p:cNvPr id="86" name="Text Box 291"/>
            <p:cNvSpPr txBox="1">
              <a:spLocks noChangeArrowheads="1"/>
            </p:cNvSpPr>
            <p:nvPr/>
          </p:nvSpPr>
          <p:spPr bwMode="auto">
            <a:xfrm>
              <a:off x="14028821" y="27795565"/>
              <a:ext cx="14337792" cy="1430858"/>
            </a:xfrm>
            <a:prstGeom prst="rect">
              <a:avLst/>
            </a:prstGeom>
            <a:noFill/>
            <a:ln w="9525" algn="ctr">
              <a:noFill/>
              <a:miter lim="800000"/>
              <a:headEnd/>
              <a:tailEnd/>
            </a:ln>
            <a:effectLst/>
          </p:spPr>
          <p:txBody>
            <a:bodyPr wrap="square" lIns="100288" tIns="50142" rIns="100288" bIns="50142">
              <a:spAutoFit/>
            </a:bodyPr>
            <a:lstStyle/>
            <a:p>
              <a:pPr marL="279400" indent="-283464" algn="l" defTabSz="1001713">
                <a:lnSpc>
                  <a:spcPct val="90000"/>
                </a:lnSpc>
                <a:spcBef>
                  <a:spcPts val="384"/>
                </a:spcBef>
                <a:buFont typeface="Wingdings" pitchFamily="2" charset="2"/>
                <a:buChar char="§"/>
              </a:pPr>
              <a:r>
                <a:rPr lang="en-US" b="0" dirty="0" err="1" smtClean="0">
                  <a:latin typeface="Verdana" pitchFamily="34" charset="0"/>
                </a:rPr>
                <a:t>Intermodel</a:t>
              </a:r>
              <a:r>
                <a:rPr lang="en-US" b="0" dirty="0" smtClean="0">
                  <a:latin typeface="Verdana" pitchFamily="34" charset="0"/>
                </a:rPr>
                <a:t> spread in the temperature-mediated response of clear-sky shortwave absorption contributes to the precipitation spread, along with a sizable contribution from total </a:t>
              </a:r>
              <a:r>
                <a:rPr lang="en-US" b="0" dirty="0" err="1" smtClean="0">
                  <a:latin typeface="Verdana" pitchFamily="34" charset="0"/>
                </a:rPr>
                <a:t>longwave</a:t>
              </a:r>
              <a:r>
                <a:rPr lang="en-US" b="0" dirty="0" smtClean="0">
                  <a:latin typeface="Verdana" pitchFamily="34" charset="0"/>
                </a:rPr>
                <a:t> cooling. </a:t>
              </a:r>
            </a:p>
          </p:txBody>
        </p:sp>
      </p:grpSp>
      <p:grpSp>
        <p:nvGrpSpPr>
          <p:cNvPr id="9" name="Group 8"/>
          <p:cNvGrpSpPr/>
          <p:nvPr/>
        </p:nvGrpSpPr>
        <p:grpSpPr>
          <a:xfrm>
            <a:off x="28757880" y="5199016"/>
            <a:ext cx="14620453" cy="24505920"/>
            <a:chOff x="28757880" y="4937760"/>
            <a:chExt cx="14620453" cy="24505920"/>
          </a:xfrm>
        </p:grpSpPr>
        <p:sp>
          <p:nvSpPr>
            <p:cNvPr id="76" name="Rectangle 75"/>
            <p:cNvSpPr/>
            <p:nvPr/>
          </p:nvSpPr>
          <p:spPr bwMode="auto">
            <a:xfrm>
              <a:off x="28757880" y="4937760"/>
              <a:ext cx="14356080" cy="24505920"/>
            </a:xfrm>
            <a:prstGeom prst="rect">
              <a:avLst/>
            </a:prstGeom>
            <a:noFill/>
            <a:ln w="9525" cap="flat" cmpd="sng" algn="ctr">
              <a:solidFill>
                <a:schemeClr val="accent2"/>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just" defTabSz="1001713" rtl="0" eaLnBrk="1" fontAlgn="base" latinLnBrk="0" hangingPunct="1">
                <a:lnSpc>
                  <a:spcPct val="100000"/>
                </a:lnSpc>
                <a:spcBef>
                  <a:spcPct val="50000"/>
                </a:spcBef>
                <a:spcAft>
                  <a:spcPct val="0"/>
                </a:spcAft>
                <a:buClrTx/>
                <a:buSzTx/>
                <a:buFontTx/>
                <a:buNone/>
                <a:tabLst/>
              </a:pPr>
              <a:endParaRPr kumimoji="0" lang="en-US" sz="3200" b="1" i="0" u="none" strike="noStrike" cap="none" normalizeH="0" baseline="0" dirty="0" smtClean="0">
                <a:ln>
                  <a:noFill/>
                </a:ln>
                <a:solidFill>
                  <a:schemeClr val="tx1"/>
                </a:solidFill>
                <a:effectLst/>
                <a:latin typeface="Comic Sans MS" pitchFamily="66" charset="0"/>
              </a:endParaRPr>
            </a:p>
          </p:txBody>
        </p:sp>
        <p:sp>
          <p:nvSpPr>
            <p:cNvPr id="67" name="Text Box 289"/>
            <p:cNvSpPr txBox="1">
              <a:spLocks noChangeArrowheads="1"/>
            </p:cNvSpPr>
            <p:nvPr/>
          </p:nvSpPr>
          <p:spPr bwMode="auto">
            <a:xfrm>
              <a:off x="28836686" y="17867841"/>
              <a:ext cx="14179451" cy="1323439"/>
            </a:xfrm>
            <a:prstGeom prst="rect">
              <a:avLst/>
            </a:prstGeom>
            <a:noFill/>
            <a:ln w="9525" algn="ctr">
              <a:noFill/>
              <a:miter lim="800000"/>
              <a:headEnd/>
              <a:tailEnd/>
            </a:ln>
            <a:effectLst/>
          </p:spPr>
          <p:txBody>
            <a:bodyPr wrap="square">
              <a:spAutoFit/>
            </a:bodyPr>
            <a:lstStyle/>
            <a:p>
              <a:pPr algn="ctr" defTabSz="1001713"/>
              <a:r>
                <a:rPr lang="en-US" sz="2000" b="0" dirty="0">
                  <a:solidFill>
                    <a:srgbClr val="7030A0"/>
                  </a:solidFill>
                  <a:latin typeface="Verdana" pitchFamily="34" charset="0"/>
                </a:rPr>
                <a:t>Figure </a:t>
              </a:r>
              <a:r>
                <a:rPr lang="en-US" sz="2000" b="0" dirty="0" smtClean="0">
                  <a:solidFill>
                    <a:srgbClr val="7030A0"/>
                  </a:solidFill>
                  <a:latin typeface="Verdana" pitchFamily="34" charset="0"/>
                </a:rPr>
                <a:t>3. (a) The linear regression slope of global-mean air temperature (ta) or sea surface temperature (SST) annual anomalies versus 2-m temperature (</a:t>
              </a:r>
              <a:r>
                <a:rPr lang="en-US" sz="2000" b="0" dirty="0" err="1" smtClean="0">
                  <a:solidFill>
                    <a:srgbClr val="7030A0"/>
                  </a:solidFill>
                  <a:latin typeface="Verdana" pitchFamily="34" charset="0"/>
                </a:rPr>
                <a:t>tas</a:t>
              </a:r>
              <a:r>
                <a:rPr lang="en-US" sz="2000" b="0" dirty="0" smtClean="0">
                  <a:solidFill>
                    <a:srgbClr val="7030A0"/>
                  </a:solidFill>
                  <a:latin typeface="Verdana" pitchFamily="34" charset="0"/>
                </a:rPr>
                <a:t>) anomalies computed for each model; dot: </a:t>
              </a:r>
              <a:r>
                <a:rPr lang="en-US" sz="2000" b="0" dirty="0" err="1" smtClean="0">
                  <a:solidFill>
                    <a:srgbClr val="7030A0"/>
                  </a:solidFill>
                  <a:latin typeface="Verdana" pitchFamily="34" charset="0"/>
                </a:rPr>
                <a:t>multimodel</a:t>
              </a:r>
              <a:r>
                <a:rPr lang="en-US" sz="2000" b="0" dirty="0" smtClean="0">
                  <a:solidFill>
                    <a:srgbClr val="7030A0"/>
                  </a:solidFill>
                  <a:latin typeface="Verdana" pitchFamily="34" charset="0"/>
                </a:rPr>
                <a:t> mean, whiskers: </a:t>
              </a:r>
              <a:r>
                <a:rPr lang="en-US" sz="2000" b="0" dirty="0" err="1" smtClean="0">
                  <a:solidFill>
                    <a:srgbClr val="7030A0"/>
                  </a:solidFill>
                  <a:latin typeface="Verdana" pitchFamily="34" charset="0"/>
                </a:rPr>
                <a:t>intermodel</a:t>
              </a:r>
              <a:r>
                <a:rPr lang="en-US" sz="2000" b="0" dirty="0" smtClean="0">
                  <a:solidFill>
                    <a:srgbClr val="7030A0"/>
                  </a:solidFill>
                  <a:latin typeface="Verdana" pitchFamily="34" charset="0"/>
                </a:rPr>
                <a:t> spread.  (b-d) Cross-model correlations between the quantities in (a) with the global-mean temperature-mediated responses of precipitation and energy components shown in Fig. 2.</a:t>
              </a:r>
              <a:endParaRPr lang="en-US" sz="2000" b="0" dirty="0">
                <a:solidFill>
                  <a:srgbClr val="7030A0"/>
                </a:solidFill>
                <a:latin typeface="Verdana" pitchFamily="34" charset="0"/>
              </a:endParaRPr>
            </a:p>
          </p:txBody>
        </p:sp>
        <p:sp>
          <p:nvSpPr>
            <p:cNvPr id="98" name="Text Box 291"/>
            <p:cNvSpPr txBox="1">
              <a:spLocks noChangeArrowheads="1"/>
            </p:cNvSpPr>
            <p:nvPr/>
          </p:nvSpPr>
          <p:spPr bwMode="auto">
            <a:xfrm>
              <a:off x="29036692" y="19236063"/>
              <a:ext cx="14341641" cy="1874056"/>
            </a:xfrm>
            <a:prstGeom prst="rect">
              <a:avLst/>
            </a:prstGeom>
            <a:noFill/>
            <a:ln w="9525" algn="ctr">
              <a:noFill/>
              <a:miter lim="800000"/>
              <a:headEnd/>
              <a:tailEnd/>
            </a:ln>
            <a:effectLst/>
          </p:spPr>
          <p:txBody>
            <a:bodyPr wrap="square" lIns="100288" tIns="50142" rIns="100288" bIns="50142">
              <a:spAutoFit/>
            </a:bodyPr>
            <a:lstStyle/>
            <a:p>
              <a:pPr marL="279400" indent="-283464" algn="l" defTabSz="1001713">
                <a:lnSpc>
                  <a:spcPct val="90000"/>
                </a:lnSpc>
                <a:spcBef>
                  <a:spcPts val="384"/>
                </a:spcBef>
                <a:buFont typeface="Wingdings" pitchFamily="2" charset="2"/>
                <a:buChar char="§"/>
              </a:pPr>
              <a:r>
                <a:rPr lang="en-US" b="0" dirty="0" err="1" smtClean="0">
                  <a:latin typeface="Verdana" pitchFamily="34" charset="0"/>
                </a:rPr>
                <a:t>Intermodel</a:t>
              </a:r>
              <a:r>
                <a:rPr lang="en-US" b="0" dirty="0" smtClean="0">
                  <a:latin typeface="Verdana" pitchFamily="34" charset="0"/>
                </a:rPr>
                <a:t> variability in the vertical profile of warming does not appear to be directly associated with the spread in precipitation response, but partly explains the spread in </a:t>
              </a:r>
              <a:r>
                <a:rPr lang="en-US" b="0" dirty="0" err="1" smtClean="0">
                  <a:latin typeface="Verdana" pitchFamily="34" charset="0"/>
                </a:rPr>
                <a:t>longwave</a:t>
              </a:r>
              <a:r>
                <a:rPr lang="en-US" b="0" dirty="0" smtClean="0">
                  <a:latin typeface="Verdana" pitchFamily="34" charset="0"/>
                </a:rPr>
                <a:t> and shortwave cooling responses which contribute to it.</a:t>
              </a:r>
            </a:p>
          </p:txBody>
        </p:sp>
        <p:sp>
          <p:nvSpPr>
            <p:cNvPr id="100" name="Text Box 289"/>
            <p:cNvSpPr txBox="1">
              <a:spLocks noChangeArrowheads="1"/>
            </p:cNvSpPr>
            <p:nvPr/>
          </p:nvSpPr>
          <p:spPr bwMode="auto">
            <a:xfrm>
              <a:off x="28844709" y="26005068"/>
              <a:ext cx="14116050" cy="1323439"/>
            </a:xfrm>
            <a:prstGeom prst="rect">
              <a:avLst/>
            </a:prstGeom>
            <a:noFill/>
            <a:ln w="9525" algn="ctr">
              <a:noFill/>
              <a:miter lim="800000"/>
              <a:headEnd/>
              <a:tailEnd/>
            </a:ln>
            <a:effectLst/>
          </p:spPr>
          <p:txBody>
            <a:bodyPr wrap="square">
              <a:spAutoFit/>
            </a:bodyPr>
            <a:lstStyle/>
            <a:p>
              <a:pPr algn="ctr" defTabSz="1001713"/>
              <a:r>
                <a:rPr lang="en-US" sz="2000" b="0" dirty="0">
                  <a:solidFill>
                    <a:srgbClr val="7030A0"/>
                  </a:solidFill>
                  <a:latin typeface="Verdana" pitchFamily="34" charset="0"/>
                </a:rPr>
                <a:t>Figure </a:t>
              </a:r>
              <a:r>
                <a:rPr lang="en-US" sz="2000" b="0" dirty="0" smtClean="0">
                  <a:solidFill>
                    <a:srgbClr val="7030A0"/>
                  </a:solidFill>
                  <a:latin typeface="Verdana" pitchFamily="34" charset="0"/>
                </a:rPr>
                <a:t>4. (a) Cross-model correlation (r) between 1) the local 2-m temperature </a:t>
              </a:r>
              <a:r>
                <a:rPr lang="en-US" sz="2000" b="0" dirty="0">
                  <a:solidFill>
                    <a:srgbClr val="7030A0"/>
                  </a:solidFill>
                  <a:latin typeface="Verdana" pitchFamily="34" charset="0"/>
                </a:rPr>
                <a:t>change </a:t>
              </a:r>
              <a:r>
                <a:rPr lang="en-US" sz="2000" b="0" dirty="0" smtClean="0">
                  <a:solidFill>
                    <a:srgbClr val="7030A0"/>
                  </a:solidFill>
                  <a:latin typeface="Verdana" pitchFamily="34" charset="0"/>
                </a:rPr>
                <a:t>(last 30 years </a:t>
              </a:r>
              <a:r>
                <a:rPr lang="en-US" sz="2000" b="0" dirty="0">
                  <a:solidFill>
                    <a:srgbClr val="7030A0"/>
                  </a:solidFill>
                  <a:latin typeface="Verdana" pitchFamily="34" charset="0"/>
                </a:rPr>
                <a:t>of </a:t>
              </a:r>
              <a:r>
                <a:rPr lang="en-US" sz="2000" b="0" dirty="0" smtClean="0">
                  <a:solidFill>
                    <a:srgbClr val="7030A0"/>
                  </a:solidFill>
                  <a:latin typeface="Verdana" pitchFamily="34" charset="0"/>
                </a:rPr>
                <a:t>abrupt4xCO2) normalized by global-mean 2-m temperature change and 2) the global-mean temperature-mediated percentage precipitation response. (b) as in (a) but for the local evaporation percentage change (end of the abrupt4xCO2) per unit global 2-m warming correlated with the global precipitation response.</a:t>
              </a:r>
              <a:endParaRPr lang="en-US" sz="2000" b="0" dirty="0">
                <a:solidFill>
                  <a:srgbClr val="7030A0"/>
                </a:solidFill>
                <a:latin typeface="Verdana" pitchFamily="34" charset="0"/>
              </a:endParaRPr>
            </a:p>
          </p:txBody>
        </p:sp>
        <p:sp>
          <p:nvSpPr>
            <p:cNvPr id="101" name="Text Box 291"/>
            <p:cNvSpPr txBox="1">
              <a:spLocks noChangeArrowheads="1"/>
            </p:cNvSpPr>
            <p:nvPr/>
          </p:nvSpPr>
          <p:spPr bwMode="auto">
            <a:xfrm>
              <a:off x="28891834" y="27442645"/>
              <a:ext cx="14157156" cy="1874056"/>
            </a:xfrm>
            <a:prstGeom prst="rect">
              <a:avLst/>
            </a:prstGeom>
            <a:noFill/>
            <a:ln w="9525" algn="ctr">
              <a:noFill/>
              <a:miter lim="800000"/>
              <a:headEnd/>
              <a:tailEnd/>
            </a:ln>
            <a:effectLst/>
          </p:spPr>
          <p:txBody>
            <a:bodyPr wrap="square" lIns="100288" tIns="50142" rIns="100288" bIns="50142">
              <a:spAutoFit/>
            </a:bodyPr>
            <a:lstStyle/>
            <a:p>
              <a:pPr marL="279400" indent="-283464" algn="l" defTabSz="1001713">
                <a:lnSpc>
                  <a:spcPct val="90000"/>
                </a:lnSpc>
                <a:spcBef>
                  <a:spcPts val="384"/>
                </a:spcBef>
                <a:buFont typeface="Wingdings" pitchFamily="2" charset="2"/>
                <a:buChar char="§"/>
              </a:pPr>
              <a:r>
                <a:rPr lang="en-US" b="0" dirty="0" smtClean="0">
                  <a:latin typeface="Verdana" pitchFamily="34" charset="0"/>
                </a:rPr>
                <a:t>The spatial pattern of warming appears to partly contribute to the spread in global temperature-mediated precipitation response.  This may be partly attributed to the influence of surface warming patterns on global evaporation, as well as other mechanisms.  </a:t>
              </a:r>
            </a:p>
          </p:txBody>
        </p:sp>
      </p:grpSp>
      <p:pic>
        <p:nvPicPr>
          <p:cNvPr id="5" name="Picture 4"/>
          <p:cNvPicPr>
            <a:picLocks noChangeAspect="1"/>
          </p:cNvPicPr>
          <p:nvPr/>
        </p:nvPicPr>
        <p:blipFill>
          <a:blip r:embed="rId10" cstate="print">
            <a:extLst>
              <a:ext uri="{28A0092B-C50C-407E-A947-70E740481C1C}">
                <a14:useLocalDpi xmlns:a14="http://schemas.microsoft.com/office/drawing/2010/main" xmlns="" val="0"/>
              </a:ext>
            </a:extLst>
          </a:blip>
          <a:stretch>
            <a:fillRect/>
          </a:stretch>
        </p:blipFill>
        <p:spPr>
          <a:xfrm>
            <a:off x="720953" y="1783416"/>
            <a:ext cx="7554396" cy="1478034"/>
          </a:xfrm>
          <a:prstGeom prst="rect">
            <a:avLst/>
          </a:prstGeom>
        </p:spPr>
      </p:pic>
      <p:pic>
        <p:nvPicPr>
          <p:cNvPr id="6" name="Picture 5"/>
          <p:cNvPicPr>
            <a:picLocks noChangeAspect="1"/>
          </p:cNvPicPr>
          <p:nvPr/>
        </p:nvPicPr>
        <p:blipFill>
          <a:blip r:embed="rId11" cstate="print">
            <a:extLst>
              <a:ext uri="{28A0092B-C50C-407E-A947-70E740481C1C}">
                <a14:useLocalDpi xmlns:a14="http://schemas.microsoft.com/office/drawing/2010/main" xmlns="" val="0"/>
              </a:ext>
            </a:extLst>
          </a:blip>
          <a:stretch>
            <a:fillRect/>
          </a:stretch>
        </p:blipFill>
        <p:spPr>
          <a:xfrm>
            <a:off x="33968871" y="1817652"/>
            <a:ext cx="9176759" cy="1756489"/>
          </a:xfrm>
          <a:prstGeom prst="rect">
            <a:avLst/>
          </a:prstGeom>
        </p:spPr>
      </p:pic>
      <p:grpSp>
        <p:nvGrpSpPr>
          <p:cNvPr id="26" name="Group 25"/>
          <p:cNvGrpSpPr/>
          <p:nvPr/>
        </p:nvGrpSpPr>
        <p:grpSpPr>
          <a:xfrm>
            <a:off x="28699883" y="21549659"/>
            <a:ext cx="14200727" cy="4733083"/>
            <a:chOff x="28699883" y="21501533"/>
            <a:chExt cx="14200727" cy="4733083"/>
          </a:xfrm>
        </p:grpSpPr>
        <p:grpSp>
          <p:nvGrpSpPr>
            <p:cNvPr id="24" name="Group 23"/>
            <p:cNvGrpSpPr/>
            <p:nvPr/>
          </p:nvGrpSpPr>
          <p:grpSpPr>
            <a:xfrm>
              <a:off x="28996107" y="21802183"/>
              <a:ext cx="13855622" cy="4432433"/>
              <a:chOff x="28972044" y="21465301"/>
              <a:chExt cx="13855622" cy="4432433"/>
            </a:xfrm>
          </p:grpSpPr>
          <p:pic>
            <p:nvPicPr>
              <p:cNvPr id="23" name="Picture 22"/>
              <p:cNvPicPr>
                <a:picLocks noChangeAspect="1"/>
              </p:cNvPicPr>
              <p:nvPr/>
            </p:nvPicPr>
            <p:blipFill rotWithShape="1">
              <a:blip r:embed="rId12" cstate="print"/>
              <a:srcRect l="11547" t="33192" r="9298" b="19510"/>
              <a:stretch/>
            </p:blipFill>
            <p:spPr>
              <a:xfrm>
                <a:off x="35421026" y="21465301"/>
                <a:ext cx="7406640" cy="4425696"/>
              </a:xfrm>
              <a:prstGeom prst="rect">
                <a:avLst/>
              </a:prstGeom>
            </p:spPr>
          </p:pic>
          <p:pic>
            <p:nvPicPr>
              <p:cNvPr id="22" name="Picture 21"/>
              <p:cNvPicPr>
                <a:picLocks noChangeAspect="1"/>
              </p:cNvPicPr>
              <p:nvPr/>
            </p:nvPicPr>
            <p:blipFill rotWithShape="1">
              <a:blip r:embed="rId13" cstate="print"/>
              <a:srcRect l="11544" t="33143" r="18764" b="19538"/>
              <a:stretch/>
            </p:blipFill>
            <p:spPr>
              <a:xfrm>
                <a:off x="28972044" y="21470112"/>
                <a:ext cx="6521117" cy="4427622"/>
              </a:xfrm>
              <a:prstGeom prst="rect">
                <a:avLst/>
              </a:prstGeom>
            </p:spPr>
          </p:pic>
        </p:grpSp>
        <p:sp>
          <p:nvSpPr>
            <p:cNvPr id="25" name="TextBox 24"/>
            <p:cNvSpPr txBox="1"/>
            <p:nvPr/>
          </p:nvSpPr>
          <p:spPr>
            <a:xfrm>
              <a:off x="28699883" y="21512423"/>
              <a:ext cx="7745482" cy="400110"/>
            </a:xfrm>
            <a:prstGeom prst="rect">
              <a:avLst/>
            </a:prstGeom>
            <a:noFill/>
          </p:spPr>
          <p:txBody>
            <a:bodyPr wrap="square" rtlCol="0">
              <a:spAutoFit/>
            </a:bodyPr>
            <a:lstStyle/>
            <a:p>
              <a:pPr algn="ctr"/>
              <a:r>
                <a:rPr lang="en-US" sz="2000" dirty="0" smtClean="0">
                  <a:latin typeface="Verdana" panose="020B0604030504040204" pitchFamily="34" charset="0"/>
                  <a:ea typeface="Verdana" panose="020B0604030504040204" pitchFamily="34" charset="0"/>
                  <a:cs typeface="Verdana" panose="020B0604030504040204" pitchFamily="34" charset="0"/>
                </a:rPr>
                <a:t>(a) r(local temp. vs. global P response)</a:t>
              </a:r>
              <a:endParaRPr lang="en-US" sz="2000" dirty="0">
                <a:latin typeface="Verdana" panose="020B0604030504040204" pitchFamily="34" charset="0"/>
                <a:ea typeface="Verdana" panose="020B0604030504040204" pitchFamily="34" charset="0"/>
                <a:cs typeface="Verdana" panose="020B0604030504040204" pitchFamily="34" charset="0"/>
              </a:endParaRPr>
            </a:p>
          </p:txBody>
        </p:sp>
        <p:sp>
          <p:nvSpPr>
            <p:cNvPr id="74" name="TextBox 73"/>
            <p:cNvSpPr txBox="1"/>
            <p:nvPr/>
          </p:nvSpPr>
          <p:spPr>
            <a:xfrm>
              <a:off x="35155128" y="21501533"/>
              <a:ext cx="7745482" cy="400110"/>
            </a:xfrm>
            <a:prstGeom prst="rect">
              <a:avLst/>
            </a:prstGeom>
            <a:noFill/>
          </p:spPr>
          <p:txBody>
            <a:bodyPr wrap="square" rtlCol="0">
              <a:spAutoFit/>
            </a:bodyPr>
            <a:lstStyle/>
            <a:p>
              <a:pPr algn="ctr"/>
              <a:r>
                <a:rPr lang="en-US" sz="2000" dirty="0" smtClean="0">
                  <a:latin typeface="Verdana" panose="020B0604030504040204" pitchFamily="34" charset="0"/>
                  <a:ea typeface="Verdana" panose="020B0604030504040204" pitchFamily="34" charset="0"/>
                  <a:cs typeface="Verdana" panose="020B0604030504040204" pitchFamily="34" charset="0"/>
                </a:rPr>
                <a:t>(b) r(local evap. vs. global P response)</a:t>
              </a:r>
              <a:endParaRPr lang="en-US" sz="2000" dirty="0">
                <a:latin typeface="Verdana" panose="020B0604030504040204" pitchFamily="34" charset="0"/>
                <a:ea typeface="Verdana" panose="020B0604030504040204" pitchFamily="34" charset="0"/>
                <a:cs typeface="Verdana" panose="020B0604030504040204" pitchFamily="34" charset="0"/>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98827" y="25247760"/>
            <a:ext cx="22297167" cy="2970044"/>
          </a:xfrm>
          <a:prstGeom prst="rect">
            <a:avLst/>
          </a:prstGeom>
          <a:noFill/>
        </p:spPr>
        <p:txBody>
          <a:bodyPr wrap="square" rtlCol="0">
            <a:spAutoFit/>
          </a:bodyPr>
          <a:lstStyle/>
          <a:p>
            <a:r>
              <a:rPr lang="en-US" sz="3400" dirty="0" smtClean="0">
                <a:latin typeface="+mn-lt"/>
              </a:rPr>
              <a:t>List of the CMIP5 models used for analysis.  The approximate spatial resolutions were calculated by dividing 360° or 180° by the number of grid cells in the longitude or latitude dimensions, respectively. The first ensemble member run was used from each model.   </a:t>
            </a:r>
            <a:endParaRPr lang="en-US" sz="3400" dirty="0" smtClean="0">
              <a:latin typeface="+mj-lt"/>
            </a:endParaRPr>
          </a:p>
          <a:p>
            <a:r>
              <a:rPr lang="en-US" sz="3400" dirty="0" smtClean="0">
                <a:latin typeface="+mj-lt"/>
              </a:rPr>
              <a:t>* Indicates the model grids that were transformed to the </a:t>
            </a:r>
            <a:r>
              <a:rPr lang="en-US" sz="3400" dirty="0" smtClean="0">
                <a:latin typeface="+mn-lt"/>
              </a:rPr>
              <a:t>common 2.5°x2.5° </a:t>
            </a:r>
            <a:r>
              <a:rPr lang="en-US" sz="3400" dirty="0" err="1" smtClean="0">
                <a:latin typeface="+mn-lt"/>
              </a:rPr>
              <a:t>lon</a:t>
            </a:r>
            <a:r>
              <a:rPr lang="en-US" sz="3400" dirty="0" smtClean="0">
                <a:latin typeface="+mn-lt"/>
              </a:rPr>
              <a:t>-lat resolution using linear interpolation due the coarse native grid.  All others were transformed using area averaging.</a:t>
            </a:r>
          </a:p>
        </p:txBody>
      </p:sp>
      <p:graphicFrame>
        <p:nvGraphicFramePr>
          <p:cNvPr id="6" name="Table 5"/>
          <p:cNvGraphicFramePr>
            <a:graphicFrameLocks noGrp="1"/>
          </p:cNvGraphicFramePr>
          <p:nvPr>
            <p:extLst>
              <p:ext uri="{D42A27DB-BD31-4B8C-83A1-F6EECF244321}">
                <p14:modId xmlns:p14="http://schemas.microsoft.com/office/powerpoint/2010/main" xmlns="" val="2155498174"/>
              </p:ext>
            </p:extLst>
          </p:nvPr>
        </p:nvGraphicFramePr>
        <p:xfrm>
          <a:off x="3461658" y="3951511"/>
          <a:ext cx="36543340" cy="20148646"/>
        </p:xfrm>
        <a:graphic>
          <a:graphicData uri="http://schemas.openxmlformats.org/drawingml/2006/table">
            <a:tbl>
              <a:tblPr/>
              <a:tblGrid>
                <a:gridCol w="2185771"/>
                <a:gridCol w="21033457"/>
                <a:gridCol w="4147457"/>
                <a:gridCol w="4767943"/>
                <a:gridCol w="4408712"/>
              </a:tblGrid>
              <a:tr h="1435595">
                <a:tc>
                  <a:txBody>
                    <a:bodyPr/>
                    <a:lstStyle/>
                    <a:p>
                      <a:pPr marL="0" marR="0" algn="ctr">
                        <a:lnSpc>
                          <a:spcPct val="100000"/>
                        </a:lnSpc>
                        <a:spcBef>
                          <a:spcPts val="0"/>
                        </a:spcBef>
                        <a:spcAft>
                          <a:spcPts val="0"/>
                        </a:spcAft>
                      </a:pPr>
                      <a:r>
                        <a:rPr lang="en-US" sz="3600" b="1" dirty="0" smtClean="0">
                          <a:latin typeface="Times New Roman"/>
                          <a:ea typeface="Calibri"/>
                          <a:cs typeface="Times New Roman"/>
                        </a:rPr>
                        <a:t>Model #</a:t>
                      </a:r>
                      <a:endParaRPr lang="en-US" sz="3600" b="1"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3600" b="1" dirty="0">
                          <a:latin typeface="Times New Roman"/>
                          <a:ea typeface="Calibri"/>
                          <a:cs typeface="Times New Roman"/>
                        </a:rPr>
                        <a:t>Modeling Group</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45720" algn="ctr">
                        <a:lnSpc>
                          <a:spcPct val="100000"/>
                        </a:lnSpc>
                        <a:spcBef>
                          <a:spcPts val="0"/>
                        </a:spcBef>
                        <a:spcAft>
                          <a:spcPts val="0"/>
                        </a:spcAft>
                      </a:pPr>
                      <a:r>
                        <a:rPr lang="en-US" sz="3600" b="1" dirty="0">
                          <a:latin typeface="Times New Roman"/>
                          <a:ea typeface="Calibri"/>
                          <a:cs typeface="Times New Roman"/>
                        </a:rPr>
                        <a:t>Country</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3600" b="1" dirty="0">
                          <a:latin typeface="Times New Roman"/>
                          <a:ea typeface="Calibri"/>
                          <a:cs typeface="Times New Roman"/>
                        </a:rPr>
                        <a:t>Model Name</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3600" b="1" dirty="0">
                          <a:latin typeface="Times New Roman"/>
                          <a:ea typeface="Calibri"/>
                          <a:cs typeface="Times New Roman"/>
                        </a:rPr>
                        <a:t>Spatial Resolution</a:t>
                      </a:r>
                      <a:endParaRPr lang="en-US" sz="3600" dirty="0">
                        <a:latin typeface="Times New Roman"/>
                        <a:ea typeface="Calibri"/>
                        <a:cs typeface="Times New Roman"/>
                      </a:endParaRPr>
                    </a:p>
                    <a:p>
                      <a:pPr marL="0" marR="0" algn="ctr">
                        <a:lnSpc>
                          <a:spcPct val="100000"/>
                        </a:lnSpc>
                        <a:spcBef>
                          <a:spcPts val="0"/>
                        </a:spcBef>
                        <a:spcAft>
                          <a:spcPts val="0"/>
                        </a:spcAft>
                      </a:pPr>
                      <a:r>
                        <a:rPr lang="en-US" sz="3600" b="1" dirty="0">
                          <a:latin typeface="Times New Roman"/>
                          <a:ea typeface="Calibri"/>
                          <a:cs typeface="Times New Roman"/>
                        </a:rPr>
                        <a:t>(lon x lat)</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722376">
                <a:tc>
                  <a:txBody>
                    <a:bodyPr/>
                    <a:lstStyle/>
                    <a:p>
                      <a:pPr marL="0" marR="0" algn="ctr">
                        <a:lnSpc>
                          <a:spcPct val="100000"/>
                        </a:lnSpc>
                        <a:spcBef>
                          <a:spcPts val="0"/>
                        </a:spcBef>
                        <a:spcAft>
                          <a:spcPts val="0"/>
                        </a:spcAft>
                      </a:pPr>
                      <a:r>
                        <a:rPr lang="en-US" sz="3600" dirty="0" smtClean="0">
                          <a:latin typeface="+mn-lt"/>
                          <a:ea typeface="Calibri"/>
                          <a:cs typeface="Times New Roman"/>
                        </a:rPr>
                        <a:t>1.</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smtClean="0">
                          <a:latin typeface="+mn-lt"/>
                          <a:ea typeface="Calibri"/>
                          <a:cs typeface="Times New Roman"/>
                        </a:rPr>
                        <a:t>Commonwealth Scientific and Industrial Research Organization (CSIRO) and Bureau of Meteorology</a:t>
                      </a:r>
                      <a:r>
                        <a:rPr lang="en-US" sz="3600" baseline="0" dirty="0" smtClean="0">
                          <a:latin typeface="+mn-lt"/>
                          <a:ea typeface="Calibri"/>
                          <a:cs typeface="Times New Roman"/>
                        </a:rPr>
                        <a:t> </a:t>
                      </a:r>
                      <a:r>
                        <a:rPr lang="en-US" sz="3600" dirty="0" smtClean="0">
                          <a:latin typeface="+mn-lt"/>
                          <a:ea typeface="Calibri"/>
                          <a:cs typeface="Times New Roman"/>
                        </a:rPr>
                        <a:t>(BOM)</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smtClean="0">
                          <a:latin typeface="Times New Roman"/>
                          <a:ea typeface="Calibri"/>
                          <a:cs typeface="Times New Roman"/>
                        </a:rPr>
                        <a:t>Australia</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smtClean="0">
                          <a:latin typeface="Times New Roman"/>
                          <a:ea typeface="Calibri"/>
                          <a:cs typeface="Times New Roman"/>
                        </a:rPr>
                        <a:t>ACCESS1.0</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3600" dirty="0" smtClean="0">
                          <a:latin typeface="Times New Roman"/>
                          <a:ea typeface="Calibri"/>
                          <a:cs typeface="Times New Roman"/>
                        </a:rPr>
                        <a:t>1.88° x 1.24°</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722376">
                <a:tc>
                  <a:txBody>
                    <a:bodyPr/>
                    <a:lstStyle/>
                    <a:p>
                      <a:pPr marL="0" marR="0" algn="ctr">
                        <a:lnSpc>
                          <a:spcPct val="100000"/>
                        </a:lnSpc>
                        <a:spcBef>
                          <a:spcPts val="0"/>
                        </a:spcBef>
                        <a:spcAft>
                          <a:spcPts val="0"/>
                        </a:spcAft>
                      </a:pPr>
                      <a:r>
                        <a:rPr lang="en-US" sz="3600" dirty="0" smtClean="0">
                          <a:latin typeface="+mn-lt"/>
                          <a:ea typeface="Calibri"/>
                          <a:cs typeface="Times New Roman"/>
                        </a:rPr>
                        <a:t>2.</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endParaRPr lang="en-US" sz="3600" dirty="0" smtClean="0">
                        <a:latin typeface="+mn-lt"/>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smtClean="0">
                          <a:latin typeface="Times New Roman"/>
                          <a:ea typeface="Calibri"/>
                          <a:cs typeface="Times New Roman"/>
                        </a:rPr>
                        <a:t>ACCESS1.3</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dirty="0" smtClean="0">
                          <a:latin typeface="+mn-lt"/>
                          <a:ea typeface="Calibri"/>
                          <a:cs typeface="Times New Roman"/>
                        </a:rPr>
                        <a:t>1.88° x 1.24°</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717797">
                <a:tc>
                  <a:txBody>
                    <a:bodyPr/>
                    <a:lstStyle/>
                    <a:p>
                      <a:pPr marL="0" marR="0" algn="ctr">
                        <a:lnSpc>
                          <a:spcPct val="100000"/>
                        </a:lnSpc>
                        <a:spcBef>
                          <a:spcPts val="0"/>
                        </a:spcBef>
                        <a:spcAft>
                          <a:spcPts val="0"/>
                        </a:spcAft>
                      </a:pPr>
                      <a:r>
                        <a:rPr lang="en-US" sz="3600" dirty="0" smtClean="0">
                          <a:latin typeface="Times New Roman"/>
                          <a:ea typeface="Calibri"/>
                          <a:cs typeface="Times New Roman"/>
                        </a:rPr>
                        <a:t>3.</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a:solidFill>
                            <a:srgbClr val="272525"/>
                          </a:solidFill>
                          <a:latin typeface="Times New Roman"/>
                          <a:ea typeface="Calibri"/>
                          <a:cs typeface="Times New Roman"/>
                        </a:rPr>
                        <a:t>Beijing Climate Center, China Meteorological Administration</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a:solidFill>
                            <a:srgbClr val="272525"/>
                          </a:solidFill>
                          <a:latin typeface="Times New Roman"/>
                          <a:ea typeface="Calibri"/>
                          <a:cs typeface="Times New Roman"/>
                        </a:rPr>
                        <a:t>China</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a:solidFill>
                            <a:srgbClr val="272525"/>
                          </a:solidFill>
                          <a:latin typeface="Times New Roman"/>
                          <a:ea typeface="Calibri"/>
                          <a:cs typeface="Times New Roman"/>
                        </a:rPr>
                        <a:t>BCC-CSM1.1</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3600" dirty="0">
                          <a:latin typeface="Times New Roman"/>
                          <a:ea typeface="Calibri"/>
                          <a:cs typeface="Times New Roman"/>
                        </a:rPr>
                        <a:t>2.81° x 2.81</a:t>
                      </a:r>
                      <a:r>
                        <a:rPr lang="en-US" sz="3600" dirty="0" smtClean="0">
                          <a:latin typeface="Times New Roman"/>
                          <a:ea typeface="Calibri"/>
                          <a:cs typeface="Times New Roman"/>
                        </a:rPr>
                        <a:t>°*</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717797">
                <a:tc>
                  <a:txBody>
                    <a:bodyPr/>
                    <a:lstStyle/>
                    <a:p>
                      <a:pPr marL="0" marR="0" algn="ctr">
                        <a:lnSpc>
                          <a:spcPct val="100000"/>
                        </a:lnSpc>
                        <a:spcBef>
                          <a:spcPts val="0"/>
                        </a:spcBef>
                        <a:spcAft>
                          <a:spcPts val="0"/>
                        </a:spcAft>
                      </a:pPr>
                      <a:r>
                        <a:rPr lang="en-US" sz="3600" dirty="0" smtClean="0">
                          <a:latin typeface="Times New Roman"/>
                          <a:ea typeface="Calibri"/>
                          <a:cs typeface="Times New Roman"/>
                        </a:rPr>
                        <a:t>4.</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smtClean="0">
                          <a:latin typeface="Times New Roman"/>
                          <a:ea typeface="Calibri"/>
                          <a:cs typeface="Times New Roman"/>
                        </a:rPr>
                        <a:t>BCC-CSM1.1(m)</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3600" dirty="0" smtClean="0">
                          <a:latin typeface="Times New Roman"/>
                          <a:ea typeface="Calibri"/>
                          <a:cs typeface="Times New Roman"/>
                        </a:rPr>
                        <a:t>1.13° x 1.13°</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717797">
                <a:tc>
                  <a:txBody>
                    <a:bodyPr/>
                    <a:lstStyle/>
                    <a:p>
                      <a:pPr marL="0" marR="0" algn="ctr">
                        <a:lnSpc>
                          <a:spcPct val="100000"/>
                        </a:lnSpc>
                        <a:spcBef>
                          <a:spcPts val="0"/>
                        </a:spcBef>
                        <a:spcAft>
                          <a:spcPts val="0"/>
                        </a:spcAft>
                      </a:pPr>
                      <a:r>
                        <a:rPr lang="en-US" sz="3600" dirty="0" smtClean="0">
                          <a:latin typeface="Times New Roman"/>
                          <a:ea typeface="Calibri"/>
                          <a:cs typeface="Times New Roman"/>
                        </a:rPr>
                        <a:t>5.</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a:solidFill>
                            <a:srgbClr val="272525"/>
                          </a:solidFill>
                          <a:latin typeface="Times New Roman"/>
                          <a:ea typeface="Calibri"/>
                          <a:cs typeface="Times New Roman"/>
                        </a:rPr>
                        <a:t>Canadian Centre for Climate Modelling and Analysis</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a:solidFill>
                            <a:srgbClr val="272525"/>
                          </a:solidFill>
                          <a:latin typeface="Times New Roman"/>
                          <a:ea typeface="Calibri"/>
                          <a:cs typeface="Times New Roman"/>
                        </a:rPr>
                        <a:t>Canada</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a:solidFill>
                            <a:srgbClr val="272525"/>
                          </a:solidFill>
                          <a:latin typeface="Times New Roman"/>
                          <a:ea typeface="Calibri"/>
                          <a:cs typeface="Times New Roman"/>
                        </a:rPr>
                        <a:t>CanESM2</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3600" dirty="0">
                          <a:latin typeface="Times New Roman"/>
                          <a:ea typeface="Calibri"/>
                          <a:cs typeface="Times New Roman"/>
                        </a:rPr>
                        <a:t>2.81° x 2.81</a:t>
                      </a:r>
                      <a:r>
                        <a:rPr lang="en-US" sz="3600" dirty="0" smtClean="0">
                          <a:latin typeface="Times New Roman"/>
                          <a:ea typeface="Calibri"/>
                          <a:cs typeface="Times New Roman"/>
                        </a:rPr>
                        <a:t>°*</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717797">
                <a:tc>
                  <a:txBody>
                    <a:bodyPr/>
                    <a:lstStyle/>
                    <a:p>
                      <a:pPr marL="0" marR="0" algn="ctr">
                        <a:lnSpc>
                          <a:spcPct val="100000"/>
                        </a:lnSpc>
                        <a:spcBef>
                          <a:spcPts val="0"/>
                        </a:spcBef>
                        <a:spcAft>
                          <a:spcPts val="0"/>
                        </a:spcAft>
                      </a:pPr>
                      <a:r>
                        <a:rPr lang="en-US" sz="3600" dirty="0" smtClean="0">
                          <a:latin typeface="Times New Roman"/>
                          <a:ea typeface="Calibri"/>
                          <a:cs typeface="Times New Roman"/>
                        </a:rPr>
                        <a:t>6.</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smtClean="0">
                          <a:latin typeface="Times New Roman"/>
                          <a:ea typeface="Calibri"/>
                          <a:cs typeface="Times New Roman"/>
                        </a:rPr>
                        <a:t>National Center</a:t>
                      </a:r>
                      <a:r>
                        <a:rPr lang="en-US" sz="3600" baseline="0" dirty="0" smtClean="0">
                          <a:latin typeface="Times New Roman"/>
                          <a:ea typeface="Calibri"/>
                          <a:cs typeface="Times New Roman"/>
                        </a:rPr>
                        <a:t> for Atmospheric Research</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smtClean="0">
                          <a:latin typeface="Times New Roman"/>
                          <a:ea typeface="Calibri"/>
                          <a:cs typeface="Times New Roman"/>
                        </a:rPr>
                        <a:t>USA</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smtClean="0">
                          <a:latin typeface="Times New Roman"/>
                          <a:ea typeface="Calibri"/>
                          <a:cs typeface="Times New Roman"/>
                        </a:rPr>
                        <a:t>CCSM4</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3600" dirty="0" smtClean="0">
                          <a:latin typeface="Times New Roman"/>
                          <a:ea typeface="Calibri"/>
                          <a:cs typeface="Times New Roman"/>
                        </a:rPr>
                        <a:t>1.25° x 0.94°</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717798">
                <a:tc>
                  <a:txBody>
                    <a:bodyPr/>
                    <a:lstStyle/>
                    <a:p>
                      <a:pPr marL="457200" marR="0" indent="-457200" algn="ctr">
                        <a:lnSpc>
                          <a:spcPct val="100000"/>
                        </a:lnSpc>
                        <a:spcBef>
                          <a:spcPts val="0"/>
                        </a:spcBef>
                        <a:spcAft>
                          <a:spcPts val="0"/>
                        </a:spcAft>
                      </a:pPr>
                      <a:r>
                        <a:rPr lang="en-US" sz="3600" dirty="0" smtClean="0">
                          <a:latin typeface="Times New Roman"/>
                          <a:ea typeface="Calibri"/>
                          <a:cs typeface="Times New Roman"/>
                        </a:rPr>
                        <a:t>7.</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457200" marR="0" indent="-457200" algn="l">
                        <a:lnSpc>
                          <a:spcPct val="100000"/>
                        </a:lnSpc>
                        <a:spcBef>
                          <a:spcPts val="0"/>
                        </a:spcBef>
                        <a:spcAft>
                          <a:spcPts val="0"/>
                        </a:spcAft>
                      </a:pPr>
                      <a:r>
                        <a:rPr lang="en-US" sz="3600" dirty="0">
                          <a:solidFill>
                            <a:srgbClr val="272525"/>
                          </a:solidFill>
                          <a:latin typeface="Times New Roman"/>
                          <a:ea typeface="Calibri"/>
                          <a:cs typeface="Times New Roman"/>
                        </a:rPr>
                        <a:t>Centre National de Recherches Meteorologiques / Centre Europeen de Recherche et Formation Avancees en Calcul Scientifique</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a:solidFill>
                            <a:srgbClr val="272525"/>
                          </a:solidFill>
                          <a:latin typeface="Times New Roman"/>
                          <a:ea typeface="Calibri"/>
                          <a:cs typeface="Times New Roman"/>
                        </a:rPr>
                        <a:t>France</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smtClean="0">
                          <a:solidFill>
                            <a:srgbClr val="272525"/>
                          </a:solidFill>
                          <a:latin typeface="Times New Roman"/>
                          <a:ea typeface="Calibri"/>
                          <a:cs typeface="Times New Roman"/>
                        </a:rPr>
                        <a:t>CNRM-CM5</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3600" dirty="0">
                          <a:latin typeface="Times New Roman"/>
                          <a:ea typeface="Calibri"/>
                          <a:cs typeface="Times New Roman"/>
                        </a:rPr>
                        <a:t>1.41° x 1.41° </a:t>
                      </a:r>
                      <a:endParaRPr lang="en-US" sz="3600" dirty="0" smtClean="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717798">
                <a:tc>
                  <a:txBody>
                    <a:bodyPr/>
                    <a:lstStyle/>
                    <a:p>
                      <a:pPr marL="457200" marR="0" indent="-457200" algn="ctr">
                        <a:lnSpc>
                          <a:spcPct val="100000"/>
                        </a:lnSpc>
                        <a:spcBef>
                          <a:spcPts val="0"/>
                        </a:spcBef>
                        <a:spcAft>
                          <a:spcPts val="0"/>
                        </a:spcAft>
                      </a:pPr>
                      <a:r>
                        <a:rPr lang="en-US" sz="3600" dirty="0" smtClean="0">
                          <a:latin typeface="Times New Roman"/>
                          <a:ea typeface="Calibri"/>
                          <a:cs typeface="Times New Roman"/>
                        </a:rPr>
                        <a:t>8.</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US"/>
                    </a:p>
                  </a:txBody>
                  <a:tcPr/>
                </a:tc>
                <a:tc>
                  <a:txBody>
                    <a:bodyPr/>
                    <a:lstStyle/>
                    <a:p>
                      <a:pPr marL="0" marR="0" algn="l">
                        <a:lnSpc>
                          <a:spcPct val="100000"/>
                        </a:lnSpc>
                        <a:spcBef>
                          <a:spcPts val="0"/>
                        </a:spcBef>
                        <a:spcAft>
                          <a:spcPts val="0"/>
                        </a:spcAft>
                      </a:pP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dirty="0" smtClean="0">
                          <a:solidFill>
                            <a:srgbClr val="272525"/>
                          </a:solidFill>
                          <a:latin typeface="+mn-lt"/>
                          <a:ea typeface="Calibri"/>
                          <a:cs typeface="Times New Roman"/>
                        </a:rPr>
                        <a:t>CNRM-CM5-2</a:t>
                      </a:r>
                      <a:endParaRPr lang="en-US" sz="3600" dirty="0" smtClean="0">
                        <a:latin typeface="+mn-lt"/>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dirty="0" smtClean="0">
                          <a:latin typeface="+mn-lt"/>
                          <a:ea typeface="Calibri"/>
                          <a:cs typeface="Times New Roman"/>
                        </a:rPr>
                        <a:t>1.41° x 1.41°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717797">
                <a:tc>
                  <a:txBody>
                    <a:bodyPr/>
                    <a:lstStyle/>
                    <a:p>
                      <a:pPr marL="0" marR="0" algn="ctr">
                        <a:lnSpc>
                          <a:spcPct val="100000"/>
                        </a:lnSpc>
                        <a:spcBef>
                          <a:spcPts val="0"/>
                        </a:spcBef>
                        <a:spcAft>
                          <a:spcPts val="0"/>
                        </a:spcAft>
                      </a:pPr>
                      <a:r>
                        <a:rPr lang="en-US" sz="3600" dirty="0" smtClean="0">
                          <a:latin typeface="Times New Roman"/>
                          <a:ea typeface="Calibri"/>
                          <a:cs typeface="Times New Roman"/>
                        </a:rPr>
                        <a:t>9.</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a:latin typeface="Times New Roman"/>
                          <a:ea typeface="Calibri"/>
                          <a:cs typeface="Times New Roman"/>
                        </a:rPr>
                        <a:t>NOAA Geophysical Fluid Dynamics Laboratory</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a:solidFill>
                            <a:srgbClr val="272525"/>
                          </a:solidFill>
                          <a:latin typeface="Times New Roman"/>
                          <a:ea typeface="Calibri"/>
                          <a:cs typeface="Times New Roman"/>
                        </a:rPr>
                        <a:t>USA</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smtClean="0">
                          <a:latin typeface="Times New Roman"/>
                          <a:ea typeface="Calibri"/>
                          <a:cs typeface="Times New Roman"/>
                        </a:rPr>
                        <a:t>GFDL-CM3</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3600" dirty="0">
                          <a:latin typeface="Times New Roman"/>
                          <a:ea typeface="Calibri"/>
                          <a:cs typeface="Times New Roman"/>
                        </a:rPr>
                        <a:t>2.50° x 2.00°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717797">
                <a:tc>
                  <a:txBody>
                    <a:bodyPr/>
                    <a:lstStyle/>
                    <a:p>
                      <a:pPr marL="0" marR="0" algn="ctr">
                        <a:lnSpc>
                          <a:spcPct val="100000"/>
                        </a:lnSpc>
                        <a:spcBef>
                          <a:spcPts val="0"/>
                        </a:spcBef>
                        <a:spcAft>
                          <a:spcPts val="0"/>
                        </a:spcAft>
                      </a:pPr>
                      <a:r>
                        <a:rPr lang="en-US" sz="3600" dirty="0" smtClean="0">
                          <a:latin typeface="Times New Roman"/>
                          <a:ea typeface="Calibri"/>
                          <a:cs typeface="Times New Roman"/>
                        </a:rPr>
                        <a:t>10.</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endParaRPr lang="en-US" sz="3600" dirty="0">
                        <a:solidFill>
                          <a:srgbClr val="272525"/>
                        </a:solidFill>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smtClean="0">
                          <a:solidFill>
                            <a:srgbClr val="272525"/>
                          </a:solidFill>
                          <a:latin typeface="+mn-lt"/>
                          <a:ea typeface="Calibri"/>
                          <a:cs typeface="Times New Roman"/>
                        </a:rPr>
                        <a:t>GFDL-ESM2G</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3600" dirty="0">
                          <a:latin typeface="Times New Roman"/>
                          <a:ea typeface="Calibri"/>
                          <a:cs typeface="Times New Roman"/>
                        </a:rPr>
                        <a:t>2.50° x 2.00°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717797">
                <a:tc>
                  <a:txBody>
                    <a:bodyPr/>
                    <a:lstStyle/>
                    <a:p>
                      <a:pPr marL="0" marR="0" algn="ctr">
                        <a:lnSpc>
                          <a:spcPct val="100000"/>
                        </a:lnSpc>
                        <a:spcBef>
                          <a:spcPts val="0"/>
                        </a:spcBef>
                        <a:spcAft>
                          <a:spcPts val="0"/>
                        </a:spcAft>
                      </a:pPr>
                      <a:r>
                        <a:rPr lang="en-US" sz="3600" dirty="0" smtClean="0">
                          <a:latin typeface="Times New Roman"/>
                          <a:ea typeface="Calibri"/>
                          <a:cs typeface="Times New Roman"/>
                        </a:rPr>
                        <a:t>11.</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endParaRPr lang="en-US" sz="3600" dirty="0">
                        <a:solidFill>
                          <a:srgbClr val="272525"/>
                        </a:solidFill>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dirty="0" smtClean="0">
                          <a:solidFill>
                            <a:srgbClr val="272525"/>
                          </a:solidFill>
                          <a:latin typeface="+mn-lt"/>
                          <a:ea typeface="Calibri"/>
                          <a:cs typeface="Times New Roman"/>
                        </a:rPr>
                        <a:t>GFDL-ESM2M</a:t>
                      </a:r>
                      <a:endParaRPr lang="en-US" sz="3600" dirty="0" smtClean="0">
                        <a:latin typeface="+mn-lt"/>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dirty="0" smtClean="0">
                          <a:latin typeface="+mn-lt"/>
                          <a:ea typeface="Calibri"/>
                          <a:cs typeface="Times New Roman"/>
                        </a:rPr>
                        <a:t>2.50° x 2.00°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717797">
                <a:tc>
                  <a:txBody>
                    <a:bodyPr/>
                    <a:lstStyle/>
                    <a:p>
                      <a:pPr marL="0" marR="0" algn="ctr">
                        <a:lnSpc>
                          <a:spcPct val="100000"/>
                        </a:lnSpc>
                        <a:spcBef>
                          <a:spcPts val="0"/>
                        </a:spcBef>
                        <a:spcAft>
                          <a:spcPts val="0"/>
                        </a:spcAft>
                      </a:pPr>
                      <a:r>
                        <a:rPr lang="en-US" sz="3600" dirty="0" smtClean="0">
                          <a:latin typeface="Times New Roman"/>
                          <a:ea typeface="Calibri"/>
                          <a:cs typeface="Times New Roman"/>
                        </a:rPr>
                        <a:t>12.</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smtClean="0">
                          <a:latin typeface="Times New Roman"/>
                          <a:ea typeface="Calibri"/>
                          <a:cs typeface="Times New Roman"/>
                        </a:rPr>
                        <a:t>NASA Goddard Institute</a:t>
                      </a:r>
                      <a:r>
                        <a:rPr lang="en-US" sz="3600" baseline="0" dirty="0" smtClean="0">
                          <a:latin typeface="Times New Roman"/>
                          <a:ea typeface="Calibri"/>
                          <a:cs typeface="Times New Roman"/>
                        </a:rPr>
                        <a:t> for Space Studies</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smtClean="0">
                          <a:solidFill>
                            <a:srgbClr val="272525"/>
                          </a:solidFill>
                          <a:latin typeface="Times New Roman"/>
                          <a:ea typeface="Calibri"/>
                          <a:cs typeface="Times New Roman"/>
                        </a:rPr>
                        <a:t>USA</a:t>
                      </a:r>
                      <a:endParaRPr lang="en-US" sz="3600" dirty="0">
                        <a:solidFill>
                          <a:srgbClr val="272525"/>
                        </a:solidFill>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dirty="0" smtClean="0">
                          <a:latin typeface="+mn-lt"/>
                          <a:ea typeface="Calibri"/>
                          <a:cs typeface="Times New Roman"/>
                        </a:rPr>
                        <a:t>GISS-E2-H</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dirty="0" smtClean="0">
                          <a:latin typeface="+mn-lt"/>
                          <a:ea typeface="Calibri"/>
                          <a:cs typeface="Times New Roman"/>
                        </a:rPr>
                        <a:t>2.50° x 2.00°</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717797">
                <a:tc>
                  <a:txBody>
                    <a:bodyPr/>
                    <a:lstStyle/>
                    <a:p>
                      <a:pPr marL="0" marR="0" algn="ctr">
                        <a:lnSpc>
                          <a:spcPct val="100000"/>
                        </a:lnSpc>
                        <a:spcBef>
                          <a:spcPts val="0"/>
                        </a:spcBef>
                        <a:spcAft>
                          <a:spcPts val="0"/>
                        </a:spcAft>
                      </a:pPr>
                      <a:r>
                        <a:rPr lang="en-US" sz="3600" dirty="0" smtClean="0">
                          <a:latin typeface="Times New Roman"/>
                          <a:ea typeface="Calibri"/>
                          <a:cs typeface="Times New Roman"/>
                        </a:rPr>
                        <a:t>13.</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endParaRPr lang="en-US" sz="3600" dirty="0">
                        <a:solidFill>
                          <a:srgbClr val="272525"/>
                        </a:solidFill>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dirty="0" smtClean="0">
                          <a:latin typeface="+mn-lt"/>
                          <a:ea typeface="Calibri"/>
                          <a:cs typeface="Times New Roman"/>
                        </a:rPr>
                        <a:t>GISS-E2-R</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dirty="0" smtClean="0">
                          <a:latin typeface="+mn-lt"/>
                          <a:ea typeface="Calibri"/>
                          <a:cs typeface="Times New Roman"/>
                        </a:rPr>
                        <a:t>2.50° x 2.00°</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717797">
                <a:tc>
                  <a:txBody>
                    <a:bodyPr/>
                    <a:lstStyle/>
                    <a:p>
                      <a:pPr marL="0" marR="0" algn="ctr">
                        <a:lnSpc>
                          <a:spcPct val="100000"/>
                        </a:lnSpc>
                        <a:spcBef>
                          <a:spcPts val="0"/>
                        </a:spcBef>
                        <a:spcAft>
                          <a:spcPts val="0"/>
                        </a:spcAft>
                      </a:pPr>
                      <a:r>
                        <a:rPr lang="en-US" sz="3600" dirty="0" smtClean="0">
                          <a:latin typeface="Times New Roman"/>
                          <a:ea typeface="Calibri"/>
                          <a:cs typeface="Times New Roman"/>
                        </a:rPr>
                        <a:t>14.</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a:solidFill>
                            <a:srgbClr val="272525"/>
                          </a:solidFill>
                          <a:latin typeface="Times New Roman"/>
                          <a:ea typeface="Calibri"/>
                          <a:cs typeface="Times New Roman"/>
                        </a:rPr>
                        <a:t>Met Office Hadley Centre</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a:solidFill>
                            <a:srgbClr val="272525"/>
                          </a:solidFill>
                          <a:latin typeface="Times New Roman"/>
                          <a:ea typeface="Calibri"/>
                          <a:cs typeface="Times New Roman"/>
                        </a:rPr>
                        <a:t>UK</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smtClean="0">
                          <a:solidFill>
                            <a:srgbClr val="272525"/>
                          </a:solidFill>
                          <a:latin typeface="Times New Roman"/>
                          <a:ea typeface="Calibri"/>
                          <a:cs typeface="Times New Roman"/>
                        </a:rPr>
                        <a:t>HadGEM2-ES</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3600" dirty="0">
                          <a:latin typeface="Times New Roman"/>
                          <a:ea typeface="Calibri"/>
                          <a:cs typeface="Times New Roman"/>
                        </a:rPr>
                        <a:t>1.88° x </a:t>
                      </a:r>
                      <a:r>
                        <a:rPr lang="en-US" sz="3600" dirty="0" smtClean="0">
                          <a:latin typeface="Times New Roman"/>
                          <a:ea typeface="Calibri"/>
                          <a:cs typeface="Times New Roman"/>
                        </a:rPr>
                        <a:t>1.24° </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717797">
                <a:tc>
                  <a:txBody>
                    <a:bodyPr/>
                    <a:lstStyle/>
                    <a:p>
                      <a:pPr marL="0" marR="0" algn="ctr">
                        <a:lnSpc>
                          <a:spcPct val="100000"/>
                        </a:lnSpc>
                        <a:spcBef>
                          <a:spcPts val="0"/>
                        </a:spcBef>
                        <a:spcAft>
                          <a:spcPts val="0"/>
                        </a:spcAft>
                      </a:pPr>
                      <a:r>
                        <a:rPr lang="en-US" sz="3600" dirty="0" smtClean="0">
                          <a:latin typeface="Times New Roman"/>
                          <a:ea typeface="Calibri"/>
                          <a:cs typeface="Times New Roman"/>
                        </a:rPr>
                        <a:t>15.</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a:solidFill>
                            <a:srgbClr val="272525"/>
                          </a:solidFill>
                          <a:latin typeface="Times New Roman"/>
                          <a:ea typeface="Calibri"/>
                          <a:cs typeface="Times New Roman"/>
                        </a:rPr>
                        <a:t>Institute for Numerical Mathematics</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a:solidFill>
                            <a:srgbClr val="272525"/>
                          </a:solidFill>
                          <a:latin typeface="Times New Roman"/>
                          <a:ea typeface="Calibri"/>
                          <a:cs typeface="Times New Roman"/>
                        </a:rPr>
                        <a:t>Russia</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a:solidFill>
                            <a:srgbClr val="272525"/>
                          </a:solidFill>
                          <a:latin typeface="Times New Roman"/>
                          <a:ea typeface="Calibri"/>
                          <a:cs typeface="Times New Roman"/>
                        </a:rPr>
                        <a:t>INM-CM4</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3600" dirty="0">
                          <a:latin typeface="Times New Roman"/>
                          <a:ea typeface="Calibri"/>
                          <a:cs typeface="Times New Roman"/>
                        </a:rPr>
                        <a:t>2.00° x 1.50°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717797">
                <a:tc>
                  <a:txBody>
                    <a:bodyPr/>
                    <a:lstStyle/>
                    <a:p>
                      <a:pPr marL="0" marR="0" algn="ctr">
                        <a:lnSpc>
                          <a:spcPct val="100000"/>
                        </a:lnSpc>
                        <a:spcBef>
                          <a:spcPts val="0"/>
                        </a:spcBef>
                        <a:spcAft>
                          <a:spcPts val="0"/>
                        </a:spcAft>
                      </a:pPr>
                      <a:r>
                        <a:rPr lang="en-US" sz="3600" dirty="0" smtClean="0">
                          <a:latin typeface="Times New Roman"/>
                          <a:ea typeface="Calibri"/>
                          <a:cs typeface="Times New Roman"/>
                        </a:rPr>
                        <a:t>16.</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a:solidFill>
                            <a:srgbClr val="272525"/>
                          </a:solidFill>
                          <a:latin typeface="Times New Roman"/>
                          <a:ea typeface="Calibri"/>
                          <a:cs typeface="Times New Roman"/>
                        </a:rPr>
                        <a:t>Institut Pierre-Simon Laplace</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a:solidFill>
                            <a:srgbClr val="272525"/>
                          </a:solidFill>
                          <a:latin typeface="Times New Roman"/>
                          <a:ea typeface="Calibri"/>
                          <a:cs typeface="Times New Roman"/>
                        </a:rPr>
                        <a:t>France</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a:solidFill>
                            <a:srgbClr val="272525"/>
                          </a:solidFill>
                          <a:latin typeface="Times New Roman"/>
                          <a:ea typeface="Calibri"/>
                          <a:cs typeface="Times New Roman"/>
                        </a:rPr>
                        <a:t>IPSL-CM5A-LR</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3600" dirty="0">
                          <a:latin typeface="Times New Roman"/>
                          <a:ea typeface="Calibri"/>
                          <a:cs typeface="Times New Roman"/>
                        </a:rPr>
                        <a:t>3.75° x 1.88</a:t>
                      </a:r>
                      <a:r>
                        <a:rPr lang="en-US" sz="3600" dirty="0" smtClean="0">
                          <a:latin typeface="Times New Roman"/>
                          <a:ea typeface="Calibri"/>
                          <a:cs typeface="Times New Roman"/>
                        </a:rPr>
                        <a:t>°*</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717797">
                <a:tc>
                  <a:txBody>
                    <a:bodyPr/>
                    <a:lstStyle/>
                    <a:p>
                      <a:pPr marL="0" marR="0" algn="ctr">
                        <a:lnSpc>
                          <a:spcPct val="100000"/>
                        </a:lnSpc>
                        <a:spcBef>
                          <a:spcPts val="0"/>
                        </a:spcBef>
                        <a:spcAft>
                          <a:spcPts val="0"/>
                        </a:spcAft>
                      </a:pPr>
                      <a:r>
                        <a:rPr lang="en-US" sz="3600" dirty="0" smtClean="0">
                          <a:solidFill>
                            <a:srgbClr val="272525"/>
                          </a:solidFill>
                          <a:latin typeface="Times New Roman"/>
                          <a:ea typeface="Calibri"/>
                          <a:cs typeface="Times New Roman"/>
                        </a:rPr>
                        <a:t>17.</a:t>
                      </a:r>
                      <a:endParaRPr lang="en-US" sz="3600" dirty="0">
                        <a:solidFill>
                          <a:srgbClr val="272525"/>
                        </a:solidFill>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endParaRPr lang="en-US" sz="3600" dirty="0">
                        <a:solidFill>
                          <a:srgbClr val="272525"/>
                        </a:solidFill>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endParaRPr lang="en-US" sz="3600" dirty="0">
                        <a:solidFill>
                          <a:srgbClr val="272525"/>
                        </a:solidFill>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a:solidFill>
                            <a:srgbClr val="272525"/>
                          </a:solidFill>
                          <a:latin typeface="Times New Roman"/>
                          <a:ea typeface="Calibri"/>
                          <a:cs typeface="Times New Roman"/>
                        </a:rPr>
                        <a:t>IPSL-CM5A-MR</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3600" dirty="0">
                          <a:latin typeface="Times New Roman"/>
                          <a:ea typeface="Calibri"/>
                          <a:cs typeface="Times New Roman"/>
                        </a:rPr>
                        <a:t>2.50° x 1.26°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717797">
                <a:tc>
                  <a:txBody>
                    <a:bodyPr/>
                    <a:lstStyle/>
                    <a:p>
                      <a:pPr marL="0" marR="0" algn="ctr">
                        <a:lnSpc>
                          <a:spcPct val="100000"/>
                        </a:lnSpc>
                        <a:spcBef>
                          <a:spcPts val="0"/>
                        </a:spcBef>
                        <a:spcAft>
                          <a:spcPts val="0"/>
                        </a:spcAft>
                      </a:pPr>
                      <a:r>
                        <a:rPr lang="en-US" sz="3600" dirty="0" smtClean="0">
                          <a:solidFill>
                            <a:srgbClr val="272525"/>
                          </a:solidFill>
                          <a:latin typeface="Times New Roman"/>
                          <a:ea typeface="Calibri"/>
                          <a:cs typeface="Times New Roman"/>
                        </a:rPr>
                        <a:t>18.</a:t>
                      </a:r>
                      <a:endParaRPr lang="en-US" sz="3600" dirty="0">
                        <a:solidFill>
                          <a:srgbClr val="272525"/>
                        </a:solidFill>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endParaRPr lang="en-US" sz="3600" dirty="0">
                        <a:solidFill>
                          <a:srgbClr val="272525"/>
                        </a:solidFill>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endParaRPr lang="en-US" sz="3600" dirty="0">
                        <a:solidFill>
                          <a:srgbClr val="272525"/>
                        </a:solidFill>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dirty="0" smtClean="0">
                          <a:solidFill>
                            <a:srgbClr val="272525"/>
                          </a:solidFill>
                          <a:latin typeface="+mn-lt"/>
                          <a:ea typeface="Calibri"/>
                          <a:cs typeface="Times New Roman"/>
                        </a:rPr>
                        <a:t>IPSL-CM5B-LR</a:t>
                      </a:r>
                      <a:endParaRPr lang="en-US" sz="3600" dirty="0" smtClean="0">
                        <a:latin typeface="+mn-lt"/>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3600" dirty="0" smtClean="0">
                          <a:latin typeface="+mn-lt"/>
                          <a:ea typeface="Calibri"/>
                          <a:cs typeface="Times New Roman"/>
                        </a:rPr>
                        <a:t>3.75° x 1.88°*</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717797">
                <a:tc>
                  <a:txBody>
                    <a:bodyPr/>
                    <a:lstStyle/>
                    <a:p>
                      <a:pPr marL="457200" marR="0" indent="-457200" algn="ctr">
                        <a:lnSpc>
                          <a:spcPct val="100000"/>
                        </a:lnSpc>
                        <a:spcBef>
                          <a:spcPts val="0"/>
                        </a:spcBef>
                        <a:spcAft>
                          <a:spcPts val="0"/>
                        </a:spcAft>
                      </a:pPr>
                      <a:r>
                        <a:rPr lang="en-US" sz="3600" dirty="0" smtClean="0">
                          <a:latin typeface="Times New Roman"/>
                          <a:ea typeface="Calibri"/>
                          <a:cs typeface="Times New Roman"/>
                        </a:rPr>
                        <a:t>19.</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457200" marR="0" indent="-457200" algn="l">
                        <a:lnSpc>
                          <a:spcPct val="100000"/>
                        </a:lnSpc>
                        <a:spcBef>
                          <a:spcPts val="0"/>
                        </a:spcBef>
                        <a:spcAft>
                          <a:spcPts val="0"/>
                        </a:spcAft>
                      </a:pPr>
                      <a:r>
                        <a:rPr lang="en-US" sz="3600" dirty="0">
                          <a:solidFill>
                            <a:srgbClr val="272525"/>
                          </a:solidFill>
                          <a:latin typeface="Times New Roman"/>
                          <a:ea typeface="Calibri"/>
                          <a:cs typeface="Times New Roman"/>
                        </a:rPr>
                        <a:t>Japan Agency for Marine-Earth Science and Technology, Atmosphere and Ocean Research Institute (The University of Tokyo), and National Institute for Environmental Studies</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a:solidFill>
                            <a:srgbClr val="272525"/>
                          </a:solidFill>
                          <a:latin typeface="Times New Roman"/>
                          <a:ea typeface="Calibri"/>
                          <a:cs typeface="Times New Roman"/>
                        </a:rPr>
                        <a:t>Japan</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a:solidFill>
                            <a:srgbClr val="272525"/>
                          </a:solidFill>
                          <a:latin typeface="Times New Roman"/>
                          <a:ea typeface="Calibri"/>
                          <a:cs typeface="Times New Roman"/>
                        </a:rPr>
                        <a:t>MIROC-ESM</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3600" dirty="0">
                          <a:latin typeface="Times New Roman"/>
                          <a:ea typeface="Calibri"/>
                          <a:cs typeface="Times New Roman"/>
                        </a:rPr>
                        <a:t>2.81° x 2.81</a:t>
                      </a:r>
                      <a:r>
                        <a:rPr lang="en-US" sz="3600" dirty="0" smtClean="0">
                          <a:latin typeface="Times New Roman"/>
                          <a:ea typeface="Calibri"/>
                          <a:cs typeface="Times New Roman"/>
                        </a:rPr>
                        <a:t>°*</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097280">
                <a:tc>
                  <a:txBody>
                    <a:bodyPr/>
                    <a:lstStyle/>
                    <a:p>
                      <a:pPr marL="457200" marR="0" indent="-457200" algn="ctr">
                        <a:lnSpc>
                          <a:spcPct val="100000"/>
                        </a:lnSpc>
                        <a:spcBef>
                          <a:spcPts val="0"/>
                        </a:spcBef>
                        <a:spcAft>
                          <a:spcPts val="0"/>
                        </a:spcAft>
                      </a:pPr>
                      <a:r>
                        <a:rPr lang="en-US" sz="3600" dirty="0" smtClean="0">
                          <a:latin typeface="Times New Roman"/>
                          <a:ea typeface="Calibri"/>
                          <a:cs typeface="Times New Roman"/>
                        </a:rPr>
                        <a:t>20.</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457200" marR="0" indent="-457200" algn="l">
                        <a:lnSpc>
                          <a:spcPct val="100000"/>
                        </a:lnSpc>
                        <a:spcBef>
                          <a:spcPts val="0"/>
                        </a:spcBef>
                        <a:spcAft>
                          <a:spcPts val="0"/>
                        </a:spcAft>
                      </a:pPr>
                      <a:r>
                        <a:rPr lang="en-US" sz="3600" dirty="0">
                          <a:solidFill>
                            <a:srgbClr val="272525"/>
                          </a:solidFill>
                          <a:latin typeface="Times New Roman"/>
                          <a:ea typeface="Calibri"/>
                          <a:cs typeface="Times New Roman"/>
                        </a:rPr>
                        <a:t>Atmosphere and Ocean Research Institute (The University of Tokyo), National Institute for Environmental Studies, and Japan Agency for Marine-Earth Science and Technology </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a:solidFill>
                            <a:srgbClr val="272525"/>
                          </a:solidFill>
                          <a:latin typeface="Times New Roman"/>
                          <a:ea typeface="Calibri"/>
                          <a:cs typeface="Times New Roman"/>
                        </a:rPr>
                        <a:t>Japan</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a:solidFill>
                            <a:srgbClr val="272525"/>
                          </a:solidFill>
                          <a:latin typeface="Times New Roman"/>
                          <a:ea typeface="Calibri"/>
                          <a:cs typeface="Times New Roman"/>
                        </a:rPr>
                        <a:t>MIROC5</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3600" dirty="0">
                          <a:latin typeface="Times New Roman"/>
                          <a:ea typeface="Calibri"/>
                          <a:cs typeface="Times New Roman"/>
                        </a:rPr>
                        <a:t>1.41° x 1.41°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717797">
                <a:tc>
                  <a:txBody>
                    <a:bodyPr/>
                    <a:lstStyle/>
                    <a:p>
                      <a:pPr marL="457200" marR="0" indent="-457200" algn="ctr">
                        <a:lnSpc>
                          <a:spcPct val="100000"/>
                        </a:lnSpc>
                        <a:spcBef>
                          <a:spcPts val="0"/>
                        </a:spcBef>
                        <a:spcAft>
                          <a:spcPts val="0"/>
                        </a:spcAft>
                      </a:pPr>
                      <a:r>
                        <a:rPr lang="en-US" sz="3600" dirty="0" smtClean="0">
                          <a:latin typeface="Times New Roman"/>
                          <a:ea typeface="Calibri"/>
                          <a:cs typeface="Times New Roman"/>
                        </a:rPr>
                        <a:t>21.</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457200" marR="0" indent="-457200" algn="l">
                        <a:lnSpc>
                          <a:spcPct val="100000"/>
                        </a:lnSpc>
                        <a:spcBef>
                          <a:spcPts val="0"/>
                        </a:spcBef>
                        <a:spcAft>
                          <a:spcPts val="0"/>
                        </a:spcAft>
                      </a:pPr>
                      <a:r>
                        <a:rPr lang="en-US" sz="3600" dirty="0">
                          <a:solidFill>
                            <a:srgbClr val="272525"/>
                          </a:solidFill>
                          <a:latin typeface="Times New Roman"/>
                          <a:ea typeface="Calibri"/>
                          <a:cs typeface="Times New Roman"/>
                        </a:rPr>
                        <a:t>Max Planck Institute for Meteorology</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a:solidFill>
                            <a:srgbClr val="272525"/>
                          </a:solidFill>
                          <a:latin typeface="Times New Roman"/>
                          <a:ea typeface="Calibri"/>
                          <a:cs typeface="Times New Roman"/>
                        </a:rPr>
                        <a:t>Germany</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a:solidFill>
                            <a:srgbClr val="272525"/>
                          </a:solidFill>
                          <a:latin typeface="Times New Roman"/>
                          <a:ea typeface="Calibri"/>
                          <a:cs typeface="Times New Roman"/>
                        </a:rPr>
                        <a:t>MPI-ESM-LR</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3600" dirty="0">
                          <a:latin typeface="Times New Roman"/>
                          <a:ea typeface="Calibri"/>
                          <a:cs typeface="Times New Roman"/>
                        </a:rPr>
                        <a:t>1.88° x 1.88°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717797">
                <a:tc>
                  <a:txBody>
                    <a:bodyPr/>
                    <a:lstStyle/>
                    <a:p>
                      <a:pPr marL="457200" marR="0" indent="-457200" algn="ctr">
                        <a:lnSpc>
                          <a:spcPct val="100000"/>
                        </a:lnSpc>
                        <a:spcBef>
                          <a:spcPts val="0"/>
                        </a:spcBef>
                        <a:spcAft>
                          <a:spcPts val="0"/>
                        </a:spcAft>
                      </a:pPr>
                      <a:r>
                        <a:rPr lang="en-US" sz="3600" dirty="0" smtClean="0">
                          <a:solidFill>
                            <a:srgbClr val="272525"/>
                          </a:solidFill>
                          <a:latin typeface="Times New Roman"/>
                          <a:ea typeface="Calibri"/>
                          <a:cs typeface="Times New Roman"/>
                        </a:rPr>
                        <a:t>22.</a:t>
                      </a:r>
                      <a:endParaRPr lang="en-US" sz="3600" dirty="0">
                        <a:solidFill>
                          <a:srgbClr val="272525"/>
                        </a:solidFill>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457200" marR="0" indent="-457200" algn="l">
                        <a:lnSpc>
                          <a:spcPct val="100000"/>
                        </a:lnSpc>
                        <a:spcBef>
                          <a:spcPts val="0"/>
                        </a:spcBef>
                        <a:spcAft>
                          <a:spcPts val="0"/>
                        </a:spcAft>
                      </a:pPr>
                      <a:endParaRPr lang="en-US" sz="3600" dirty="0">
                        <a:solidFill>
                          <a:srgbClr val="272525"/>
                        </a:solidFill>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endParaRPr lang="en-US" sz="3600" dirty="0">
                        <a:solidFill>
                          <a:srgbClr val="272525"/>
                        </a:solidFill>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a:solidFill>
                            <a:srgbClr val="272525"/>
                          </a:solidFill>
                          <a:latin typeface="Times New Roman"/>
                          <a:ea typeface="Calibri"/>
                          <a:cs typeface="Times New Roman"/>
                        </a:rPr>
                        <a:t>MPI-ESM-MR</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3600" dirty="0">
                          <a:latin typeface="Times New Roman"/>
                          <a:ea typeface="Calibri"/>
                          <a:cs typeface="Times New Roman"/>
                        </a:rPr>
                        <a:t>1.88° x 1.88°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717797">
                <a:tc>
                  <a:txBody>
                    <a:bodyPr/>
                    <a:lstStyle/>
                    <a:p>
                      <a:pPr marL="457200" marR="0" indent="-457200" algn="ctr">
                        <a:lnSpc>
                          <a:spcPct val="100000"/>
                        </a:lnSpc>
                        <a:spcBef>
                          <a:spcPts val="0"/>
                        </a:spcBef>
                        <a:spcAft>
                          <a:spcPts val="0"/>
                        </a:spcAft>
                      </a:pPr>
                      <a:r>
                        <a:rPr lang="en-US" sz="3600" dirty="0" smtClean="0">
                          <a:solidFill>
                            <a:srgbClr val="272525"/>
                          </a:solidFill>
                          <a:latin typeface="Times New Roman"/>
                          <a:ea typeface="Calibri"/>
                          <a:cs typeface="Times New Roman"/>
                        </a:rPr>
                        <a:t>23.</a:t>
                      </a:r>
                      <a:endParaRPr lang="en-US" sz="3600" dirty="0">
                        <a:solidFill>
                          <a:srgbClr val="272525"/>
                        </a:solidFill>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457200" marR="0" indent="-457200" algn="l">
                        <a:lnSpc>
                          <a:spcPct val="100000"/>
                        </a:lnSpc>
                        <a:spcBef>
                          <a:spcPts val="0"/>
                        </a:spcBef>
                        <a:spcAft>
                          <a:spcPts val="0"/>
                        </a:spcAft>
                      </a:pPr>
                      <a:endParaRPr lang="en-US" sz="3600" dirty="0">
                        <a:solidFill>
                          <a:srgbClr val="272525"/>
                        </a:solidFill>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endParaRPr lang="en-US" sz="3600" dirty="0">
                        <a:solidFill>
                          <a:srgbClr val="272525"/>
                        </a:solidFill>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smtClean="0">
                          <a:latin typeface="Times New Roman"/>
                          <a:ea typeface="Calibri"/>
                          <a:cs typeface="Times New Roman"/>
                        </a:rPr>
                        <a:t>MPI-ESM-P</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3600" dirty="0" smtClean="0">
                          <a:latin typeface="+mn-lt"/>
                          <a:ea typeface="Calibri"/>
                          <a:cs typeface="Times New Roman"/>
                        </a:rPr>
                        <a:t>1.88° x 1.88°</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717797">
                <a:tc>
                  <a:txBody>
                    <a:bodyPr/>
                    <a:lstStyle/>
                    <a:p>
                      <a:pPr marL="457200" marR="0" indent="-457200" algn="ctr">
                        <a:lnSpc>
                          <a:spcPct val="100000"/>
                        </a:lnSpc>
                        <a:spcBef>
                          <a:spcPts val="0"/>
                        </a:spcBef>
                        <a:spcAft>
                          <a:spcPts val="0"/>
                        </a:spcAft>
                      </a:pPr>
                      <a:r>
                        <a:rPr lang="en-US" sz="3600" dirty="0" smtClean="0">
                          <a:latin typeface="Times New Roman"/>
                          <a:ea typeface="Calibri"/>
                          <a:cs typeface="Times New Roman"/>
                        </a:rPr>
                        <a:t>24.</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457200" marR="0" indent="-457200" algn="l">
                        <a:lnSpc>
                          <a:spcPct val="100000"/>
                        </a:lnSpc>
                        <a:spcBef>
                          <a:spcPts val="0"/>
                        </a:spcBef>
                        <a:spcAft>
                          <a:spcPts val="0"/>
                        </a:spcAft>
                      </a:pPr>
                      <a:r>
                        <a:rPr lang="en-US" sz="3600" dirty="0">
                          <a:solidFill>
                            <a:srgbClr val="272525"/>
                          </a:solidFill>
                          <a:latin typeface="Times New Roman"/>
                          <a:ea typeface="Calibri"/>
                          <a:cs typeface="Times New Roman"/>
                        </a:rPr>
                        <a:t>Meteorological Research Institute</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a:solidFill>
                            <a:srgbClr val="272525"/>
                          </a:solidFill>
                          <a:latin typeface="Times New Roman"/>
                          <a:ea typeface="Calibri"/>
                          <a:cs typeface="Times New Roman"/>
                        </a:rPr>
                        <a:t>Japan</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a:solidFill>
                            <a:srgbClr val="272525"/>
                          </a:solidFill>
                          <a:latin typeface="Times New Roman"/>
                          <a:ea typeface="Calibri"/>
                          <a:cs typeface="Times New Roman"/>
                        </a:rPr>
                        <a:t>MRI-CGCM3</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3600" dirty="0">
                          <a:latin typeface="Times New Roman"/>
                          <a:ea typeface="Calibri"/>
                          <a:cs typeface="Times New Roman"/>
                        </a:rPr>
                        <a:t>1.13° x 1.13°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717797">
                <a:tc>
                  <a:txBody>
                    <a:bodyPr/>
                    <a:lstStyle/>
                    <a:p>
                      <a:pPr marL="457200" marR="0" indent="-457200" algn="ctr">
                        <a:lnSpc>
                          <a:spcPct val="100000"/>
                        </a:lnSpc>
                        <a:spcBef>
                          <a:spcPts val="0"/>
                        </a:spcBef>
                        <a:spcAft>
                          <a:spcPts val="0"/>
                        </a:spcAft>
                      </a:pPr>
                      <a:r>
                        <a:rPr lang="en-US" sz="3600" dirty="0" smtClean="0">
                          <a:latin typeface="Times New Roman"/>
                          <a:ea typeface="Calibri"/>
                          <a:cs typeface="Times New Roman"/>
                        </a:rPr>
                        <a:t>25.</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457200" marR="0" indent="-457200" algn="l">
                        <a:lnSpc>
                          <a:spcPct val="100000"/>
                        </a:lnSpc>
                        <a:spcBef>
                          <a:spcPts val="0"/>
                        </a:spcBef>
                        <a:spcAft>
                          <a:spcPts val="0"/>
                        </a:spcAft>
                      </a:pPr>
                      <a:r>
                        <a:rPr lang="en-US" sz="3600" dirty="0" smtClean="0">
                          <a:latin typeface="Times New Roman"/>
                          <a:ea typeface="Calibri"/>
                          <a:cs typeface="Times New Roman"/>
                        </a:rPr>
                        <a:t>Norwegian Climate Centre</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smtClean="0">
                          <a:latin typeface="Times New Roman"/>
                          <a:ea typeface="Calibri"/>
                          <a:cs typeface="Times New Roman"/>
                        </a:rPr>
                        <a:t>Norway</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3600" dirty="0" smtClean="0">
                          <a:latin typeface="Times New Roman"/>
                          <a:ea typeface="Calibri"/>
                          <a:cs typeface="Times New Roman"/>
                        </a:rPr>
                        <a:t>NorESM1-M</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3600" dirty="0" smtClean="0">
                          <a:latin typeface="Times New Roman"/>
                          <a:ea typeface="Calibri"/>
                          <a:cs typeface="Times New Roman"/>
                        </a:rPr>
                        <a:t>2.50° x 1.88°</a:t>
                      </a:r>
                      <a:endParaRPr lang="en-US" sz="3600" dirty="0">
                        <a:latin typeface="Times New Roman"/>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just" defTabSz="1001713" rtl="0" eaLnBrk="1" fontAlgn="base" latinLnBrk="0" hangingPunct="1">
          <a:lnSpc>
            <a:spcPct val="100000"/>
          </a:lnSpc>
          <a:spcBef>
            <a:spcPct val="50000"/>
          </a:spcBef>
          <a:spcAft>
            <a:spcPct val="0"/>
          </a:spcAft>
          <a:buClrTx/>
          <a:buSzTx/>
          <a:buFontTx/>
          <a:buNone/>
          <a:tabLst/>
          <a:defRPr kumimoji="0" lang="en-US" sz="3200" b="1"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just" defTabSz="1001713" rtl="0" eaLnBrk="1" fontAlgn="base" latinLnBrk="0" hangingPunct="1">
          <a:lnSpc>
            <a:spcPct val="100000"/>
          </a:lnSpc>
          <a:spcBef>
            <a:spcPct val="50000"/>
          </a:spcBef>
          <a:spcAft>
            <a:spcPct val="0"/>
          </a:spcAft>
          <a:buClrTx/>
          <a:buSzTx/>
          <a:buFontTx/>
          <a:buNone/>
          <a:tabLst/>
          <a:defRPr kumimoji="0" lang="en-US" sz="3200" b="1"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44163</TotalTime>
  <Words>1282</Words>
  <Application>Microsoft Office PowerPoint</Application>
  <PresentationFormat>Custom</PresentationFormat>
  <Paragraphs>160</Paragraphs>
  <Slides>2</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4" baseType="lpstr">
      <vt:lpstr>Default Design</vt:lpstr>
      <vt:lpstr>Equation</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Previdi</dc:creator>
  <cp:lastModifiedBy>Anthony DeAngelis</cp:lastModifiedBy>
  <cp:revision>1092</cp:revision>
  <cp:lastPrinted>2014-05-06T22:33:10Z</cp:lastPrinted>
  <dcterms:created xsi:type="dcterms:W3CDTF">2001-12-18T19:52:54Z</dcterms:created>
  <dcterms:modified xsi:type="dcterms:W3CDTF">2014-06-08T20:32:10Z</dcterms:modified>
</cp:coreProperties>
</file>